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8" r:id="rId3"/>
    <p:sldId id="263" r:id="rId4"/>
    <p:sldId id="283" r:id="rId5"/>
    <p:sldId id="267" r:id="rId6"/>
    <p:sldId id="268" r:id="rId7"/>
    <p:sldId id="274" r:id="rId8"/>
    <p:sldId id="275" r:id="rId9"/>
    <p:sldId id="272" r:id="rId10"/>
    <p:sldId id="266" r:id="rId11"/>
    <p:sldId id="269" r:id="rId12"/>
    <p:sldId id="270" r:id="rId13"/>
    <p:sldId id="284" r:id="rId14"/>
    <p:sldId id="271" r:id="rId15"/>
    <p:sldId id="273" r:id="rId16"/>
    <p:sldId id="260" r:id="rId17"/>
    <p:sldId id="264" r:id="rId18"/>
    <p:sldId id="371" r:id="rId19"/>
    <p:sldId id="372" r:id="rId20"/>
    <p:sldId id="282" r:id="rId21"/>
    <p:sldId id="383" r:id="rId22"/>
    <p:sldId id="380" r:id="rId23"/>
    <p:sldId id="379" r:id="rId24"/>
    <p:sldId id="384" r:id="rId25"/>
    <p:sldId id="385" r:id="rId26"/>
    <p:sldId id="278" r:id="rId27"/>
    <p:sldId id="386" r:id="rId28"/>
    <p:sldId id="373" r:id="rId29"/>
    <p:sldId id="387" r:id="rId30"/>
    <p:sldId id="388" r:id="rId31"/>
    <p:sldId id="393" r:id="rId32"/>
    <p:sldId id="394" r:id="rId33"/>
    <p:sldId id="389" r:id="rId34"/>
    <p:sldId id="390" r:id="rId35"/>
    <p:sldId id="395" r:id="rId36"/>
    <p:sldId id="391" r:id="rId37"/>
    <p:sldId id="392" r:id="rId38"/>
    <p:sldId id="396" r:id="rId39"/>
    <p:sldId id="399" r:id="rId40"/>
    <p:sldId id="400" r:id="rId41"/>
    <p:sldId id="401" r:id="rId42"/>
    <p:sldId id="381" r:id="rId43"/>
    <p:sldId id="374" r:id="rId44"/>
    <p:sldId id="375" r:id="rId45"/>
    <p:sldId id="377" r:id="rId46"/>
    <p:sldId id="376" r:id="rId47"/>
    <p:sldId id="279" r:id="rId48"/>
    <p:sldId id="398" r:id="rId49"/>
    <p:sldId id="280" r:id="rId50"/>
    <p:sldId id="402" r:id="rId51"/>
  </p:sldIdLst>
  <p:sldSz cx="12192000" cy="6858000"/>
  <p:notesSz cx="6858000" cy="9144000"/>
  <p:embeddedFontLst>
    <p:embeddedFont>
      <p:font typeface="Arial Nova" panose="020B0504020202020204" pitchFamily="34" charset="0"/>
      <p:regular r:id="rId52"/>
      <p:bold r:id="rId53"/>
      <p:italic r:id="rId54"/>
      <p:boldItalic r:id="rId55"/>
    </p:embeddedFont>
    <p:embeddedFont>
      <p:font typeface="Arial Rounded MT Bold" panose="020F0704030504030204" pitchFamily="34" charset="0"/>
      <p:regular r:id="rId56"/>
    </p:embeddedFont>
    <p:embeddedFont>
      <p:font typeface="Bebas Neue" panose="00000500000000000000" pitchFamily="2" charset="0"/>
      <p:regular r:id="rId57"/>
      <p:bold r:id="rId58"/>
    </p:embeddedFont>
    <p:embeddedFont>
      <p:font typeface="Brush StrokeFast" pitchFamily="50" charset="0"/>
      <p:regular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Calibri Light" panose="020F0302020204030204" pitchFamily="34" charset="0"/>
      <p:regular r:id="rId64"/>
      <p:italic r:id="rId6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13D"/>
    <a:srgbClr val="4A4E69"/>
    <a:srgbClr val="E5E5E5"/>
    <a:srgbClr val="FCA311"/>
    <a:srgbClr val="F2E9E4"/>
    <a:srgbClr val="FFFFFF"/>
    <a:srgbClr val="000000"/>
    <a:srgbClr val="9A8C98"/>
    <a:srgbClr val="C9ADA7"/>
    <a:srgbClr val="222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94" autoAdjust="0"/>
    <p:restoredTop sz="94660"/>
  </p:normalViewPr>
  <p:slideViewPr>
    <p:cSldViewPr snapToGrid="0">
      <p:cViewPr>
        <p:scale>
          <a:sx n="50" d="100"/>
          <a:sy n="50" d="100"/>
        </p:scale>
        <p:origin x="78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1ABF-3484-4069-9A94-D63E215F44F9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4B96-0BD5-40D2-A618-DC05DD0631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686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1ABF-3484-4069-9A94-D63E215F44F9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4B96-0BD5-40D2-A618-DC05DD0631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27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1ABF-3484-4069-9A94-D63E215F44F9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4B96-0BD5-40D2-A618-DC05DD0631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8651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1ABF-3484-4069-9A94-D63E215F44F9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4B96-0BD5-40D2-A618-DC05DD0631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91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1ABF-3484-4069-9A94-D63E215F44F9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4B96-0BD5-40D2-A618-DC05DD0631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799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1ABF-3484-4069-9A94-D63E215F44F9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4B96-0BD5-40D2-A618-DC05DD0631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258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1ABF-3484-4069-9A94-D63E215F44F9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4B96-0BD5-40D2-A618-DC05DD0631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011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1ABF-3484-4069-9A94-D63E215F44F9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4B96-0BD5-40D2-A618-DC05DD0631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513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1ABF-3484-4069-9A94-D63E215F44F9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4B96-0BD5-40D2-A618-DC05DD0631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925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1ABF-3484-4069-9A94-D63E215F44F9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4B96-0BD5-40D2-A618-DC05DD0631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223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1ABF-3484-4069-9A94-D63E215F44F9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4B96-0BD5-40D2-A618-DC05DD0631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433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21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A1ABF-3484-4069-9A94-D63E215F44F9}" type="datetimeFigureOut">
              <a:rPr lang="ko-KR" altLang="en-US" smtClean="0"/>
              <a:t>2021-06-21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44B96-0BD5-40D2-A618-DC05DD0631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4817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human library png">
            <a:extLst>
              <a:ext uri="{FF2B5EF4-FFF2-40B4-BE49-F238E27FC236}">
                <a16:creationId xmlns:a16="http://schemas.microsoft.com/office/drawing/2014/main" id="{2B84A0E4-72D0-438D-92CD-7A0B4E2D8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00" y="890176"/>
            <a:ext cx="3879730" cy="525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D46868-52E8-428C-BC55-AD605C6EDDD3}"/>
              </a:ext>
            </a:extLst>
          </p:cNvPr>
          <p:cNvSpPr txBox="1"/>
          <p:nvPr/>
        </p:nvSpPr>
        <p:spPr>
          <a:xfrm>
            <a:off x="4922041" y="442307"/>
            <a:ext cx="582723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0" dirty="0">
                <a:solidFill>
                  <a:srgbClr val="E5E5E5"/>
                </a:solidFill>
                <a:latin typeface="Bebas Neue" panose="00000500000000000000" pitchFamily="2" charset="0"/>
              </a:rPr>
              <a:t>Human</a:t>
            </a:r>
            <a:endParaRPr lang="ko-KR" altLang="en-US" sz="20000" dirty="0">
              <a:solidFill>
                <a:srgbClr val="E5E5E5"/>
              </a:solidFill>
              <a:latin typeface="Bebas Neue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0B9FF-5070-46DF-9E9B-B9B6B1F1134B}"/>
              </a:ext>
            </a:extLst>
          </p:cNvPr>
          <p:cNvSpPr txBox="1"/>
          <p:nvPr/>
        </p:nvSpPr>
        <p:spPr>
          <a:xfrm>
            <a:off x="4922041" y="3244601"/>
            <a:ext cx="670407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0" dirty="0">
                <a:solidFill>
                  <a:srgbClr val="FCA311"/>
                </a:solidFill>
                <a:latin typeface="Bebas Neue" panose="00000500000000000000" pitchFamily="2" charset="0"/>
              </a:rPr>
              <a:t>library</a:t>
            </a:r>
            <a:endParaRPr lang="ko-KR" altLang="en-US" sz="20000" dirty="0">
              <a:solidFill>
                <a:srgbClr val="FCA311"/>
              </a:solidFill>
              <a:latin typeface="Bebas Neu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75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14213D"/>
            </a:gs>
            <a:gs pos="40000">
              <a:srgbClr val="4A4E6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E452A1-973E-40E4-8A23-C22FBB4884CF}"/>
              </a:ext>
            </a:extLst>
          </p:cNvPr>
          <p:cNvSpPr txBox="1"/>
          <p:nvPr/>
        </p:nvSpPr>
        <p:spPr>
          <a:xfrm>
            <a:off x="3487756" y="2105567"/>
            <a:ext cx="5216493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600" dirty="0">
                <a:solidFill>
                  <a:srgbClr val="F2E9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Gender</a:t>
            </a:r>
            <a:endParaRPr lang="ko-KR" altLang="en-US" sz="16600" dirty="0">
              <a:solidFill>
                <a:srgbClr val="F2E9E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 Neue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F3C48A-5923-477E-821C-A02B16B1A005}"/>
              </a:ext>
            </a:extLst>
          </p:cNvPr>
          <p:cNvSpPr txBox="1"/>
          <p:nvPr/>
        </p:nvSpPr>
        <p:spPr>
          <a:xfrm>
            <a:off x="419100" y="5181600"/>
            <a:ext cx="25875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dirty="0">
                <a:solidFill>
                  <a:srgbClr val="4A4E69"/>
                </a:solidFill>
                <a:latin typeface="Arial Rounded MT Bold" panose="020F0704030504030204" pitchFamily="34" charset="0"/>
              </a:rPr>
              <a:t>male</a:t>
            </a:r>
            <a:endParaRPr lang="ko-KR" altLang="en-US" sz="8000" dirty="0">
              <a:solidFill>
                <a:srgbClr val="4A4E6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7E6208-8AAD-4A58-AA43-4BCD2CB6F5B8}"/>
              </a:ext>
            </a:extLst>
          </p:cNvPr>
          <p:cNvSpPr txBox="1"/>
          <p:nvPr/>
        </p:nvSpPr>
        <p:spPr>
          <a:xfrm>
            <a:off x="8362599" y="391064"/>
            <a:ext cx="3524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dirty="0">
                <a:solidFill>
                  <a:srgbClr val="14213D"/>
                </a:solidFill>
                <a:latin typeface="Arial Rounded MT Bold" panose="020F0704030504030204" pitchFamily="34" charset="0"/>
              </a:rPr>
              <a:t>female</a:t>
            </a:r>
            <a:endParaRPr lang="ko-KR" altLang="en-US" sz="8000" dirty="0">
              <a:solidFill>
                <a:srgbClr val="14213D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Graphic 9" descr="Male with solid fill">
            <a:extLst>
              <a:ext uri="{FF2B5EF4-FFF2-40B4-BE49-F238E27FC236}">
                <a16:creationId xmlns:a16="http://schemas.microsoft.com/office/drawing/2014/main" id="{E3227E86-306D-4417-9526-13CB33441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988334"/>
            <a:ext cx="3774300" cy="3774300"/>
          </a:xfrm>
          <a:prstGeom prst="rect">
            <a:avLst/>
          </a:prstGeom>
        </p:spPr>
      </p:pic>
      <p:pic>
        <p:nvPicPr>
          <p:cNvPr id="12" name="Graphic 11" descr="Female with solid fill">
            <a:extLst>
              <a:ext uri="{FF2B5EF4-FFF2-40B4-BE49-F238E27FC236}">
                <a16:creationId xmlns:a16="http://schemas.microsoft.com/office/drawing/2014/main" id="{89871C18-C5F0-4050-B93C-D5F2D6D9E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74426" y="1714503"/>
            <a:ext cx="3774300" cy="377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14213D"/>
            </a:gs>
            <a:gs pos="34000">
              <a:srgbClr val="4A4E6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BA9B15-3D72-4615-A802-218C3BF3C822}"/>
              </a:ext>
            </a:extLst>
          </p:cNvPr>
          <p:cNvSpPr txBox="1"/>
          <p:nvPr/>
        </p:nvSpPr>
        <p:spPr>
          <a:xfrm>
            <a:off x="419100" y="5181600"/>
            <a:ext cx="25154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dirty="0">
                <a:solidFill>
                  <a:srgbClr val="4A4E69"/>
                </a:solidFill>
                <a:latin typeface="Arial Rounded MT Bold" panose="020F0704030504030204" pitchFamily="34" charset="0"/>
              </a:rPr>
              <a:t>poor</a:t>
            </a:r>
            <a:endParaRPr lang="ko-KR" altLang="en-US" sz="8000" dirty="0">
              <a:solidFill>
                <a:srgbClr val="4A4E6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278100-2518-476C-B594-F43D9D9572F2}"/>
              </a:ext>
            </a:extLst>
          </p:cNvPr>
          <p:cNvSpPr txBox="1"/>
          <p:nvPr/>
        </p:nvSpPr>
        <p:spPr>
          <a:xfrm>
            <a:off x="9220350" y="391064"/>
            <a:ext cx="21148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0" dirty="0">
                <a:solidFill>
                  <a:srgbClr val="14213D"/>
                </a:solidFill>
                <a:latin typeface="Arial Rounded MT Bold" panose="020F0704030504030204" pitchFamily="34" charset="0"/>
              </a:rPr>
              <a:t>rich</a:t>
            </a:r>
            <a:endParaRPr lang="ko-KR" altLang="en-US" sz="8000" dirty="0">
              <a:solidFill>
                <a:srgbClr val="14213D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Graphic 2" descr="Money outline">
            <a:extLst>
              <a:ext uri="{FF2B5EF4-FFF2-40B4-BE49-F238E27FC236}">
                <a16:creationId xmlns:a16="http://schemas.microsoft.com/office/drawing/2014/main" id="{D94C4E53-5660-4075-95EC-7D9BB7F51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3642" y="1204971"/>
            <a:ext cx="3347770" cy="3347770"/>
          </a:xfrm>
          <a:prstGeom prst="rect">
            <a:avLst/>
          </a:prstGeom>
        </p:spPr>
      </p:pic>
      <p:pic>
        <p:nvPicPr>
          <p:cNvPr id="9" name="Graphic 8" descr="Coins outline">
            <a:extLst>
              <a:ext uri="{FF2B5EF4-FFF2-40B4-BE49-F238E27FC236}">
                <a16:creationId xmlns:a16="http://schemas.microsoft.com/office/drawing/2014/main" id="{481D7FFE-CE1C-4D0B-AE21-1ABE93376F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100" y="2305272"/>
            <a:ext cx="3347769" cy="33477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E452A1-973E-40E4-8A23-C22FBB4884CF}"/>
              </a:ext>
            </a:extLst>
          </p:cNvPr>
          <p:cNvSpPr txBox="1"/>
          <p:nvPr/>
        </p:nvSpPr>
        <p:spPr>
          <a:xfrm>
            <a:off x="3385161" y="2105568"/>
            <a:ext cx="5421677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600" dirty="0">
                <a:solidFill>
                  <a:srgbClr val="F2E9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wealth</a:t>
            </a:r>
          </a:p>
        </p:txBody>
      </p:sp>
    </p:spTree>
    <p:extLst>
      <p:ext uri="{BB962C8B-B14F-4D97-AF65-F5344CB8AC3E}">
        <p14:creationId xmlns:p14="http://schemas.microsoft.com/office/powerpoint/2010/main" val="71198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14213D"/>
            </a:gs>
            <a:gs pos="70000">
              <a:srgbClr val="4A4E6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E452A1-973E-40E4-8A23-C22FBB4884CF}"/>
              </a:ext>
            </a:extLst>
          </p:cNvPr>
          <p:cNvSpPr txBox="1"/>
          <p:nvPr/>
        </p:nvSpPr>
        <p:spPr>
          <a:xfrm>
            <a:off x="5380098" y="2105561"/>
            <a:ext cx="1431803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600" dirty="0">
                <a:solidFill>
                  <a:srgbClr val="F2E9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IQ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BA9B15-3D72-4615-A802-218C3BF3C822}"/>
              </a:ext>
            </a:extLst>
          </p:cNvPr>
          <p:cNvSpPr txBox="1"/>
          <p:nvPr/>
        </p:nvSpPr>
        <p:spPr>
          <a:xfrm>
            <a:off x="419100" y="5181600"/>
            <a:ext cx="19159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dirty="0">
                <a:solidFill>
                  <a:srgbClr val="14213D"/>
                </a:solidFill>
                <a:latin typeface="Arial Rounded MT Bold" panose="020F0704030504030204" pitchFamily="34" charset="0"/>
              </a:rPr>
              <a:t>low</a:t>
            </a:r>
            <a:endParaRPr lang="ko-KR" altLang="en-US" sz="8000" dirty="0">
              <a:solidFill>
                <a:srgbClr val="14213D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278100-2518-476C-B594-F43D9D9572F2}"/>
              </a:ext>
            </a:extLst>
          </p:cNvPr>
          <p:cNvSpPr txBox="1"/>
          <p:nvPr/>
        </p:nvSpPr>
        <p:spPr>
          <a:xfrm>
            <a:off x="8991249" y="391064"/>
            <a:ext cx="23439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0" dirty="0">
                <a:solidFill>
                  <a:srgbClr val="4A4E69"/>
                </a:solidFill>
                <a:latin typeface="Arial Rounded MT Bold" panose="020F0704030504030204" pitchFamily="34" charset="0"/>
              </a:rPr>
              <a:t>high</a:t>
            </a:r>
            <a:endParaRPr lang="ko-KR" altLang="en-US" sz="8000" dirty="0">
              <a:solidFill>
                <a:srgbClr val="4A4E69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Graphic 2" descr="Artificial Intelligence with solid fill">
            <a:extLst>
              <a:ext uri="{FF2B5EF4-FFF2-40B4-BE49-F238E27FC236}">
                <a16:creationId xmlns:a16="http://schemas.microsoft.com/office/drawing/2014/main" id="{EAC2D87E-6127-4C8D-AED6-E584BD5CD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80143" y="479111"/>
            <a:ext cx="5030304" cy="5030304"/>
          </a:xfrm>
          <a:prstGeom prst="rect">
            <a:avLst/>
          </a:prstGeom>
        </p:spPr>
      </p:pic>
      <p:pic>
        <p:nvPicPr>
          <p:cNvPr id="12" name="Graphic 11" descr="Brainstorm with solid fill">
            <a:extLst>
              <a:ext uri="{FF2B5EF4-FFF2-40B4-BE49-F238E27FC236}">
                <a16:creationId xmlns:a16="http://schemas.microsoft.com/office/drawing/2014/main" id="{49DBF8DA-E81F-4D52-A8AD-6F55FA909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48052" y="1714503"/>
            <a:ext cx="5030303" cy="503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rgbClr val="14213D"/>
            </a:gs>
            <a:gs pos="70000">
              <a:srgbClr val="4A4E6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BA9B15-3D72-4615-A802-218C3BF3C822}"/>
              </a:ext>
            </a:extLst>
          </p:cNvPr>
          <p:cNvSpPr txBox="1"/>
          <p:nvPr/>
        </p:nvSpPr>
        <p:spPr>
          <a:xfrm>
            <a:off x="419100" y="5181600"/>
            <a:ext cx="28068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dirty="0">
                <a:solidFill>
                  <a:srgbClr val="14213D"/>
                </a:solidFill>
                <a:latin typeface="Arial Rounded MT Bold" panose="020F0704030504030204" pitchFamily="34" charset="0"/>
              </a:rPr>
              <a:t>short</a:t>
            </a:r>
            <a:endParaRPr lang="ko-KR" altLang="en-US" sz="8000" dirty="0">
              <a:solidFill>
                <a:srgbClr val="14213D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278100-2518-476C-B594-F43D9D9572F2}"/>
              </a:ext>
            </a:extLst>
          </p:cNvPr>
          <p:cNvSpPr txBox="1"/>
          <p:nvPr/>
        </p:nvSpPr>
        <p:spPr>
          <a:xfrm>
            <a:off x="9622832" y="391064"/>
            <a:ext cx="17123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0" dirty="0">
                <a:solidFill>
                  <a:srgbClr val="4A4E69"/>
                </a:solidFill>
                <a:latin typeface="Arial Rounded MT Bold" panose="020F0704030504030204" pitchFamily="34" charset="0"/>
              </a:rPr>
              <a:t>tall</a:t>
            </a:r>
            <a:endParaRPr lang="ko-KR" altLang="en-US" sz="8000" dirty="0">
              <a:solidFill>
                <a:srgbClr val="4A4E69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Graphic 9" descr="Woman with solid fill">
            <a:extLst>
              <a:ext uri="{FF2B5EF4-FFF2-40B4-BE49-F238E27FC236}">
                <a16:creationId xmlns:a16="http://schemas.microsoft.com/office/drawing/2014/main" id="{4811CE7D-212C-417D-95E6-BDB421626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91435" y="1714503"/>
            <a:ext cx="7775122" cy="8839551"/>
          </a:xfrm>
          <a:prstGeom prst="rect">
            <a:avLst/>
          </a:prstGeom>
        </p:spPr>
      </p:pic>
      <p:pic>
        <p:nvPicPr>
          <p:cNvPr id="8" name="Graphic 7" descr="Woman with solid fill">
            <a:extLst>
              <a:ext uri="{FF2B5EF4-FFF2-40B4-BE49-F238E27FC236}">
                <a16:creationId xmlns:a16="http://schemas.microsoft.com/office/drawing/2014/main" id="{3C684AC9-0329-4547-A13E-78BCA3AB4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2490" y="4472974"/>
            <a:ext cx="6134100" cy="6134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E452A1-973E-40E4-8A23-C22FBB4884CF}"/>
              </a:ext>
            </a:extLst>
          </p:cNvPr>
          <p:cNvSpPr txBox="1"/>
          <p:nvPr/>
        </p:nvSpPr>
        <p:spPr>
          <a:xfrm>
            <a:off x="3706564" y="2105561"/>
            <a:ext cx="4778872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600" dirty="0">
                <a:solidFill>
                  <a:srgbClr val="F2E9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Height</a:t>
            </a:r>
          </a:p>
        </p:txBody>
      </p:sp>
    </p:spTree>
    <p:extLst>
      <p:ext uri="{BB962C8B-B14F-4D97-AF65-F5344CB8AC3E}">
        <p14:creationId xmlns:p14="http://schemas.microsoft.com/office/powerpoint/2010/main" val="236504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rgbClr val="14213D"/>
            </a:gs>
            <a:gs pos="40000">
              <a:srgbClr val="4A4E6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BA9B15-3D72-4615-A802-218C3BF3C822}"/>
              </a:ext>
            </a:extLst>
          </p:cNvPr>
          <p:cNvSpPr txBox="1"/>
          <p:nvPr/>
        </p:nvSpPr>
        <p:spPr>
          <a:xfrm>
            <a:off x="419100" y="5181600"/>
            <a:ext cx="43288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dirty="0">
                <a:solidFill>
                  <a:srgbClr val="4A4E69"/>
                </a:solidFill>
                <a:latin typeface="Arial Rounded MT Bold" panose="020F0704030504030204" pitchFamily="34" charset="0"/>
              </a:rPr>
              <a:t>LGBTQ+</a:t>
            </a:r>
            <a:endParaRPr lang="ko-KR" altLang="en-US" sz="8000" dirty="0">
              <a:solidFill>
                <a:srgbClr val="4A4E6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278100-2518-476C-B594-F43D9D9572F2}"/>
              </a:ext>
            </a:extLst>
          </p:cNvPr>
          <p:cNvSpPr txBox="1"/>
          <p:nvPr/>
        </p:nvSpPr>
        <p:spPr>
          <a:xfrm>
            <a:off x="7295143" y="391064"/>
            <a:ext cx="40400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0" dirty="0">
                <a:solidFill>
                  <a:srgbClr val="14213D"/>
                </a:solidFill>
                <a:latin typeface="Arial Rounded MT Bold" panose="020F0704030504030204" pitchFamily="34" charset="0"/>
              </a:rPr>
              <a:t>straight</a:t>
            </a:r>
            <a:endParaRPr lang="ko-KR" altLang="en-US" sz="8000" dirty="0">
              <a:solidFill>
                <a:srgbClr val="14213D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452A1-973E-40E4-8A23-C22FBB4884CF}"/>
              </a:ext>
            </a:extLst>
          </p:cNvPr>
          <p:cNvSpPr txBox="1"/>
          <p:nvPr/>
        </p:nvSpPr>
        <p:spPr>
          <a:xfrm>
            <a:off x="1836661" y="1714503"/>
            <a:ext cx="8518678" cy="40972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altLang="ko-KR" sz="16600" dirty="0">
                <a:solidFill>
                  <a:srgbClr val="F2E9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Sexual</a:t>
            </a:r>
          </a:p>
          <a:p>
            <a:pPr algn="ctr">
              <a:lnSpc>
                <a:spcPts val="15000"/>
              </a:lnSpc>
            </a:pPr>
            <a:r>
              <a:rPr lang="en-US" altLang="ko-KR" sz="16600" dirty="0">
                <a:solidFill>
                  <a:srgbClr val="F2E9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orientation</a:t>
            </a:r>
          </a:p>
        </p:txBody>
      </p:sp>
    </p:spTree>
    <p:extLst>
      <p:ext uri="{BB962C8B-B14F-4D97-AF65-F5344CB8AC3E}">
        <p14:creationId xmlns:p14="http://schemas.microsoft.com/office/powerpoint/2010/main" val="66903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2236ABB0-EC28-47D3-860D-B4F73393FE5F}"/>
              </a:ext>
            </a:extLst>
          </p:cNvPr>
          <p:cNvSpPr/>
          <p:nvPr/>
        </p:nvSpPr>
        <p:spPr>
          <a:xfrm rot="5400000">
            <a:off x="-380999" y="380999"/>
            <a:ext cx="6857998" cy="6096000"/>
          </a:xfrm>
          <a:prstGeom prst="triangle">
            <a:avLst/>
          </a:prstGeom>
          <a:solidFill>
            <a:srgbClr val="4A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735B678B-B631-40B0-83CE-CBFF6ECF4C20}"/>
              </a:ext>
            </a:extLst>
          </p:cNvPr>
          <p:cNvSpPr/>
          <p:nvPr/>
        </p:nvSpPr>
        <p:spPr>
          <a:xfrm rot="16200000">
            <a:off x="5715001" y="380999"/>
            <a:ext cx="6857998" cy="6096000"/>
          </a:xfrm>
          <a:prstGeom prst="triangle">
            <a:avLst/>
          </a:prstGeom>
          <a:solidFill>
            <a:srgbClr val="4A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02F4E9-71E7-41B2-BBBC-1E33F8D4386F}"/>
              </a:ext>
            </a:extLst>
          </p:cNvPr>
          <p:cNvSpPr txBox="1"/>
          <p:nvPr/>
        </p:nvSpPr>
        <p:spPr>
          <a:xfrm>
            <a:off x="3502982" y="-2"/>
            <a:ext cx="51860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0" dirty="0">
                <a:solidFill>
                  <a:srgbClr val="4A4E69"/>
                </a:solidFill>
                <a:latin typeface="Arial Rounded MT Bold" panose="020F0704030504030204" pitchFamily="34" charset="0"/>
              </a:rPr>
              <a:t>Buddhism</a:t>
            </a:r>
            <a:endParaRPr lang="ko-KR" altLang="en-US" sz="8000" dirty="0">
              <a:solidFill>
                <a:srgbClr val="4A4E6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8B82C0-DBF0-4F7A-930A-18AEECE27174}"/>
              </a:ext>
            </a:extLst>
          </p:cNvPr>
          <p:cNvSpPr txBox="1"/>
          <p:nvPr/>
        </p:nvSpPr>
        <p:spPr>
          <a:xfrm>
            <a:off x="3138302" y="5534575"/>
            <a:ext cx="59154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0" dirty="0">
                <a:solidFill>
                  <a:srgbClr val="4A4E69"/>
                </a:solidFill>
                <a:latin typeface="Arial Rounded MT Bold" panose="020F0704030504030204" pitchFamily="34" charset="0"/>
              </a:rPr>
              <a:t>Christianity</a:t>
            </a:r>
            <a:endParaRPr lang="ko-KR" altLang="en-US" sz="8000" dirty="0">
              <a:solidFill>
                <a:srgbClr val="4A4E6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A6FF99-C7B1-4B1D-8213-11706C0A4B1A}"/>
              </a:ext>
            </a:extLst>
          </p:cNvPr>
          <p:cNvSpPr txBox="1"/>
          <p:nvPr/>
        </p:nvSpPr>
        <p:spPr>
          <a:xfrm rot="16200000">
            <a:off x="-660936" y="2871483"/>
            <a:ext cx="28552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0" dirty="0">
                <a:solidFill>
                  <a:srgbClr val="14213D"/>
                </a:solidFill>
                <a:latin typeface="Arial Rounded MT Bold" panose="020F0704030504030204" pitchFamily="34" charset="0"/>
              </a:rPr>
              <a:t>Islam</a:t>
            </a:r>
            <a:endParaRPr lang="ko-KR" altLang="en-US" sz="8000" dirty="0">
              <a:solidFill>
                <a:srgbClr val="14213D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DFE782-956B-44BA-A99D-24637AF0EB3D}"/>
              </a:ext>
            </a:extLst>
          </p:cNvPr>
          <p:cNvSpPr txBox="1"/>
          <p:nvPr/>
        </p:nvSpPr>
        <p:spPr>
          <a:xfrm rot="5400000">
            <a:off x="9825591" y="2767278"/>
            <a:ext cx="31229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000" dirty="0">
                <a:solidFill>
                  <a:srgbClr val="14213D"/>
                </a:solidFill>
                <a:latin typeface="Arial Rounded MT Bold" panose="020F0704030504030204" pitchFamily="34" charset="0"/>
              </a:rPr>
              <a:t>Hindu</a:t>
            </a:r>
            <a:endParaRPr lang="ko-KR" altLang="en-US" sz="8000" dirty="0">
              <a:solidFill>
                <a:srgbClr val="14213D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33535A-E9A2-4A83-84A9-B007A7C3E5B7}"/>
              </a:ext>
            </a:extLst>
          </p:cNvPr>
          <p:cNvSpPr txBox="1"/>
          <p:nvPr/>
        </p:nvSpPr>
        <p:spPr>
          <a:xfrm>
            <a:off x="3127887" y="2105567"/>
            <a:ext cx="5936240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600" dirty="0">
                <a:solidFill>
                  <a:srgbClr val="F2E9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Religion</a:t>
            </a:r>
          </a:p>
        </p:txBody>
      </p:sp>
    </p:spTree>
    <p:extLst>
      <p:ext uri="{BB962C8B-B14F-4D97-AF65-F5344CB8AC3E}">
        <p14:creationId xmlns:p14="http://schemas.microsoft.com/office/powerpoint/2010/main" val="321991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D46868-52E8-428C-BC55-AD605C6EDDD3}"/>
              </a:ext>
            </a:extLst>
          </p:cNvPr>
          <p:cNvSpPr txBox="1"/>
          <p:nvPr/>
        </p:nvSpPr>
        <p:spPr>
          <a:xfrm>
            <a:off x="2856658" y="1158618"/>
            <a:ext cx="6253636" cy="266226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700" dirty="0">
                <a:solidFill>
                  <a:srgbClr val="E5E5E5"/>
                </a:solidFill>
                <a:latin typeface="Bebas Neue" panose="00000500000000000000" pitchFamily="2" charset="0"/>
              </a:rPr>
              <a:t>Benefits</a:t>
            </a:r>
            <a:endParaRPr lang="ko-KR" altLang="en-US" sz="16700" dirty="0">
              <a:solidFill>
                <a:srgbClr val="E5E5E5"/>
              </a:solidFill>
              <a:latin typeface="Bebas Neue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0B9FF-5070-46DF-9E9B-B9B6B1F1134B}"/>
              </a:ext>
            </a:extLst>
          </p:cNvPr>
          <p:cNvSpPr txBox="1"/>
          <p:nvPr/>
        </p:nvSpPr>
        <p:spPr>
          <a:xfrm>
            <a:off x="1691279" y="3121158"/>
            <a:ext cx="8584401" cy="266226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700" dirty="0">
                <a:solidFill>
                  <a:srgbClr val="FCA311"/>
                </a:solidFill>
                <a:latin typeface="Bebas Neue" panose="00000500000000000000" pitchFamily="2" charset="0"/>
              </a:rPr>
              <a:t>Of privilege</a:t>
            </a:r>
            <a:endParaRPr lang="ko-KR" altLang="en-US" sz="16700" dirty="0">
              <a:solidFill>
                <a:srgbClr val="FCA311"/>
              </a:solidFill>
              <a:latin typeface="Bebas Neue" panose="00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DE992D-6094-45F4-9337-17545BB7D36B}"/>
              </a:ext>
            </a:extLst>
          </p:cNvPr>
          <p:cNvSpPr/>
          <p:nvPr/>
        </p:nvSpPr>
        <p:spPr>
          <a:xfrm>
            <a:off x="1664825" y="3275048"/>
            <a:ext cx="8637302" cy="139960"/>
          </a:xfrm>
          <a:prstGeom prst="rect">
            <a:avLst/>
          </a:prstGeom>
          <a:solidFill>
            <a:srgbClr val="4A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755380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F6E553-F3A5-4DE5-84C8-24AFC96665B8}"/>
              </a:ext>
            </a:extLst>
          </p:cNvPr>
          <p:cNvSpPr txBox="1"/>
          <p:nvPr/>
        </p:nvSpPr>
        <p:spPr>
          <a:xfrm rot="19385901">
            <a:off x="725550" y="988145"/>
            <a:ext cx="2932214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2E9E4">
                    <a:alpha val="5000"/>
                  </a:srgbClr>
                </a:solidFill>
                <a:latin typeface="Arial Nova" panose="020B0504020202020204" pitchFamily="34" charset="0"/>
              </a:rPr>
              <a:t>income</a:t>
            </a:r>
            <a:endParaRPr lang="ko-KR" altLang="en-US" sz="6600" dirty="0">
              <a:solidFill>
                <a:srgbClr val="F2E9E4">
                  <a:alpha val="5000"/>
                </a:srgbClr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DE3FF-9A75-4F79-93E5-7390A9E8850D}"/>
              </a:ext>
            </a:extLst>
          </p:cNvPr>
          <p:cNvSpPr txBox="1"/>
          <p:nvPr/>
        </p:nvSpPr>
        <p:spPr>
          <a:xfrm rot="206976">
            <a:off x="4848255" y="2875001"/>
            <a:ext cx="2495491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2E9E4">
                    <a:alpha val="5000"/>
                  </a:srgbClr>
                </a:solidFill>
                <a:latin typeface="Arial Nova" panose="020B0504020202020204" pitchFamily="34" charset="0"/>
              </a:rPr>
              <a:t>power</a:t>
            </a:r>
            <a:endParaRPr lang="ko-KR" altLang="en-US" sz="6600" dirty="0">
              <a:solidFill>
                <a:srgbClr val="F2E9E4">
                  <a:alpha val="5000"/>
                </a:srgbClr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B6D6D6-742D-447A-9F1E-E7BBAFC6B612}"/>
              </a:ext>
            </a:extLst>
          </p:cNvPr>
          <p:cNvSpPr txBox="1"/>
          <p:nvPr/>
        </p:nvSpPr>
        <p:spPr>
          <a:xfrm rot="20571088">
            <a:off x="6738318" y="3227763"/>
            <a:ext cx="4706288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2E9E4">
                    <a:alpha val="5000"/>
                  </a:srgbClr>
                </a:solidFill>
                <a:latin typeface="Arial Nova" panose="020B0504020202020204" pitchFamily="34" charset="0"/>
              </a:rPr>
              <a:t>accessibility</a:t>
            </a:r>
            <a:endParaRPr lang="ko-KR" altLang="en-US" sz="6600" dirty="0">
              <a:solidFill>
                <a:srgbClr val="F2E9E4">
                  <a:alpha val="5000"/>
                </a:srgbClr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BDEC35-D19F-4235-BBCD-6D867289436D}"/>
              </a:ext>
            </a:extLst>
          </p:cNvPr>
          <p:cNvSpPr txBox="1"/>
          <p:nvPr/>
        </p:nvSpPr>
        <p:spPr>
          <a:xfrm rot="1278997">
            <a:off x="5717335" y="1606818"/>
            <a:ext cx="386009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2E9E4">
                    <a:alpha val="5000"/>
                  </a:srgbClr>
                </a:solidFill>
                <a:latin typeface="Arial Nova" panose="020B0504020202020204" pitchFamily="34" charset="0"/>
              </a:rPr>
              <a:t>education</a:t>
            </a:r>
            <a:endParaRPr lang="ko-KR" altLang="en-US" sz="6600" dirty="0">
              <a:solidFill>
                <a:srgbClr val="F2E9E4">
                  <a:alpha val="5000"/>
                </a:srgbClr>
              </a:solidFill>
              <a:latin typeface="Arial Nova" panose="020B05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11B5CB-1CB6-421D-A9A9-D212BF29F8D0}"/>
              </a:ext>
            </a:extLst>
          </p:cNvPr>
          <p:cNvSpPr txBox="1"/>
          <p:nvPr/>
        </p:nvSpPr>
        <p:spPr>
          <a:xfrm rot="586720">
            <a:off x="2254437" y="4381049"/>
            <a:ext cx="431034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2E9E4">
                    <a:alpha val="5000"/>
                  </a:srgbClr>
                </a:solidFill>
                <a:latin typeface="Arial Nova" panose="020B0504020202020204" pitchFamily="34" charset="0"/>
              </a:rPr>
              <a:t>desirability</a:t>
            </a:r>
            <a:endParaRPr lang="ko-KR" altLang="en-US" sz="6600" dirty="0">
              <a:solidFill>
                <a:srgbClr val="F2E9E4">
                  <a:alpha val="5000"/>
                </a:srgbClr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9BE7AB-CAD8-4137-99CF-891358174AF4}"/>
              </a:ext>
            </a:extLst>
          </p:cNvPr>
          <p:cNvSpPr txBox="1"/>
          <p:nvPr/>
        </p:nvSpPr>
        <p:spPr>
          <a:xfrm rot="20641777">
            <a:off x="382829" y="5223490"/>
            <a:ext cx="2220864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2E9E4">
                    <a:alpha val="19000"/>
                  </a:srgbClr>
                </a:solidFill>
                <a:latin typeface="Arial Nova" panose="020B0504020202020204" pitchFamily="34" charset="0"/>
              </a:rPr>
              <a:t>travel</a:t>
            </a:r>
            <a:endParaRPr lang="ko-KR" altLang="en-US" sz="6600" dirty="0">
              <a:solidFill>
                <a:srgbClr val="F2E9E4">
                  <a:alpha val="19000"/>
                </a:srgbClr>
              </a:solidFill>
              <a:latin typeface="Arial Nova" panose="020B05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E0817A-EDD8-4E7E-AA85-52242E3CF79A}"/>
              </a:ext>
            </a:extLst>
          </p:cNvPr>
          <p:cNvSpPr txBox="1"/>
          <p:nvPr/>
        </p:nvSpPr>
        <p:spPr>
          <a:xfrm rot="20713660">
            <a:off x="8955627" y="593461"/>
            <a:ext cx="3102131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2E9E4">
                    <a:alpha val="5000"/>
                  </a:srgbClr>
                </a:solidFill>
                <a:latin typeface="Arial Nova" panose="020B0504020202020204" pitchFamily="34" charset="0"/>
              </a:rPr>
              <a:t>policing</a:t>
            </a:r>
            <a:endParaRPr lang="ko-KR" altLang="en-US" sz="6600" dirty="0">
              <a:solidFill>
                <a:srgbClr val="F2E9E4">
                  <a:alpha val="5000"/>
                </a:srgbClr>
              </a:solidFill>
              <a:latin typeface="Arial Nova" panose="020B05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74056A-9FE8-43E1-8796-E5304F65E131}"/>
              </a:ext>
            </a:extLst>
          </p:cNvPr>
          <p:cNvSpPr txBox="1"/>
          <p:nvPr/>
        </p:nvSpPr>
        <p:spPr>
          <a:xfrm rot="21176258">
            <a:off x="321688" y="2358976"/>
            <a:ext cx="5188985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2E9E4">
                    <a:alpha val="5000"/>
                  </a:srgbClr>
                </a:solidFill>
                <a:latin typeface="Arial Nova" panose="020B0504020202020204" pitchFamily="34" charset="0"/>
              </a:rPr>
              <a:t>human rights</a:t>
            </a:r>
            <a:endParaRPr lang="ko-KR" altLang="en-US" sz="6600" dirty="0">
              <a:solidFill>
                <a:srgbClr val="F2E9E4">
                  <a:alpha val="5000"/>
                </a:srgbClr>
              </a:solidFill>
              <a:latin typeface="Arial Nova" panose="020B05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7AB27A-5F8A-467E-B06D-458685BFC2E5}"/>
              </a:ext>
            </a:extLst>
          </p:cNvPr>
          <p:cNvSpPr txBox="1"/>
          <p:nvPr/>
        </p:nvSpPr>
        <p:spPr>
          <a:xfrm rot="843100">
            <a:off x="7739276" y="4637751"/>
            <a:ext cx="4522135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2E9E4">
                    <a:alpha val="5000"/>
                  </a:srgbClr>
                </a:solidFill>
                <a:latin typeface="Arial Nova" panose="020B0504020202020204" pitchFamily="34" charset="0"/>
              </a:rPr>
              <a:t>acceptance</a:t>
            </a:r>
            <a:endParaRPr lang="ko-KR" altLang="en-US" sz="6600" dirty="0">
              <a:solidFill>
                <a:srgbClr val="F2E9E4">
                  <a:alpha val="5000"/>
                </a:srgbClr>
              </a:solidFill>
              <a:latin typeface="Arial Nova" panose="020B05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F799A1-B531-4159-B631-83E1F2B4F5C7}"/>
              </a:ext>
            </a:extLst>
          </p:cNvPr>
          <p:cNvSpPr txBox="1"/>
          <p:nvPr/>
        </p:nvSpPr>
        <p:spPr>
          <a:xfrm rot="21278098">
            <a:off x="4560200" y="5472465"/>
            <a:ext cx="5102487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2E9E4">
                    <a:alpha val="5000"/>
                  </a:srgbClr>
                </a:solidFill>
                <a:latin typeface="Arial Nova" panose="020B0504020202020204" pitchFamily="34" charset="0"/>
              </a:rPr>
              <a:t>opportunities</a:t>
            </a:r>
            <a:endParaRPr lang="ko-KR" altLang="en-US" sz="6600" dirty="0">
              <a:solidFill>
                <a:srgbClr val="F2E9E4">
                  <a:alpha val="5000"/>
                </a:srgbClr>
              </a:solidFill>
              <a:latin typeface="Arial Nova" panose="020B05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8B1E40-1C74-452D-98AD-DC638EA90E4F}"/>
              </a:ext>
            </a:extLst>
          </p:cNvPr>
          <p:cNvSpPr txBox="1"/>
          <p:nvPr/>
        </p:nvSpPr>
        <p:spPr>
          <a:xfrm rot="19980560">
            <a:off x="-199466" y="1237640"/>
            <a:ext cx="1364844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900" dirty="0">
                <a:solidFill>
                  <a:srgbClr val="F2E9E4"/>
                </a:solidFill>
                <a:latin typeface="Bebas Neue" panose="00000500000000000000" pitchFamily="2" charset="0"/>
              </a:rPr>
              <a:t>BRAINSTORM</a:t>
            </a:r>
            <a:endParaRPr lang="ko-KR" altLang="en-US" sz="23900" dirty="0">
              <a:solidFill>
                <a:srgbClr val="F2E9E4"/>
              </a:solidFill>
              <a:latin typeface="Bebas Neu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20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2" presetClass="entr" presetSubtype="1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6" grpId="0"/>
          <p:bldP spid="7" grpId="0"/>
          <p:bldP spid="8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6" grpId="0"/>
          <p:bldP spid="7" grpId="0"/>
          <p:bldP spid="8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uple of people looking out a window&#10;&#10;Description automatically generated with low confidence">
            <a:extLst>
              <a:ext uri="{FF2B5EF4-FFF2-40B4-BE49-F238E27FC236}">
                <a16:creationId xmlns:a16="http://schemas.microsoft.com/office/drawing/2014/main" id="{836CAF24-1D78-4083-A672-A39C0A2E4D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r="105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8DAC80-F2B9-4AF3-A53B-864093EB6AC1}"/>
              </a:ext>
            </a:extLst>
          </p:cNvPr>
          <p:cNvSpPr txBox="1"/>
          <p:nvPr/>
        </p:nvSpPr>
        <p:spPr>
          <a:xfrm>
            <a:off x="3946777" y="376330"/>
            <a:ext cx="7919156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>
                <a:solidFill>
                  <a:srgbClr val="F2E9E4"/>
                </a:solidFill>
                <a:latin typeface="Brush StrokeFast" pitchFamily="50" charset="0"/>
              </a:rPr>
              <a:t>Human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2D0DE2-44C4-4909-AB74-10666A8453B6}"/>
              </a:ext>
            </a:extLst>
          </p:cNvPr>
          <p:cNvSpPr txBox="1"/>
          <p:nvPr/>
        </p:nvSpPr>
        <p:spPr>
          <a:xfrm>
            <a:off x="5136439" y="2625204"/>
            <a:ext cx="689252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>
                <a:solidFill>
                  <a:srgbClr val="FCA311"/>
                </a:solidFill>
                <a:latin typeface="Brush StrokeFast" pitchFamily="50" charset="0"/>
              </a:rPr>
              <a:t>library</a:t>
            </a:r>
          </a:p>
        </p:txBody>
      </p:sp>
    </p:spTree>
    <p:extLst>
      <p:ext uri="{BB962C8B-B14F-4D97-AF65-F5344CB8AC3E}">
        <p14:creationId xmlns:p14="http://schemas.microsoft.com/office/powerpoint/2010/main" val="102899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0182FA-C083-4594-BE5C-0422153BA53A}"/>
              </a:ext>
            </a:extLst>
          </p:cNvPr>
          <p:cNvSpPr txBox="1"/>
          <p:nvPr/>
        </p:nvSpPr>
        <p:spPr>
          <a:xfrm>
            <a:off x="1330342" y="1859340"/>
            <a:ext cx="9531327" cy="31393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F2E9E4"/>
                </a:solidFill>
                <a:latin typeface="Arial Nova" panose="020B0504020202020204" pitchFamily="34" charset="0"/>
              </a:rPr>
              <a:t>Challenge</a:t>
            </a:r>
            <a:r>
              <a:rPr lang="en-US" altLang="ko-KR" sz="6600" dirty="0">
                <a:solidFill>
                  <a:srgbClr val="F2E9E4"/>
                </a:solidFill>
                <a:latin typeface="Arial Nova" panose="020B0504020202020204" pitchFamily="34" charset="0"/>
              </a:rPr>
              <a:t> </a:t>
            </a:r>
            <a:r>
              <a:rPr lang="en-US" altLang="ko-KR" sz="6600" dirty="0">
                <a:solidFill>
                  <a:srgbClr val="FCA311"/>
                </a:solidFill>
                <a:latin typeface="Arial Rounded MT Bold" panose="020F0704030504030204" pitchFamily="34" charset="0"/>
              </a:rPr>
              <a:t>prejudice</a:t>
            </a:r>
            <a:r>
              <a:rPr lang="en-US" altLang="ko-KR" sz="6600" dirty="0">
                <a:solidFill>
                  <a:srgbClr val="FCA311"/>
                </a:solidFill>
                <a:latin typeface="Arial Nova" panose="020B0504020202020204" pitchFamily="34" charset="0"/>
              </a:rPr>
              <a:t>,</a:t>
            </a:r>
          </a:p>
          <a:p>
            <a:pPr algn="ctr"/>
            <a:r>
              <a:rPr lang="en-US" altLang="ko-KR" sz="5400" dirty="0">
                <a:solidFill>
                  <a:srgbClr val="F2E9E4"/>
                </a:solidFill>
                <a:latin typeface="Arial Nova" panose="020B0504020202020204" pitchFamily="34" charset="0"/>
              </a:rPr>
              <a:t>reduce</a:t>
            </a:r>
            <a:r>
              <a:rPr lang="en-US" altLang="ko-KR" sz="6600" dirty="0">
                <a:solidFill>
                  <a:srgbClr val="F2E9E4"/>
                </a:solidFill>
                <a:latin typeface="Arial Nova" panose="020B0504020202020204" pitchFamily="34" charset="0"/>
              </a:rPr>
              <a:t> </a:t>
            </a:r>
            <a:r>
              <a:rPr lang="en-US" altLang="ko-KR" sz="6600" dirty="0">
                <a:solidFill>
                  <a:srgbClr val="FCA311"/>
                </a:solidFill>
                <a:latin typeface="Arial Rounded MT Bold" panose="020F0704030504030204" pitchFamily="34" charset="0"/>
              </a:rPr>
              <a:t>discrimination</a:t>
            </a:r>
            <a:r>
              <a:rPr lang="en-US" altLang="ko-KR" sz="6600" dirty="0">
                <a:solidFill>
                  <a:srgbClr val="FCA311"/>
                </a:solidFill>
                <a:latin typeface="Arial Nova" panose="020B0504020202020204" pitchFamily="34" charset="0"/>
              </a:rPr>
              <a:t>,</a:t>
            </a:r>
          </a:p>
          <a:p>
            <a:pPr algn="ctr"/>
            <a:r>
              <a:rPr lang="en-US" altLang="ko-KR" sz="5400" dirty="0">
                <a:solidFill>
                  <a:srgbClr val="F2E9E4"/>
                </a:solidFill>
                <a:latin typeface="Arial Nova" panose="020B0504020202020204" pitchFamily="34" charset="0"/>
              </a:rPr>
              <a:t>discuss</a:t>
            </a:r>
            <a:r>
              <a:rPr lang="en-US" altLang="ko-KR" sz="6600" dirty="0">
                <a:solidFill>
                  <a:srgbClr val="F2E9E4"/>
                </a:solidFill>
                <a:latin typeface="Arial Nova" panose="020B0504020202020204" pitchFamily="34" charset="0"/>
              </a:rPr>
              <a:t> </a:t>
            </a:r>
            <a:r>
              <a:rPr lang="en-US" altLang="ko-KR" sz="6600" dirty="0">
                <a:solidFill>
                  <a:srgbClr val="FCA311"/>
                </a:solidFill>
                <a:latin typeface="Arial Rounded MT Bold" panose="020F0704030504030204" pitchFamily="34" charset="0"/>
              </a:rPr>
              <a:t>taboo </a:t>
            </a:r>
            <a:r>
              <a:rPr lang="en-US" altLang="ko-KR" sz="5400" dirty="0">
                <a:solidFill>
                  <a:srgbClr val="F2E9E4"/>
                </a:solidFill>
                <a:latin typeface="Arial Nova" panose="020B0504020202020204" pitchFamily="34" charset="0"/>
              </a:rPr>
              <a:t>topics openly</a:t>
            </a:r>
            <a:r>
              <a:rPr lang="en-US" altLang="ko-KR" sz="6000" dirty="0">
                <a:solidFill>
                  <a:srgbClr val="F2E9E4"/>
                </a:solidFill>
                <a:latin typeface="Arial Nova" panose="020B0504020202020204" pitchFamily="34" charset="0"/>
              </a:rPr>
              <a:t>.</a:t>
            </a:r>
            <a:endParaRPr lang="en-US" altLang="ko-KR" sz="6600" dirty="0">
              <a:solidFill>
                <a:srgbClr val="FCA31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7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on the sidewalk&#10;&#10;Description automatically generated with low confidence">
            <a:extLst>
              <a:ext uri="{FF2B5EF4-FFF2-40B4-BE49-F238E27FC236}">
                <a16:creationId xmlns:a16="http://schemas.microsoft.com/office/drawing/2014/main" id="{1698BDE6-5557-45E9-9DF9-CC54D04D04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" b="134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Image result for human library png">
            <a:extLst>
              <a:ext uri="{FF2B5EF4-FFF2-40B4-BE49-F238E27FC236}">
                <a16:creationId xmlns:a16="http://schemas.microsoft.com/office/drawing/2014/main" id="{AB7DF38F-6216-4B4C-8B3D-A8725AF7D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duotone>
              <a:prstClr val="black"/>
              <a:srgbClr val="FCA31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220" y="430331"/>
            <a:ext cx="5622503" cy="59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79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D46868-52E8-428C-BC55-AD605C6EDDD3}"/>
              </a:ext>
            </a:extLst>
          </p:cNvPr>
          <p:cNvSpPr txBox="1"/>
          <p:nvPr/>
        </p:nvSpPr>
        <p:spPr>
          <a:xfrm>
            <a:off x="4629581" y="1158618"/>
            <a:ext cx="2707794" cy="266226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700" dirty="0">
                <a:solidFill>
                  <a:srgbClr val="E5E5E5"/>
                </a:solidFill>
                <a:latin typeface="Bebas Neue" panose="00000500000000000000" pitchFamily="2" charset="0"/>
              </a:rPr>
              <a:t>key</a:t>
            </a:r>
            <a:endParaRPr lang="ko-KR" altLang="en-US" sz="16700" dirty="0">
              <a:solidFill>
                <a:srgbClr val="E5E5E5"/>
              </a:solidFill>
              <a:latin typeface="Bebas Neue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0B9FF-5070-46DF-9E9B-B9B6B1F1134B}"/>
              </a:ext>
            </a:extLst>
          </p:cNvPr>
          <p:cNvSpPr txBox="1"/>
          <p:nvPr/>
        </p:nvSpPr>
        <p:spPr>
          <a:xfrm>
            <a:off x="3704649" y="3121158"/>
            <a:ext cx="4557659" cy="266226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700" dirty="0">
                <a:solidFill>
                  <a:srgbClr val="FCA311"/>
                </a:solidFill>
                <a:latin typeface="Bebas Neue" panose="00000500000000000000" pitchFamily="2" charset="0"/>
              </a:rPr>
              <a:t>Terms</a:t>
            </a:r>
            <a:endParaRPr lang="ko-KR" altLang="en-US" sz="16700" dirty="0">
              <a:solidFill>
                <a:srgbClr val="FCA311"/>
              </a:solidFill>
              <a:latin typeface="Bebas Neue" panose="00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DE992D-6094-45F4-9337-17545BB7D36B}"/>
              </a:ext>
            </a:extLst>
          </p:cNvPr>
          <p:cNvSpPr/>
          <p:nvPr/>
        </p:nvSpPr>
        <p:spPr>
          <a:xfrm>
            <a:off x="4107543" y="3275048"/>
            <a:ext cx="3587446" cy="139960"/>
          </a:xfrm>
          <a:prstGeom prst="rect">
            <a:avLst/>
          </a:prstGeom>
          <a:solidFill>
            <a:srgbClr val="4A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298013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F6E553-F3A5-4DE5-84C8-24AFC96665B8}"/>
              </a:ext>
            </a:extLst>
          </p:cNvPr>
          <p:cNvSpPr txBox="1"/>
          <p:nvPr/>
        </p:nvSpPr>
        <p:spPr>
          <a:xfrm rot="19385901">
            <a:off x="6887" y="748693"/>
            <a:ext cx="286347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2E9E4">
                    <a:alpha val="5000"/>
                  </a:srgbClr>
                </a:solidFill>
                <a:latin typeface="Arial Nova" panose="020B0504020202020204" pitchFamily="34" charset="0"/>
              </a:rPr>
              <a:t>ageism</a:t>
            </a:r>
            <a:endParaRPr lang="ko-KR" altLang="en-US" sz="6600" dirty="0">
              <a:solidFill>
                <a:srgbClr val="F2E9E4">
                  <a:alpha val="5000"/>
                </a:srgbClr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DE3FF-9A75-4F79-93E5-7390A9E8850D}"/>
              </a:ext>
            </a:extLst>
          </p:cNvPr>
          <p:cNvSpPr txBox="1"/>
          <p:nvPr/>
        </p:nvSpPr>
        <p:spPr>
          <a:xfrm rot="21348814">
            <a:off x="3147312" y="2619852"/>
            <a:ext cx="4753161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2E9E4">
                    <a:alpha val="5000"/>
                  </a:srgbClr>
                </a:solidFill>
                <a:latin typeface="Arial Nova" panose="020B0504020202020204" pitchFamily="34" charset="0"/>
              </a:rPr>
              <a:t>social status</a:t>
            </a:r>
            <a:endParaRPr lang="ko-KR" altLang="en-US" sz="6600" dirty="0">
              <a:solidFill>
                <a:srgbClr val="F2E9E4">
                  <a:alpha val="5000"/>
                </a:srgbClr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B6D6D6-742D-447A-9F1E-E7BBAFC6B612}"/>
              </a:ext>
            </a:extLst>
          </p:cNvPr>
          <p:cNvSpPr txBox="1"/>
          <p:nvPr/>
        </p:nvSpPr>
        <p:spPr>
          <a:xfrm rot="20571088">
            <a:off x="4902943" y="3469058"/>
            <a:ext cx="6763583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2E9E4">
                    <a:alpha val="5000"/>
                  </a:srgbClr>
                </a:solidFill>
                <a:latin typeface="Arial Nova" panose="020B0504020202020204" pitchFamily="34" charset="0"/>
              </a:rPr>
              <a:t>sexual orientation</a:t>
            </a:r>
            <a:endParaRPr lang="ko-KR" altLang="en-US" sz="6600" dirty="0">
              <a:solidFill>
                <a:srgbClr val="F2E9E4">
                  <a:alpha val="5000"/>
                </a:srgbClr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BDEC35-D19F-4235-BBCD-6D867289436D}"/>
              </a:ext>
            </a:extLst>
          </p:cNvPr>
          <p:cNvSpPr txBox="1"/>
          <p:nvPr/>
        </p:nvSpPr>
        <p:spPr>
          <a:xfrm rot="1278997">
            <a:off x="5839083" y="920502"/>
            <a:ext cx="2765502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2E9E4">
                    <a:alpha val="5000"/>
                  </a:srgbClr>
                </a:solidFill>
                <a:latin typeface="Arial Nova" panose="020B0504020202020204" pitchFamily="34" charset="0"/>
              </a:rPr>
              <a:t>sexism</a:t>
            </a:r>
            <a:endParaRPr lang="ko-KR" altLang="en-US" sz="6600" dirty="0">
              <a:solidFill>
                <a:srgbClr val="F2E9E4">
                  <a:alpha val="5000"/>
                </a:srgbClr>
              </a:solidFill>
              <a:latin typeface="Arial Nova" panose="020B05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11B5CB-1CB6-421D-A9A9-D212BF29F8D0}"/>
              </a:ext>
            </a:extLst>
          </p:cNvPr>
          <p:cNvSpPr txBox="1"/>
          <p:nvPr/>
        </p:nvSpPr>
        <p:spPr>
          <a:xfrm rot="586720">
            <a:off x="81937" y="3976842"/>
            <a:ext cx="4437625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2E9E4">
                    <a:alpha val="5000"/>
                  </a:srgbClr>
                </a:solidFill>
                <a:latin typeface="Arial Nova" panose="020B0504020202020204" pitchFamily="34" charset="0"/>
              </a:rPr>
              <a:t>intelligence</a:t>
            </a:r>
            <a:endParaRPr lang="ko-KR" altLang="en-US" sz="6600" dirty="0">
              <a:solidFill>
                <a:srgbClr val="F2E9E4">
                  <a:alpha val="5000"/>
                </a:srgbClr>
              </a:solidFill>
              <a:latin typeface="Arial Nova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9BE7AB-CAD8-4137-99CF-891358174AF4}"/>
              </a:ext>
            </a:extLst>
          </p:cNvPr>
          <p:cNvSpPr txBox="1"/>
          <p:nvPr/>
        </p:nvSpPr>
        <p:spPr>
          <a:xfrm rot="20641777">
            <a:off x="195249" y="5223490"/>
            <a:ext cx="2596032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2E9E4">
                    <a:alpha val="5000"/>
                  </a:srgbClr>
                </a:solidFill>
                <a:latin typeface="Arial Nova" panose="020B0504020202020204" pitchFamily="34" charset="0"/>
              </a:rPr>
              <a:t>wealth</a:t>
            </a:r>
            <a:endParaRPr lang="ko-KR" altLang="en-US" sz="6600" dirty="0">
              <a:solidFill>
                <a:srgbClr val="F2E9E4">
                  <a:alpha val="5000"/>
                </a:srgbClr>
              </a:solidFill>
              <a:latin typeface="Arial Nova" panose="020B05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E0817A-EDD8-4E7E-AA85-52242E3CF79A}"/>
              </a:ext>
            </a:extLst>
          </p:cNvPr>
          <p:cNvSpPr txBox="1"/>
          <p:nvPr/>
        </p:nvSpPr>
        <p:spPr>
          <a:xfrm rot="20713660">
            <a:off x="9040138" y="593461"/>
            <a:ext cx="2933111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2E9E4">
                    <a:alpha val="5000"/>
                  </a:srgbClr>
                </a:solidFill>
                <a:latin typeface="Arial Nova" panose="020B0504020202020204" pitchFamily="34" charset="0"/>
              </a:rPr>
              <a:t>religion</a:t>
            </a:r>
            <a:endParaRPr lang="ko-KR" altLang="en-US" sz="6600" dirty="0">
              <a:solidFill>
                <a:srgbClr val="F2E9E4">
                  <a:alpha val="5000"/>
                </a:srgbClr>
              </a:solidFill>
              <a:latin typeface="Arial Nova" panose="020B05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74056A-9FE8-43E1-8796-E5304F65E131}"/>
              </a:ext>
            </a:extLst>
          </p:cNvPr>
          <p:cNvSpPr txBox="1"/>
          <p:nvPr/>
        </p:nvSpPr>
        <p:spPr>
          <a:xfrm rot="21176258">
            <a:off x="1354818" y="1573929"/>
            <a:ext cx="4116576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2E9E4">
                    <a:alpha val="5000"/>
                  </a:srgbClr>
                </a:solidFill>
                <a:latin typeface="Arial Nova" panose="020B0504020202020204" pitchFamily="34" charset="0"/>
              </a:rPr>
              <a:t>citizenship</a:t>
            </a:r>
            <a:endParaRPr lang="ko-KR" altLang="en-US" sz="6600" dirty="0">
              <a:solidFill>
                <a:srgbClr val="F2E9E4">
                  <a:alpha val="5000"/>
                </a:srgbClr>
              </a:solidFill>
              <a:latin typeface="Arial Nova" panose="020B05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7AB27A-5F8A-467E-B06D-458685BFC2E5}"/>
              </a:ext>
            </a:extLst>
          </p:cNvPr>
          <p:cNvSpPr txBox="1"/>
          <p:nvPr/>
        </p:nvSpPr>
        <p:spPr>
          <a:xfrm rot="843100">
            <a:off x="8281991" y="4637751"/>
            <a:ext cx="3436711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2E9E4">
                    <a:alpha val="5000"/>
                  </a:srgbClr>
                </a:solidFill>
                <a:latin typeface="Arial Nova" panose="020B0504020202020204" pitchFamily="34" charset="0"/>
              </a:rPr>
              <a:t>disability</a:t>
            </a:r>
            <a:endParaRPr lang="ko-KR" altLang="en-US" sz="6600" dirty="0">
              <a:solidFill>
                <a:srgbClr val="F2E9E4">
                  <a:alpha val="5000"/>
                </a:srgbClr>
              </a:solidFill>
              <a:latin typeface="Arial Nova" panose="020B05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F799A1-B531-4159-B631-83E1F2B4F5C7}"/>
              </a:ext>
            </a:extLst>
          </p:cNvPr>
          <p:cNvSpPr txBox="1"/>
          <p:nvPr/>
        </p:nvSpPr>
        <p:spPr>
          <a:xfrm rot="21278098">
            <a:off x="4119515" y="5402821"/>
            <a:ext cx="4550028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2E9E4">
                    <a:alpha val="5000"/>
                  </a:srgbClr>
                </a:solidFill>
                <a:latin typeface="Arial Nova" panose="020B0504020202020204" pitchFamily="34" charset="0"/>
              </a:rPr>
              <a:t>body image</a:t>
            </a:r>
            <a:endParaRPr lang="ko-KR" altLang="en-US" sz="6600" dirty="0">
              <a:solidFill>
                <a:srgbClr val="F2E9E4">
                  <a:alpha val="5000"/>
                </a:srgbClr>
              </a:solidFill>
              <a:latin typeface="Arial Nova" panose="020B05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10224D-CFD5-4FE0-A383-49C8A8CB61F2}"/>
              </a:ext>
            </a:extLst>
          </p:cNvPr>
          <p:cNvSpPr txBox="1"/>
          <p:nvPr/>
        </p:nvSpPr>
        <p:spPr>
          <a:xfrm>
            <a:off x="2004176" y="1851645"/>
            <a:ext cx="8183651" cy="31547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9900" dirty="0">
                <a:solidFill>
                  <a:srgbClr val="F2E9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168539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0F8DB6-2155-4E6C-BABD-D9CC2A2C731C}"/>
              </a:ext>
            </a:extLst>
          </p:cNvPr>
          <p:cNvSpPr txBox="1"/>
          <p:nvPr/>
        </p:nvSpPr>
        <p:spPr>
          <a:xfrm>
            <a:off x="1115312" y="1851645"/>
            <a:ext cx="9961381" cy="31547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9900" dirty="0">
                <a:solidFill>
                  <a:srgbClr val="F2E9E4"/>
                </a:solidFill>
                <a:latin typeface="Bebas Neue" panose="00000500000000000000" pitchFamily="2" charset="0"/>
              </a:rPr>
              <a:t>Ask </a:t>
            </a:r>
            <a:r>
              <a:rPr lang="en-US" altLang="ko-KR" sz="19900" dirty="0">
                <a:solidFill>
                  <a:srgbClr val="FCA311"/>
                </a:solidFill>
                <a:latin typeface="Bebas Neue" panose="00000500000000000000" pitchFamily="2" charset="0"/>
              </a:rPr>
              <a:t>/</a:t>
            </a:r>
            <a:r>
              <a:rPr lang="en-US" altLang="ko-KR" sz="19900" dirty="0">
                <a:solidFill>
                  <a:srgbClr val="F2E9E4"/>
                </a:solidFill>
                <a:latin typeface="Bebas Neue" panose="00000500000000000000" pitchFamily="2" charset="0"/>
              </a:rPr>
              <a:t> teach</a:t>
            </a:r>
          </a:p>
        </p:txBody>
      </p:sp>
    </p:spTree>
    <p:extLst>
      <p:ext uri="{BB962C8B-B14F-4D97-AF65-F5344CB8AC3E}">
        <p14:creationId xmlns:p14="http://schemas.microsoft.com/office/powerpoint/2010/main" val="149025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D46868-52E8-428C-BC55-AD605C6EDDD3}"/>
              </a:ext>
            </a:extLst>
          </p:cNvPr>
          <p:cNvSpPr txBox="1"/>
          <p:nvPr/>
        </p:nvSpPr>
        <p:spPr>
          <a:xfrm>
            <a:off x="2982496" y="1158618"/>
            <a:ext cx="6001964" cy="266226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700" dirty="0">
                <a:solidFill>
                  <a:srgbClr val="E5E5E5"/>
                </a:solidFill>
                <a:latin typeface="Bebas Neue" panose="00000500000000000000" pitchFamily="2" charset="0"/>
              </a:rPr>
              <a:t>Content</a:t>
            </a:r>
            <a:endParaRPr lang="ko-KR" altLang="en-US" sz="16700" dirty="0">
              <a:solidFill>
                <a:srgbClr val="E5E5E5"/>
              </a:solidFill>
              <a:latin typeface="Bebas Neue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0B9FF-5070-46DF-9E9B-B9B6B1F1134B}"/>
              </a:ext>
            </a:extLst>
          </p:cNvPr>
          <p:cNvSpPr txBox="1"/>
          <p:nvPr/>
        </p:nvSpPr>
        <p:spPr>
          <a:xfrm>
            <a:off x="2887117" y="3121158"/>
            <a:ext cx="6192721" cy="266226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700" dirty="0">
                <a:solidFill>
                  <a:srgbClr val="FCA311"/>
                </a:solidFill>
                <a:latin typeface="Bebas Neue" panose="00000500000000000000" pitchFamily="2" charset="0"/>
              </a:rPr>
              <a:t>Warning</a:t>
            </a:r>
            <a:endParaRPr lang="ko-KR" altLang="en-US" sz="16700" dirty="0">
              <a:solidFill>
                <a:srgbClr val="FCA311"/>
              </a:solidFill>
              <a:latin typeface="Bebas Neue" panose="00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DE992D-6094-45F4-9337-17545BB7D36B}"/>
              </a:ext>
            </a:extLst>
          </p:cNvPr>
          <p:cNvSpPr/>
          <p:nvPr/>
        </p:nvSpPr>
        <p:spPr>
          <a:xfrm>
            <a:off x="3158066" y="3275048"/>
            <a:ext cx="5486400" cy="139960"/>
          </a:xfrm>
          <a:prstGeom prst="rect">
            <a:avLst/>
          </a:prstGeom>
          <a:solidFill>
            <a:srgbClr val="4A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3232792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0182FA-C083-4594-BE5C-0422153BA53A}"/>
              </a:ext>
            </a:extLst>
          </p:cNvPr>
          <p:cNvSpPr txBox="1"/>
          <p:nvPr/>
        </p:nvSpPr>
        <p:spPr>
          <a:xfrm>
            <a:off x="1733580" y="2459503"/>
            <a:ext cx="872487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F2E9E4"/>
                </a:solidFill>
                <a:latin typeface="Arial Nova" panose="020B0504020202020204" pitchFamily="34" charset="0"/>
              </a:rPr>
              <a:t>Something that might </a:t>
            </a:r>
            <a:r>
              <a:rPr lang="en-US" altLang="ko-KR" sz="6600" dirty="0">
                <a:solidFill>
                  <a:srgbClr val="FCA311"/>
                </a:solidFill>
                <a:latin typeface="Arial Rounded MT Bold" panose="020F0704030504030204" pitchFamily="34" charset="0"/>
              </a:rPr>
              <a:t>upset</a:t>
            </a:r>
            <a:r>
              <a:rPr lang="en-US" altLang="ko-KR" sz="6600" dirty="0">
                <a:solidFill>
                  <a:srgbClr val="F2E9E4"/>
                </a:solidFill>
                <a:latin typeface="Arial Nova" panose="020B0504020202020204" pitchFamily="34" charset="0"/>
              </a:rPr>
              <a:t> </a:t>
            </a:r>
            <a:r>
              <a:rPr lang="en-US" altLang="ko-KR" sz="5400" dirty="0">
                <a:solidFill>
                  <a:srgbClr val="F2E9E4"/>
                </a:solidFill>
                <a:latin typeface="Arial Nova" panose="020B0504020202020204" pitchFamily="34" charset="0"/>
              </a:rPr>
              <a:t>the viewer / reader. </a:t>
            </a:r>
            <a:endParaRPr lang="en-US" altLang="ko-KR" sz="6600" dirty="0">
              <a:solidFill>
                <a:srgbClr val="FCA31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3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68C434-CEFF-4F11-9AC6-86463D51027F}"/>
              </a:ext>
            </a:extLst>
          </p:cNvPr>
          <p:cNvSpPr txBox="1"/>
          <p:nvPr/>
        </p:nvSpPr>
        <p:spPr>
          <a:xfrm>
            <a:off x="4087353" y="2459504"/>
            <a:ext cx="401729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CA311"/>
                </a:solidFill>
                <a:latin typeface="Arial Rounded MT Bold" panose="020F0704030504030204" pitchFamily="34" charset="0"/>
              </a:rPr>
              <a:t>Taboo</a:t>
            </a:r>
            <a:r>
              <a:rPr lang="en-US" altLang="ko-KR" sz="6600" dirty="0">
                <a:solidFill>
                  <a:srgbClr val="F2E9E4"/>
                </a:solidFill>
                <a:latin typeface="Arial Nova" panose="020B0504020202020204" pitchFamily="34" charset="0"/>
              </a:rPr>
              <a:t> </a:t>
            </a:r>
          </a:p>
          <a:p>
            <a:pPr algn="ctr"/>
            <a:r>
              <a:rPr lang="en-US" altLang="ko-KR" sz="5400" dirty="0">
                <a:solidFill>
                  <a:srgbClr val="4A4E69"/>
                </a:solidFill>
                <a:latin typeface="Arial Nova" panose="020B0504020202020204" pitchFamily="34" charset="0"/>
              </a:rPr>
              <a:t>subjects</a:t>
            </a:r>
            <a:endParaRPr lang="en-US" altLang="ko-KR" sz="6600" dirty="0">
              <a:solidFill>
                <a:srgbClr val="4A4E69"/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4E2A1C-D8F8-49EA-86A2-ABA472DCCC70}"/>
              </a:ext>
            </a:extLst>
          </p:cNvPr>
          <p:cNvSpPr txBox="1"/>
          <p:nvPr/>
        </p:nvSpPr>
        <p:spPr>
          <a:xfrm rot="19980560">
            <a:off x="-199466" y="1237640"/>
            <a:ext cx="1364844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900" dirty="0">
                <a:solidFill>
                  <a:srgbClr val="F2E9E4"/>
                </a:solidFill>
                <a:latin typeface="Bebas Neue" panose="00000500000000000000" pitchFamily="2" charset="0"/>
              </a:rPr>
              <a:t>BRAINSTORM</a:t>
            </a:r>
            <a:endParaRPr lang="ko-KR" altLang="en-US" sz="23900" dirty="0">
              <a:solidFill>
                <a:srgbClr val="F2E9E4"/>
              </a:solidFill>
              <a:latin typeface="Bebas Neu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315AC5-5915-456C-AF44-E31198BBEAB4}"/>
              </a:ext>
            </a:extLst>
          </p:cNvPr>
          <p:cNvSpPr txBox="1"/>
          <p:nvPr/>
        </p:nvSpPr>
        <p:spPr>
          <a:xfrm>
            <a:off x="704363" y="946120"/>
            <a:ext cx="9456585" cy="550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3200" dirty="0">
                <a:solidFill>
                  <a:srgbClr val="E5E5E5"/>
                </a:solidFill>
                <a:latin typeface="Arial Nova" panose="020B0504020202020204" pitchFamily="34" charset="0"/>
              </a:rPr>
              <a:t>Death</a:t>
            </a:r>
          </a:p>
          <a:p>
            <a:r>
              <a:rPr lang="en-US" altLang="ko-KR" sz="3200" dirty="0">
                <a:solidFill>
                  <a:schemeClr val="tx1">
                    <a:lumMod val="75000"/>
                  </a:schemeClr>
                </a:solidFill>
                <a:latin typeface="Arial Nova" panose="020B0504020202020204" pitchFamily="34" charset="0"/>
              </a:rPr>
              <a:t>Suicide</a:t>
            </a:r>
          </a:p>
          <a:p>
            <a:r>
              <a:rPr lang="en-US" altLang="ko-KR" sz="3200" dirty="0">
                <a:solidFill>
                  <a:srgbClr val="E5E5E5"/>
                </a:solidFill>
                <a:latin typeface="Arial Nova" panose="020B0504020202020204" pitchFamily="34" charset="0"/>
              </a:rPr>
              <a:t>Self-harm</a:t>
            </a:r>
          </a:p>
          <a:p>
            <a:r>
              <a:rPr lang="en-US" altLang="ko-KR" sz="3200" dirty="0">
                <a:solidFill>
                  <a:schemeClr val="tx1">
                    <a:lumMod val="75000"/>
                  </a:schemeClr>
                </a:solidFill>
                <a:latin typeface="Arial Nova" panose="020B0504020202020204" pitchFamily="34" charset="0"/>
              </a:rPr>
              <a:t>Graphic images </a:t>
            </a:r>
          </a:p>
          <a:p>
            <a:r>
              <a:rPr lang="en-US" altLang="ko-KR" sz="3200" dirty="0">
                <a:solidFill>
                  <a:srgbClr val="E5E5E5"/>
                </a:solidFill>
                <a:latin typeface="Arial Nova" panose="020B0504020202020204" pitchFamily="34" charset="0"/>
              </a:rPr>
              <a:t>Violence / murder</a:t>
            </a:r>
          </a:p>
          <a:p>
            <a:r>
              <a:rPr lang="en-US" altLang="ko-KR" sz="3200" dirty="0">
                <a:solidFill>
                  <a:schemeClr val="tx1">
                    <a:lumMod val="75000"/>
                  </a:schemeClr>
                </a:solidFill>
                <a:latin typeface="Arial Nova" panose="020B0504020202020204" pitchFamily="34" charset="0"/>
              </a:rPr>
              <a:t>Sexual violence / rape </a:t>
            </a:r>
          </a:p>
          <a:p>
            <a:r>
              <a:rPr lang="en-US" altLang="ko-KR" sz="3200" dirty="0">
                <a:solidFill>
                  <a:srgbClr val="E5E5E5"/>
                </a:solidFill>
                <a:latin typeface="Arial Nova" panose="020B0504020202020204" pitchFamily="34" charset="0"/>
              </a:rPr>
              <a:t>Pedophilia</a:t>
            </a:r>
          </a:p>
          <a:p>
            <a:r>
              <a:rPr lang="en-US" altLang="ko-KR" sz="3200" dirty="0">
                <a:solidFill>
                  <a:schemeClr val="tx1">
                    <a:lumMod val="75000"/>
                  </a:schemeClr>
                </a:solidFill>
                <a:latin typeface="Arial Nova" panose="020B0504020202020204" pitchFamily="34" charset="0"/>
              </a:rPr>
              <a:t>Sex / masturbation </a:t>
            </a:r>
          </a:p>
          <a:p>
            <a:r>
              <a:rPr lang="en-US" altLang="ko-KR" sz="3200" dirty="0">
                <a:solidFill>
                  <a:srgbClr val="E5E5E5"/>
                </a:solidFill>
                <a:latin typeface="Arial Nova" panose="020B0504020202020204" pitchFamily="34" charset="0"/>
              </a:rPr>
              <a:t>Homophobia, transphobia, sexism</a:t>
            </a:r>
          </a:p>
          <a:p>
            <a:r>
              <a:rPr lang="en-US" altLang="ko-KR" sz="3200" dirty="0">
                <a:solidFill>
                  <a:schemeClr val="tx1">
                    <a:lumMod val="75000"/>
                  </a:schemeClr>
                </a:solidFill>
                <a:latin typeface="Arial Nova" panose="020B0504020202020204" pitchFamily="34" charset="0"/>
              </a:rPr>
              <a:t>Food and drink / eating disorders</a:t>
            </a:r>
          </a:p>
          <a:p>
            <a:r>
              <a:rPr lang="en-US" altLang="ko-KR" sz="3200" dirty="0">
                <a:solidFill>
                  <a:srgbClr val="E5E5E5"/>
                </a:solidFill>
                <a:latin typeface="Arial Nova" panose="020B0504020202020204" pitchFamily="34" charset="0"/>
              </a:rPr>
              <a:t>Dysphoria, body image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52C0B6-2B06-4FC0-B717-03FD71ACCC34}"/>
              </a:ext>
            </a:extLst>
          </p:cNvPr>
          <p:cNvSpPr txBox="1"/>
          <p:nvPr/>
        </p:nvSpPr>
        <p:spPr>
          <a:xfrm>
            <a:off x="6693408" y="1545103"/>
            <a:ext cx="401729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CA311"/>
                </a:solidFill>
                <a:latin typeface="Arial Rounded MT Bold" panose="020F0704030504030204" pitchFamily="34" charset="0"/>
              </a:rPr>
              <a:t>Taboo</a:t>
            </a:r>
            <a:r>
              <a:rPr lang="en-US" altLang="ko-KR" sz="6600" dirty="0">
                <a:solidFill>
                  <a:srgbClr val="F2E9E4"/>
                </a:solidFill>
                <a:latin typeface="Arial Nova" panose="020B0504020202020204" pitchFamily="34" charset="0"/>
              </a:rPr>
              <a:t> </a:t>
            </a:r>
          </a:p>
          <a:p>
            <a:pPr algn="ctr"/>
            <a:r>
              <a:rPr lang="en-US" altLang="ko-KR" sz="5400" dirty="0">
                <a:solidFill>
                  <a:srgbClr val="4A4E69"/>
                </a:solidFill>
                <a:latin typeface="Arial Nova" panose="020B0504020202020204" pitchFamily="34" charset="0"/>
              </a:rPr>
              <a:t>subjects</a:t>
            </a:r>
            <a:endParaRPr lang="en-US" altLang="ko-KR" sz="6600" dirty="0">
              <a:solidFill>
                <a:srgbClr val="4A4E69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44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0182FA-C083-4594-BE5C-0422153BA53A}"/>
              </a:ext>
            </a:extLst>
          </p:cNvPr>
          <p:cNvSpPr txBox="1"/>
          <p:nvPr/>
        </p:nvSpPr>
        <p:spPr>
          <a:xfrm>
            <a:off x="1379250" y="2413337"/>
            <a:ext cx="9433530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rgbClr val="F2E9E4"/>
                </a:solidFill>
                <a:latin typeface="Arial Nova" panose="020B0504020202020204" pitchFamily="34" charset="0"/>
              </a:rPr>
              <a:t>A </a:t>
            </a:r>
            <a:r>
              <a:rPr lang="en-US" altLang="ko-KR" sz="6600" dirty="0">
                <a:solidFill>
                  <a:srgbClr val="FCA311"/>
                </a:solidFill>
                <a:latin typeface="Arial Rounded MT Bold" panose="020F0704030504030204" pitchFamily="34" charset="0"/>
              </a:rPr>
              <a:t>trigger warning </a:t>
            </a:r>
            <a:r>
              <a:rPr lang="en-US" altLang="ko-KR" sz="6000" dirty="0">
                <a:solidFill>
                  <a:srgbClr val="F2E9E4"/>
                </a:solidFill>
                <a:latin typeface="Arial Nova" panose="020B0504020202020204" pitchFamily="34" charset="0"/>
              </a:rPr>
              <a:t>is more specific.  </a:t>
            </a:r>
            <a:endParaRPr lang="en-US" altLang="ko-KR" sz="6600" dirty="0">
              <a:solidFill>
                <a:srgbClr val="FCA31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3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D46868-52E8-428C-BC55-AD605C6EDDD3}"/>
              </a:ext>
            </a:extLst>
          </p:cNvPr>
          <p:cNvSpPr txBox="1"/>
          <p:nvPr/>
        </p:nvSpPr>
        <p:spPr>
          <a:xfrm>
            <a:off x="2598577" y="1158618"/>
            <a:ext cx="6769802" cy="266226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700" dirty="0">
                <a:solidFill>
                  <a:srgbClr val="E5E5E5"/>
                </a:solidFill>
                <a:latin typeface="Bebas Neue" panose="00000500000000000000" pitchFamily="2" charset="0"/>
              </a:rPr>
              <a:t>Inclusive</a:t>
            </a:r>
            <a:endParaRPr lang="ko-KR" altLang="en-US" sz="16700" dirty="0">
              <a:solidFill>
                <a:srgbClr val="E5E5E5"/>
              </a:solidFill>
              <a:latin typeface="Bebas Neue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0B9FF-5070-46DF-9E9B-B9B6B1F1134B}"/>
              </a:ext>
            </a:extLst>
          </p:cNvPr>
          <p:cNvSpPr txBox="1"/>
          <p:nvPr/>
        </p:nvSpPr>
        <p:spPr>
          <a:xfrm>
            <a:off x="2543277" y="3121158"/>
            <a:ext cx="6880410" cy="266226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700" dirty="0">
                <a:solidFill>
                  <a:srgbClr val="FCA311"/>
                </a:solidFill>
                <a:latin typeface="Bebas Neue" panose="00000500000000000000" pitchFamily="2" charset="0"/>
              </a:rPr>
              <a:t>Language</a:t>
            </a:r>
            <a:endParaRPr lang="ko-KR" altLang="en-US" sz="16700" dirty="0">
              <a:solidFill>
                <a:srgbClr val="FCA311"/>
              </a:solidFill>
              <a:latin typeface="Bebas Neue" panose="00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DE992D-6094-45F4-9337-17545BB7D36B}"/>
              </a:ext>
            </a:extLst>
          </p:cNvPr>
          <p:cNvSpPr/>
          <p:nvPr/>
        </p:nvSpPr>
        <p:spPr>
          <a:xfrm>
            <a:off x="2667720" y="3261056"/>
            <a:ext cx="6641260" cy="167944"/>
          </a:xfrm>
          <a:prstGeom prst="rect">
            <a:avLst/>
          </a:prstGeom>
          <a:solidFill>
            <a:srgbClr val="4A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178497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0182FA-C083-4594-BE5C-0422153BA53A}"/>
              </a:ext>
            </a:extLst>
          </p:cNvPr>
          <p:cNvSpPr txBox="1"/>
          <p:nvPr/>
        </p:nvSpPr>
        <p:spPr>
          <a:xfrm>
            <a:off x="2343180" y="2505669"/>
            <a:ext cx="7505670" cy="18466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rgbClr val="F2E9E4"/>
                </a:solidFill>
                <a:latin typeface="Arial Nova" panose="020B0504020202020204" pitchFamily="34" charset="0"/>
              </a:rPr>
              <a:t>Language that </a:t>
            </a:r>
            <a:r>
              <a:rPr lang="en-US" altLang="ko-KR" sz="6600" dirty="0">
                <a:solidFill>
                  <a:srgbClr val="FCA311"/>
                </a:solidFill>
                <a:latin typeface="Arial Rounded MT Bold" panose="020F0704030504030204" pitchFamily="34" charset="0"/>
              </a:rPr>
              <a:t>avoids</a:t>
            </a:r>
            <a:r>
              <a:rPr lang="en-US" altLang="ko-KR" sz="6600" dirty="0">
                <a:solidFill>
                  <a:srgbClr val="F2E9E4"/>
                </a:solidFill>
                <a:latin typeface="Arial Nova" panose="020B0504020202020204" pitchFamily="34" charset="0"/>
              </a:rPr>
              <a:t> </a:t>
            </a:r>
            <a:r>
              <a:rPr lang="en-US" altLang="ko-KR" sz="4800" dirty="0">
                <a:solidFill>
                  <a:srgbClr val="F2E9E4"/>
                </a:solidFill>
                <a:latin typeface="Arial Nova" panose="020B0504020202020204" pitchFamily="34" charset="0"/>
              </a:rPr>
              <a:t>being offensive. </a:t>
            </a:r>
            <a:endParaRPr lang="en-US" altLang="ko-KR" sz="6600" dirty="0">
              <a:solidFill>
                <a:srgbClr val="FCA31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9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D46868-52E8-428C-BC55-AD605C6EDDD3}"/>
              </a:ext>
            </a:extLst>
          </p:cNvPr>
          <p:cNvSpPr txBox="1"/>
          <p:nvPr/>
        </p:nvSpPr>
        <p:spPr>
          <a:xfrm>
            <a:off x="3650149" y="1158618"/>
            <a:ext cx="4666662" cy="266226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700" dirty="0">
                <a:solidFill>
                  <a:srgbClr val="E5E5E5"/>
                </a:solidFill>
                <a:latin typeface="Bebas Neue" panose="00000500000000000000" pitchFamily="2" charset="0"/>
              </a:rPr>
              <a:t>social</a:t>
            </a:r>
            <a:endParaRPr lang="ko-KR" altLang="en-US" sz="16700" dirty="0">
              <a:solidFill>
                <a:srgbClr val="E5E5E5"/>
              </a:solidFill>
              <a:latin typeface="Bebas Neue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0B9FF-5070-46DF-9E9B-B9B6B1F1134B}"/>
              </a:ext>
            </a:extLst>
          </p:cNvPr>
          <p:cNvSpPr txBox="1"/>
          <p:nvPr/>
        </p:nvSpPr>
        <p:spPr>
          <a:xfrm>
            <a:off x="2649873" y="3121158"/>
            <a:ext cx="6667210" cy="266226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700" dirty="0">
                <a:solidFill>
                  <a:srgbClr val="FCA311"/>
                </a:solidFill>
                <a:latin typeface="Bebas Neue" panose="00000500000000000000" pitchFamily="2" charset="0"/>
              </a:rPr>
              <a:t>privilege</a:t>
            </a:r>
            <a:endParaRPr lang="ko-KR" altLang="en-US" sz="16700" dirty="0">
              <a:solidFill>
                <a:srgbClr val="FCA311"/>
              </a:solidFill>
              <a:latin typeface="Bebas Neue" panose="00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DE992D-6094-45F4-9337-17545BB7D36B}"/>
              </a:ext>
            </a:extLst>
          </p:cNvPr>
          <p:cNvSpPr/>
          <p:nvPr/>
        </p:nvSpPr>
        <p:spPr>
          <a:xfrm>
            <a:off x="3401450" y="3275048"/>
            <a:ext cx="5164052" cy="139960"/>
          </a:xfrm>
          <a:prstGeom prst="rect">
            <a:avLst/>
          </a:prstGeom>
          <a:solidFill>
            <a:srgbClr val="4A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688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554636-1B07-4B81-A6CB-B2EF7A812D62}"/>
              </a:ext>
            </a:extLst>
          </p:cNvPr>
          <p:cNvSpPr txBox="1"/>
          <p:nvPr/>
        </p:nvSpPr>
        <p:spPr>
          <a:xfrm>
            <a:off x="1010653" y="2459505"/>
            <a:ext cx="1017069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CA311"/>
                </a:solidFill>
                <a:latin typeface="Arial Rounded MT Bold" panose="020F0704030504030204" pitchFamily="34" charset="0"/>
              </a:rPr>
              <a:t>Identity-First Language</a:t>
            </a:r>
            <a:r>
              <a:rPr lang="en-US" altLang="ko-KR" sz="6600" dirty="0">
                <a:solidFill>
                  <a:srgbClr val="F2E9E4"/>
                </a:solidFill>
                <a:latin typeface="Arial Nova" panose="020B0504020202020204" pitchFamily="34" charset="0"/>
              </a:rPr>
              <a:t> </a:t>
            </a:r>
          </a:p>
          <a:p>
            <a:pPr algn="ctr"/>
            <a:r>
              <a:rPr lang="en-US" altLang="ko-KR" sz="5400" dirty="0">
                <a:solidFill>
                  <a:srgbClr val="4A4E69"/>
                </a:solidFill>
                <a:latin typeface="Arial Nova" panose="020B0504020202020204" pitchFamily="34" charset="0"/>
              </a:rPr>
              <a:t>An autistic person.</a:t>
            </a:r>
            <a:endParaRPr lang="en-US" altLang="ko-KR" sz="6600" dirty="0">
              <a:solidFill>
                <a:srgbClr val="4A4E69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2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554636-1B07-4B81-A6CB-B2EF7A812D62}"/>
              </a:ext>
            </a:extLst>
          </p:cNvPr>
          <p:cNvSpPr txBox="1"/>
          <p:nvPr/>
        </p:nvSpPr>
        <p:spPr>
          <a:xfrm>
            <a:off x="1010653" y="2459505"/>
            <a:ext cx="1017069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CA311"/>
                </a:solidFill>
                <a:latin typeface="Arial Rounded MT Bold" panose="020F0704030504030204" pitchFamily="34" charset="0"/>
              </a:rPr>
              <a:t>Person-First Language</a:t>
            </a:r>
            <a:r>
              <a:rPr lang="en-US" altLang="ko-KR" sz="6600" dirty="0">
                <a:solidFill>
                  <a:srgbClr val="F2E9E4"/>
                </a:solidFill>
                <a:latin typeface="Arial Nova" panose="020B0504020202020204" pitchFamily="34" charset="0"/>
              </a:rPr>
              <a:t> </a:t>
            </a:r>
          </a:p>
          <a:p>
            <a:pPr algn="ctr"/>
            <a:r>
              <a:rPr lang="en-US" altLang="ko-KR" sz="5400" dirty="0">
                <a:solidFill>
                  <a:srgbClr val="4A4E69"/>
                </a:solidFill>
                <a:latin typeface="Arial Nova" panose="020B0504020202020204" pitchFamily="34" charset="0"/>
              </a:rPr>
              <a:t>A person with autism.</a:t>
            </a:r>
            <a:endParaRPr lang="en-US" altLang="ko-KR" sz="6600" dirty="0">
              <a:solidFill>
                <a:srgbClr val="4A4E69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82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0182FA-C083-4594-BE5C-0422153BA53A}"/>
              </a:ext>
            </a:extLst>
          </p:cNvPr>
          <p:cNvSpPr txBox="1"/>
          <p:nvPr/>
        </p:nvSpPr>
        <p:spPr>
          <a:xfrm>
            <a:off x="875280" y="2628781"/>
            <a:ext cx="10441470" cy="16004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2E9E4"/>
                </a:solidFill>
                <a:latin typeface="Arial Nova" panose="020B0504020202020204" pitchFamily="34" charset="0"/>
              </a:rPr>
              <a:t>PFL &gt; IFL</a:t>
            </a:r>
          </a:p>
          <a:p>
            <a:pPr algn="ctr"/>
            <a:r>
              <a:rPr lang="en-US" altLang="ko-KR" sz="3200" dirty="0">
                <a:solidFill>
                  <a:srgbClr val="E5E5E5"/>
                </a:solidFill>
                <a:latin typeface="Arial Nova" panose="020B0504020202020204" pitchFamily="34" charset="0"/>
              </a:rPr>
              <a:t>(except deaf / autistic communities)</a:t>
            </a:r>
          </a:p>
        </p:txBody>
      </p:sp>
    </p:spTree>
    <p:extLst>
      <p:ext uri="{BB962C8B-B14F-4D97-AF65-F5344CB8AC3E}">
        <p14:creationId xmlns:p14="http://schemas.microsoft.com/office/powerpoint/2010/main" val="322778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554636-1B07-4B81-A6CB-B2EF7A812D62}"/>
              </a:ext>
            </a:extLst>
          </p:cNvPr>
          <p:cNvSpPr txBox="1"/>
          <p:nvPr/>
        </p:nvSpPr>
        <p:spPr>
          <a:xfrm>
            <a:off x="1395663" y="2044006"/>
            <a:ext cx="9400674" cy="276998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CA311"/>
                </a:solidFill>
                <a:latin typeface="Arial Rounded MT Bold" panose="020F0704030504030204" pitchFamily="34" charset="0"/>
              </a:rPr>
              <a:t>Preferred Labels</a:t>
            </a:r>
            <a:r>
              <a:rPr lang="en-US" altLang="ko-KR" sz="6600" dirty="0">
                <a:solidFill>
                  <a:srgbClr val="F2E9E4"/>
                </a:solidFill>
                <a:latin typeface="Arial Nova" panose="020B0504020202020204" pitchFamily="34" charset="0"/>
              </a:rPr>
              <a:t> </a:t>
            </a:r>
          </a:p>
          <a:p>
            <a:pPr algn="ctr"/>
            <a:r>
              <a:rPr lang="en-US" altLang="ko-KR" sz="5400" dirty="0">
                <a:solidFill>
                  <a:srgbClr val="4A4E69"/>
                </a:solidFill>
                <a:latin typeface="Arial Nova" panose="020B0504020202020204" pitchFamily="34" charset="0"/>
              </a:rPr>
              <a:t>How people want to be referred to</a:t>
            </a:r>
            <a:endParaRPr lang="en-US" altLang="ko-KR" sz="6600" dirty="0">
              <a:solidFill>
                <a:srgbClr val="4A4E69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3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554636-1B07-4B81-A6CB-B2EF7A812D62}"/>
              </a:ext>
            </a:extLst>
          </p:cNvPr>
          <p:cNvSpPr txBox="1"/>
          <p:nvPr/>
        </p:nvSpPr>
        <p:spPr>
          <a:xfrm>
            <a:off x="1941095" y="2044006"/>
            <a:ext cx="8309810" cy="276998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CA311"/>
                </a:solidFill>
                <a:latin typeface="Arial Rounded MT Bold" panose="020F0704030504030204" pitchFamily="34" charset="0"/>
              </a:rPr>
              <a:t>Active Voice </a:t>
            </a:r>
            <a:r>
              <a:rPr lang="en-US" altLang="ko-KR" sz="6600" dirty="0">
                <a:solidFill>
                  <a:srgbClr val="F2E9E4"/>
                </a:solidFill>
                <a:latin typeface="Arial Nova" panose="020B0504020202020204" pitchFamily="34" charset="0"/>
              </a:rPr>
              <a:t> </a:t>
            </a:r>
          </a:p>
          <a:p>
            <a:pPr algn="ctr"/>
            <a:r>
              <a:rPr lang="en-US" altLang="ko-KR" sz="5400" dirty="0">
                <a:solidFill>
                  <a:srgbClr val="4A4E69"/>
                </a:solidFill>
                <a:latin typeface="Arial Nova" panose="020B0504020202020204" pitchFamily="34" charset="0"/>
              </a:rPr>
              <a:t>Avoid passive voice for power-based violence.</a:t>
            </a:r>
            <a:endParaRPr lang="en-US" altLang="ko-KR" sz="6600" dirty="0">
              <a:solidFill>
                <a:srgbClr val="4A4E69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4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0182FA-C083-4594-BE5C-0422153BA53A}"/>
              </a:ext>
            </a:extLst>
          </p:cNvPr>
          <p:cNvSpPr txBox="1"/>
          <p:nvPr/>
        </p:nvSpPr>
        <p:spPr>
          <a:xfrm>
            <a:off x="875280" y="2367173"/>
            <a:ext cx="10441470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F2E9E4"/>
                </a:solidFill>
                <a:latin typeface="Arial Nova" panose="020B0504020202020204" pitchFamily="34" charset="0"/>
              </a:rPr>
              <a:t>He</a:t>
            </a:r>
            <a:r>
              <a:rPr lang="en-US" altLang="ko-KR" sz="6000" dirty="0">
                <a:solidFill>
                  <a:srgbClr val="F2E9E4"/>
                </a:solidFill>
                <a:latin typeface="Arial Nova" panose="020B0504020202020204" pitchFamily="34" charset="0"/>
              </a:rPr>
              <a:t> </a:t>
            </a:r>
            <a:r>
              <a:rPr lang="en-US" altLang="ko-KR" sz="6600" dirty="0">
                <a:solidFill>
                  <a:srgbClr val="FCA311"/>
                </a:solidFill>
                <a:latin typeface="Arial Rounded MT Bold" panose="020F0704030504030204" pitchFamily="34" charset="0"/>
              </a:rPr>
              <a:t>assaulted</a:t>
            </a:r>
            <a:r>
              <a:rPr lang="en-US" altLang="ko-KR" sz="6000" dirty="0">
                <a:solidFill>
                  <a:srgbClr val="F2E9E4"/>
                </a:solidFill>
                <a:latin typeface="Arial Nova" panose="020B0504020202020204" pitchFamily="34" charset="0"/>
              </a:rPr>
              <a:t> </a:t>
            </a:r>
            <a:r>
              <a:rPr lang="en-US" altLang="ko-KR" sz="5400" dirty="0">
                <a:solidFill>
                  <a:srgbClr val="F2E9E4"/>
                </a:solidFill>
                <a:latin typeface="Arial Nova" panose="020B0504020202020204" pitchFamily="34" charset="0"/>
              </a:rPr>
              <a:t>her. </a:t>
            </a:r>
            <a:endParaRPr lang="en-US" altLang="ko-KR" sz="6000" dirty="0">
              <a:solidFill>
                <a:srgbClr val="F2E9E4"/>
              </a:solidFill>
              <a:latin typeface="Arial Nova" panose="020B0504020202020204" pitchFamily="34" charset="0"/>
            </a:endParaRPr>
          </a:p>
          <a:p>
            <a:pPr algn="ctr"/>
            <a:r>
              <a:rPr lang="en-US" altLang="ko-KR" sz="5400" dirty="0">
                <a:solidFill>
                  <a:srgbClr val="F2E9E4"/>
                </a:solidFill>
                <a:latin typeface="Arial Nova" panose="020B0504020202020204" pitchFamily="34" charset="0"/>
              </a:rPr>
              <a:t>She was </a:t>
            </a:r>
            <a:r>
              <a:rPr lang="en-US" altLang="ko-KR" sz="6600" dirty="0">
                <a:solidFill>
                  <a:srgbClr val="FCA311"/>
                </a:solidFill>
                <a:latin typeface="Arial Rounded MT Bold" panose="020F0704030504030204" pitchFamily="34" charset="0"/>
              </a:rPr>
              <a:t>assaulted</a:t>
            </a:r>
            <a:r>
              <a:rPr lang="en-US" altLang="ko-KR" sz="6000" dirty="0">
                <a:solidFill>
                  <a:srgbClr val="F2E9E4"/>
                </a:solidFill>
                <a:latin typeface="Arial Nova" panose="020B0504020202020204" pitchFamily="34" charset="0"/>
              </a:rPr>
              <a:t> </a:t>
            </a:r>
            <a:r>
              <a:rPr lang="en-US" altLang="ko-KR" sz="5400" dirty="0">
                <a:solidFill>
                  <a:srgbClr val="F2E9E4"/>
                </a:solidFill>
                <a:latin typeface="Arial Nova" panose="020B0504020202020204" pitchFamily="34" charset="0"/>
              </a:rPr>
              <a:t>by him. </a:t>
            </a:r>
            <a:endParaRPr lang="en-US" altLang="ko-KR" sz="4400" dirty="0">
              <a:solidFill>
                <a:srgbClr val="FCA31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76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554636-1B07-4B81-A6CB-B2EF7A812D62}"/>
              </a:ext>
            </a:extLst>
          </p:cNvPr>
          <p:cNvSpPr txBox="1"/>
          <p:nvPr/>
        </p:nvSpPr>
        <p:spPr>
          <a:xfrm>
            <a:off x="529389" y="2459505"/>
            <a:ext cx="1113322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CA311"/>
                </a:solidFill>
                <a:latin typeface="Arial Rounded MT Bold" panose="020F0704030504030204" pitchFamily="34" charset="0"/>
              </a:rPr>
              <a:t>Adjectives &gt; Nouns</a:t>
            </a:r>
            <a:r>
              <a:rPr lang="en-US" altLang="ko-KR" sz="6600" dirty="0">
                <a:solidFill>
                  <a:srgbClr val="F2E9E4"/>
                </a:solidFill>
                <a:latin typeface="Arial Nova" panose="020B0504020202020204" pitchFamily="34" charset="0"/>
              </a:rPr>
              <a:t> </a:t>
            </a:r>
          </a:p>
          <a:p>
            <a:pPr algn="ctr"/>
            <a:r>
              <a:rPr lang="en-US" altLang="ko-KR" sz="5400" dirty="0">
                <a:solidFill>
                  <a:srgbClr val="4A4E69"/>
                </a:solidFill>
                <a:latin typeface="Arial Nova" panose="020B0504020202020204" pitchFamily="34" charset="0"/>
              </a:rPr>
              <a:t>A Canadian person &gt; A Canadian </a:t>
            </a:r>
            <a:endParaRPr lang="en-US" altLang="ko-KR" sz="6600" dirty="0">
              <a:solidFill>
                <a:srgbClr val="4A4E69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55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554636-1B07-4B81-A6CB-B2EF7A812D62}"/>
              </a:ext>
            </a:extLst>
          </p:cNvPr>
          <p:cNvSpPr txBox="1"/>
          <p:nvPr/>
        </p:nvSpPr>
        <p:spPr>
          <a:xfrm>
            <a:off x="2133600" y="2459504"/>
            <a:ext cx="792480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CA311"/>
                </a:solidFill>
                <a:latin typeface="Arial Rounded MT Bold" panose="020F0704030504030204" pitchFamily="34" charset="0"/>
              </a:rPr>
              <a:t>Person &gt; Man</a:t>
            </a:r>
            <a:r>
              <a:rPr lang="en-US" altLang="ko-KR" sz="6600" dirty="0">
                <a:solidFill>
                  <a:srgbClr val="F2E9E4"/>
                </a:solidFill>
                <a:latin typeface="Arial Nova" panose="020B0504020202020204" pitchFamily="34" charset="0"/>
              </a:rPr>
              <a:t> </a:t>
            </a:r>
          </a:p>
          <a:p>
            <a:pPr algn="ctr"/>
            <a:r>
              <a:rPr lang="en-US" altLang="ko-KR" sz="5400" dirty="0">
                <a:solidFill>
                  <a:srgbClr val="4A4E69"/>
                </a:solidFill>
                <a:latin typeface="Arial Nova" panose="020B0504020202020204" pitchFamily="34" charset="0"/>
              </a:rPr>
              <a:t>Salesperson &gt; Salesman</a:t>
            </a:r>
            <a:endParaRPr lang="en-US" altLang="ko-KR" sz="6600" dirty="0">
              <a:solidFill>
                <a:srgbClr val="4A4E69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7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554636-1B07-4B81-A6CB-B2EF7A812D62}"/>
              </a:ext>
            </a:extLst>
          </p:cNvPr>
          <p:cNvSpPr txBox="1"/>
          <p:nvPr/>
        </p:nvSpPr>
        <p:spPr>
          <a:xfrm>
            <a:off x="1556084" y="2459504"/>
            <a:ext cx="907983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CA311"/>
                </a:solidFill>
                <a:latin typeface="Arial Rounded MT Bold" panose="020F0704030504030204" pitchFamily="34" charset="0"/>
              </a:rPr>
              <a:t>Universal Phrases </a:t>
            </a:r>
            <a:r>
              <a:rPr lang="en-US" altLang="ko-KR" sz="6600" dirty="0">
                <a:solidFill>
                  <a:srgbClr val="F2E9E4"/>
                </a:solidFill>
                <a:latin typeface="Arial Nova" panose="020B0504020202020204" pitchFamily="34" charset="0"/>
              </a:rPr>
              <a:t> </a:t>
            </a:r>
          </a:p>
          <a:p>
            <a:pPr algn="ctr"/>
            <a:r>
              <a:rPr lang="en-US" altLang="ko-KR" sz="5400" dirty="0">
                <a:solidFill>
                  <a:srgbClr val="4A4E69"/>
                </a:solidFill>
                <a:latin typeface="Arial Nova" panose="020B0504020202020204" pitchFamily="34" charset="0"/>
              </a:rPr>
              <a:t>It’s easy &gt; It’s a layup</a:t>
            </a:r>
            <a:endParaRPr lang="en-US" altLang="ko-KR" sz="6600" dirty="0">
              <a:solidFill>
                <a:srgbClr val="4A4E69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2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554636-1B07-4B81-A6CB-B2EF7A812D62}"/>
              </a:ext>
            </a:extLst>
          </p:cNvPr>
          <p:cNvSpPr txBox="1"/>
          <p:nvPr/>
        </p:nvSpPr>
        <p:spPr>
          <a:xfrm>
            <a:off x="1556084" y="2459504"/>
            <a:ext cx="907983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CA311"/>
                </a:solidFill>
                <a:latin typeface="Arial Rounded MT Bold" panose="020F0704030504030204" pitchFamily="34" charset="0"/>
              </a:rPr>
              <a:t>Gender Neutral </a:t>
            </a:r>
            <a:endParaRPr lang="en-US" altLang="ko-KR" sz="6600" dirty="0">
              <a:solidFill>
                <a:srgbClr val="F2E9E4"/>
              </a:solidFill>
              <a:latin typeface="Arial Nova" panose="020B0504020202020204" pitchFamily="34" charset="0"/>
            </a:endParaRPr>
          </a:p>
          <a:p>
            <a:pPr algn="ctr"/>
            <a:r>
              <a:rPr lang="en-US" altLang="ko-KR" sz="5400" dirty="0">
                <a:solidFill>
                  <a:srgbClr val="4A4E69"/>
                </a:solidFill>
                <a:latin typeface="Arial Nova" panose="020B0504020202020204" pitchFamily="34" charset="0"/>
              </a:rPr>
              <a:t>Y’all &gt; You guys</a:t>
            </a:r>
            <a:endParaRPr lang="en-US" altLang="ko-KR" sz="6600" dirty="0">
              <a:solidFill>
                <a:srgbClr val="4A4E69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54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0182FA-C083-4594-BE5C-0422153BA53A}"/>
              </a:ext>
            </a:extLst>
          </p:cNvPr>
          <p:cNvSpPr txBox="1"/>
          <p:nvPr/>
        </p:nvSpPr>
        <p:spPr>
          <a:xfrm>
            <a:off x="2397968" y="2875002"/>
            <a:ext cx="7396064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2E9E4"/>
                </a:solidFill>
                <a:latin typeface="Arial Nova" panose="020B0504020202020204" pitchFamily="34" charset="0"/>
              </a:rPr>
              <a:t>What is </a:t>
            </a:r>
            <a:r>
              <a:rPr lang="en-US" altLang="ko-KR" sz="6600" dirty="0">
                <a:solidFill>
                  <a:srgbClr val="FCA311"/>
                </a:solidFill>
                <a:latin typeface="Arial Rounded MT Bold" panose="020F0704030504030204" pitchFamily="34" charset="0"/>
              </a:rPr>
              <a:t>privilege</a:t>
            </a:r>
            <a:r>
              <a:rPr lang="en-US" altLang="ko-KR" sz="6600" dirty="0">
                <a:solidFill>
                  <a:srgbClr val="F2E9E4"/>
                </a:solidFill>
                <a:latin typeface="Arial Nova" panose="020B0504020202020204" pitchFamily="34" charset="0"/>
              </a:rPr>
              <a:t>?</a:t>
            </a:r>
            <a:r>
              <a:rPr lang="en-US" altLang="ko-KR" sz="6600" dirty="0">
                <a:latin typeface="Arial Nova" panose="020B0504020202020204" pitchFamily="34" charset="0"/>
              </a:rPr>
              <a:t> </a:t>
            </a:r>
            <a:endParaRPr lang="ko-KR" altLang="en-US" sz="6600" dirty="0">
              <a:latin typeface="Arial Nova" panose="020B05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1D8AA4-8298-4256-AD25-FC4878BE2C10}"/>
              </a:ext>
            </a:extLst>
          </p:cNvPr>
          <p:cNvSpPr txBox="1"/>
          <p:nvPr/>
        </p:nvSpPr>
        <p:spPr>
          <a:xfrm rot="19980560">
            <a:off x="-199466" y="1237640"/>
            <a:ext cx="1364844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900" dirty="0">
                <a:solidFill>
                  <a:srgbClr val="4A4E69"/>
                </a:solidFill>
                <a:latin typeface="Bebas Neue" panose="00000500000000000000" pitchFamily="2" charset="0"/>
              </a:rPr>
              <a:t>BRAINSTORM</a:t>
            </a:r>
            <a:endParaRPr lang="ko-KR" altLang="en-US" sz="23900" dirty="0">
              <a:solidFill>
                <a:srgbClr val="4A4E69"/>
              </a:solidFill>
              <a:latin typeface="Bebas Neu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05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554636-1B07-4B81-A6CB-B2EF7A812D62}"/>
              </a:ext>
            </a:extLst>
          </p:cNvPr>
          <p:cNvSpPr txBox="1"/>
          <p:nvPr/>
        </p:nvSpPr>
        <p:spPr>
          <a:xfrm>
            <a:off x="1556084" y="2459504"/>
            <a:ext cx="907983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CA311"/>
                </a:solidFill>
                <a:latin typeface="Arial Rounded MT Bold" panose="020F0704030504030204" pitchFamily="34" charset="0"/>
              </a:rPr>
              <a:t>Growth Mindset</a:t>
            </a:r>
            <a:endParaRPr lang="en-US" altLang="ko-KR" sz="6600" dirty="0">
              <a:solidFill>
                <a:srgbClr val="F2E9E4"/>
              </a:solidFill>
              <a:latin typeface="Arial Nova" panose="020B0504020202020204" pitchFamily="34" charset="0"/>
            </a:endParaRPr>
          </a:p>
          <a:p>
            <a:pPr algn="ctr"/>
            <a:r>
              <a:rPr lang="en-US" altLang="ko-KR" sz="5400" dirty="0">
                <a:solidFill>
                  <a:srgbClr val="4A4E69"/>
                </a:solidFill>
                <a:latin typeface="Arial Nova" panose="020B0504020202020204" pitchFamily="34" charset="0"/>
              </a:rPr>
              <a:t>People can change</a:t>
            </a:r>
            <a:endParaRPr lang="en-US" altLang="ko-KR" sz="6600" dirty="0">
              <a:solidFill>
                <a:srgbClr val="4A4E69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6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554636-1B07-4B81-A6CB-B2EF7A812D62}"/>
              </a:ext>
            </a:extLst>
          </p:cNvPr>
          <p:cNvSpPr txBox="1"/>
          <p:nvPr/>
        </p:nvSpPr>
        <p:spPr>
          <a:xfrm>
            <a:off x="930442" y="2044006"/>
            <a:ext cx="10331116" cy="276998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FCA311"/>
                </a:solidFill>
                <a:latin typeface="Arial Rounded MT Bold" panose="020F0704030504030204" pitchFamily="34" charset="0"/>
              </a:rPr>
              <a:t>Call out discrimination </a:t>
            </a:r>
            <a:endParaRPr lang="en-US" altLang="ko-KR" sz="6600" dirty="0">
              <a:solidFill>
                <a:srgbClr val="F2E9E4"/>
              </a:solidFill>
              <a:latin typeface="Arial Nova" panose="020B0504020202020204" pitchFamily="34" charset="0"/>
            </a:endParaRPr>
          </a:p>
          <a:p>
            <a:pPr algn="ctr"/>
            <a:r>
              <a:rPr lang="en-US" altLang="ko-KR" sz="5400" dirty="0">
                <a:solidFill>
                  <a:srgbClr val="4A4E69"/>
                </a:solidFill>
                <a:latin typeface="Arial Nova" panose="020B0504020202020204" pitchFamily="34" charset="0"/>
              </a:rPr>
              <a:t>Point out when someone is being inappropriate </a:t>
            </a:r>
            <a:endParaRPr lang="en-US" altLang="ko-KR" sz="6600" dirty="0">
              <a:solidFill>
                <a:srgbClr val="4A4E69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3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D46868-52E8-428C-BC55-AD605C6EDDD3}"/>
              </a:ext>
            </a:extLst>
          </p:cNvPr>
          <p:cNvSpPr txBox="1"/>
          <p:nvPr/>
        </p:nvSpPr>
        <p:spPr>
          <a:xfrm>
            <a:off x="2598577" y="1158618"/>
            <a:ext cx="6769802" cy="266226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700" dirty="0">
                <a:solidFill>
                  <a:srgbClr val="E5E5E5"/>
                </a:solidFill>
                <a:latin typeface="Bebas Neue" panose="00000500000000000000" pitchFamily="2" charset="0"/>
              </a:rPr>
              <a:t>Inclusive</a:t>
            </a:r>
            <a:endParaRPr lang="ko-KR" altLang="en-US" sz="16700" dirty="0">
              <a:solidFill>
                <a:srgbClr val="E5E5E5"/>
              </a:solidFill>
              <a:latin typeface="Bebas Neue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0B9FF-5070-46DF-9E9B-B9B6B1F1134B}"/>
              </a:ext>
            </a:extLst>
          </p:cNvPr>
          <p:cNvSpPr txBox="1"/>
          <p:nvPr/>
        </p:nvSpPr>
        <p:spPr>
          <a:xfrm>
            <a:off x="2730827" y="3121158"/>
            <a:ext cx="6505307" cy="266226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700" dirty="0">
                <a:solidFill>
                  <a:srgbClr val="FCA311"/>
                </a:solidFill>
                <a:latin typeface="Bebas Neue" panose="00000500000000000000" pitchFamily="2" charset="0"/>
              </a:rPr>
              <a:t>teaching</a:t>
            </a:r>
            <a:endParaRPr lang="ko-KR" altLang="en-US" sz="16700" dirty="0">
              <a:solidFill>
                <a:srgbClr val="FCA311"/>
              </a:solidFill>
              <a:latin typeface="Bebas Neue" panose="00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DE992D-6094-45F4-9337-17545BB7D36B}"/>
              </a:ext>
            </a:extLst>
          </p:cNvPr>
          <p:cNvSpPr/>
          <p:nvPr/>
        </p:nvSpPr>
        <p:spPr>
          <a:xfrm>
            <a:off x="2667720" y="3261056"/>
            <a:ext cx="6641260" cy="167944"/>
          </a:xfrm>
          <a:prstGeom prst="rect">
            <a:avLst/>
          </a:prstGeom>
          <a:solidFill>
            <a:srgbClr val="4A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5917600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0182FA-C083-4594-BE5C-0422153BA53A}"/>
              </a:ext>
            </a:extLst>
          </p:cNvPr>
          <p:cNvSpPr txBox="1"/>
          <p:nvPr/>
        </p:nvSpPr>
        <p:spPr>
          <a:xfrm>
            <a:off x="1422411" y="1859340"/>
            <a:ext cx="9347190" cy="31393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E5E5E5"/>
                </a:solidFill>
                <a:latin typeface="Arial Nova" panose="020B0504020202020204" pitchFamily="34" charset="0"/>
              </a:rPr>
              <a:t>A student tells you that they are </a:t>
            </a:r>
            <a:r>
              <a:rPr lang="en-US" altLang="ko-KR" sz="6600" dirty="0">
                <a:solidFill>
                  <a:srgbClr val="FCA311"/>
                </a:solidFill>
                <a:latin typeface="Arial Rounded MT Bold" panose="020F0704030504030204" pitchFamily="34" charset="0"/>
              </a:rPr>
              <a:t>gay</a:t>
            </a:r>
            <a:r>
              <a:rPr lang="en-US" altLang="ko-KR" sz="6600" dirty="0">
                <a:solidFill>
                  <a:srgbClr val="E5E5E5"/>
                </a:solidFill>
                <a:latin typeface="Arial Nova" panose="020B0504020202020204" pitchFamily="34" charset="0"/>
              </a:rPr>
              <a:t>.  They want dating advice.</a:t>
            </a:r>
            <a:endParaRPr lang="ko-KR" altLang="en-US" sz="6600" dirty="0">
              <a:solidFill>
                <a:srgbClr val="E5E5E5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0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0182FA-C083-4594-BE5C-0422153BA53A}"/>
              </a:ext>
            </a:extLst>
          </p:cNvPr>
          <p:cNvSpPr txBox="1"/>
          <p:nvPr/>
        </p:nvSpPr>
        <p:spPr>
          <a:xfrm>
            <a:off x="972469" y="1351509"/>
            <a:ext cx="10247074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E5E5E5"/>
                </a:solidFill>
                <a:latin typeface="Arial Nova" panose="020B0504020202020204" pitchFamily="34" charset="0"/>
              </a:rPr>
              <a:t>Some of your students are from other </a:t>
            </a:r>
            <a:r>
              <a:rPr lang="en-US" altLang="ko-KR" sz="6600" dirty="0">
                <a:solidFill>
                  <a:srgbClr val="FCA311"/>
                </a:solidFill>
                <a:latin typeface="Arial Rounded MT Bold" panose="020F0704030504030204" pitchFamily="34" charset="0"/>
              </a:rPr>
              <a:t>countries</a:t>
            </a:r>
            <a:r>
              <a:rPr lang="en-US" altLang="ko-KR" sz="6600" dirty="0">
                <a:solidFill>
                  <a:srgbClr val="F2E9E4"/>
                </a:solidFill>
                <a:latin typeface="Arial Nova" panose="020B0504020202020204" pitchFamily="34" charset="0"/>
              </a:rPr>
              <a:t>.</a:t>
            </a:r>
            <a:r>
              <a:rPr lang="en-US" altLang="ko-KR" sz="6600" dirty="0">
                <a:latin typeface="Arial Nova" panose="020B0504020202020204" pitchFamily="34" charset="0"/>
              </a:rPr>
              <a:t> </a:t>
            </a:r>
            <a:br>
              <a:rPr lang="en-US" altLang="ko-KR" sz="6600" dirty="0">
                <a:latin typeface="Arial Nova" panose="020B0504020202020204" pitchFamily="34" charset="0"/>
              </a:rPr>
            </a:br>
            <a:r>
              <a:rPr lang="en-US" altLang="ko-KR" sz="6600" dirty="0">
                <a:latin typeface="Arial Nova" panose="020B0504020202020204" pitchFamily="34" charset="0"/>
              </a:rPr>
              <a:t> </a:t>
            </a:r>
            <a:r>
              <a:rPr lang="en-US" altLang="ko-KR" sz="6600" dirty="0">
                <a:solidFill>
                  <a:srgbClr val="E5E5E5"/>
                </a:solidFill>
                <a:latin typeface="Arial Nova" panose="020B0504020202020204" pitchFamily="34" charset="0"/>
              </a:rPr>
              <a:t>Their Korean / English level is low.</a:t>
            </a:r>
            <a:endParaRPr lang="ko-KR" altLang="en-US" sz="6600" dirty="0">
              <a:solidFill>
                <a:srgbClr val="E5E5E5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28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0182FA-C083-4594-BE5C-0422153BA53A}"/>
              </a:ext>
            </a:extLst>
          </p:cNvPr>
          <p:cNvSpPr txBox="1"/>
          <p:nvPr/>
        </p:nvSpPr>
        <p:spPr>
          <a:xfrm>
            <a:off x="725726" y="1351509"/>
            <a:ext cx="10740560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E5E5E5"/>
                </a:solidFill>
                <a:latin typeface="Arial Nova" panose="020B0504020202020204" pitchFamily="34" charset="0"/>
              </a:rPr>
              <a:t>A student tells you that they are </a:t>
            </a:r>
            <a:r>
              <a:rPr lang="en-US" altLang="ko-KR" sz="6600" dirty="0">
                <a:solidFill>
                  <a:srgbClr val="FCA311"/>
                </a:solidFill>
                <a:latin typeface="Arial Rounded MT Bold" panose="020F0704030504030204" pitchFamily="34" charset="0"/>
              </a:rPr>
              <a:t>non-binary</a:t>
            </a:r>
            <a:r>
              <a:rPr lang="en-US" altLang="ko-KR" sz="6600" dirty="0">
                <a:solidFill>
                  <a:srgbClr val="E5E5E5"/>
                </a:solidFill>
                <a:latin typeface="Arial Nova" panose="020B0504020202020204" pitchFamily="34" charset="0"/>
              </a:rPr>
              <a:t>.</a:t>
            </a:r>
            <a:r>
              <a:rPr lang="en-US" altLang="ko-KR" sz="6600" dirty="0">
                <a:latin typeface="Arial Nova" panose="020B0504020202020204" pitchFamily="34" charset="0"/>
              </a:rPr>
              <a:t>  </a:t>
            </a:r>
            <a:br>
              <a:rPr lang="en-US" altLang="ko-KR" sz="6600" dirty="0">
                <a:latin typeface="Arial Nova" panose="020B0504020202020204" pitchFamily="34" charset="0"/>
              </a:rPr>
            </a:br>
            <a:r>
              <a:rPr lang="en-US" altLang="ko-KR" sz="6600" dirty="0">
                <a:solidFill>
                  <a:srgbClr val="E5E5E5"/>
                </a:solidFill>
                <a:latin typeface="Arial Nova" panose="020B0504020202020204" pitchFamily="34" charset="0"/>
              </a:rPr>
              <a:t>They don’t feel accepted by society.  </a:t>
            </a:r>
            <a:endParaRPr lang="ko-KR" altLang="en-US" sz="6600" dirty="0">
              <a:solidFill>
                <a:srgbClr val="E5E5E5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8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0182FA-C083-4594-BE5C-0422153BA53A}"/>
              </a:ext>
            </a:extLst>
          </p:cNvPr>
          <p:cNvSpPr txBox="1"/>
          <p:nvPr/>
        </p:nvSpPr>
        <p:spPr>
          <a:xfrm>
            <a:off x="725726" y="1351509"/>
            <a:ext cx="10740560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dirty="0">
                <a:solidFill>
                  <a:srgbClr val="E5E5E5"/>
                </a:solidFill>
                <a:latin typeface="Arial Nova" panose="020B0504020202020204" pitchFamily="34" charset="0"/>
              </a:rPr>
              <a:t>There is a new student that requires a </a:t>
            </a:r>
            <a:r>
              <a:rPr lang="en-US" altLang="ko-KR" sz="6600" dirty="0">
                <a:solidFill>
                  <a:srgbClr val="FCA311"/>
                </a:solidFill>
                <a:latin typeface="Arial Rounded MT Bold" panose="020F0704030504030204" pitchFamily="34" charset="0"/>
              </a:rPr>
              <a:t>wheelchair</a:t>
            </a:r>
            <a:r>
              <a:rPr lang="en-US" altLang="ko-KR" sz="6600" dirty="0">
                <a:solidFill>
                  <a:srgbClr val="E5E5E5"/>
                </a:solidFill>
                <a:latin typeface="Arial Nova" panose="020B0504020202020204" pitchFamily="34" charset="0"/>
              </a:rPr>
              <a:t>. </a:t>
            </a:r>
            <a:r>
              <a:rPr lang="en-US" altLang="ko-KR" sz="6600" dirty="0">
                <a:latin typeface="Arial Nova" panose="020B0504020202020204" pitchFamily="34" charset="0"/>
              </a:rPr>
              <a:t> </a:t>
            </a:r>
            <a:br>
              <a:rPr lang="en-US" altLang="ko-KR" sz="6600" dirty="0">
                <a:latin typeface="Arial Nova" panose="020B0504020202020204" pitchFamily="34" charset="0"/>
              </a:rPr>
            </a:br>
            <a:r>
              <a:rPr lang="en-US" altLang="ko-KR" sz="6600" dirty="0">
                <a:solidFill>
                  <a:srgbClr val="E5E5E5"/>
                </a:solidFill>
                <a:latin typeface="Arial Nova" panose="020B0504020202020204" pitchFamily="34" charset="0"/>
              </a:rPr>
              <a:t>Your school doesn’t have an elevator.  </a:t>
            </a:r>
            <a:endParaRPr lang="ko-KR" altLang="en-US" sz="6600" dirty="0">
              <a:solidFill>
                <a:srgbClr val="E5E5E5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73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4B00B4-DC69-4FD9-BF1C-C60AF70E45AE}"/>
              </a:ext>
            </a:extLst>
          </p:cNvPr>
          <p:cNvSpPr txBox="1"/>
          <p:nvPr/>
        </p:nvSpPr>
        <p:spPr>
          <a:xfrm>
            <a:off x="1105423" y="985540"/>
            <a:ext cx="10610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https://sites.lsa.umich.edu/inclusive-teaching/an-introduction-to-content-warnings-and-trigger-warnings/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3D7D6-2076-4B74-A0D0-4D99EE87383D}"/>
              </a:ext>
            </a:extLst>
          </p:cNvPr>
          <p:cNvSpPr txBox="1"/>
          <p:nvPr/>
        </p:nvSpPr>
        <p:spPr>
          <a:xfrm>
            <a:off x="476250" y="523875"/>
            <a:ext cx="2428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FCA311"/>
                </a:solidFill>
              </a:rPr>
              <a:t>Inclusive Teaching</a:t>
            </a:r>
            <a:endParaRPr lang="ko-KR" altLang="en-US" sz="2400" dirty="0">
              <a:solidFill>
                <a:srgbClr val="FCA31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489853-E0F5-4655-A5E8-4C3E5A7E0182}"/>
              </a:ext>
            </a:extLst>
          </p:cNvPr>
          <p:cNvSpPr txBox="1"/>
          <p:nvPr/>
        </p:nvSpPr>
        <p:spPr>
          <a:xfrm>
            <a:off x="1105422" y="2340206"/>
            <a:ext cx="9954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https://uca.edu/training/files/2017/11/Privilege-What-Does-It-Mean-Handout.pdf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34152C-791F-4D40-B3A9-94DE5A58527C}"/>
              </a:ext>
            </a:extLst>
          </p:cNvPr>
          <p:cNvSpPr txBox="1"/>
          <p:nvPr/>
        </p:nvSpPr>
        <p:spPr>
          <a:xfrm>
            <a:off x="476250" y="1854183"/>
            <a:ext cx="2956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FCA311"/>
                </a:solidFill>
              </a:rPr>
              <a:t>Examples of Privilege </a:t>
            </a:r>
            <a:endParaRPr lang="ko-KR" altLang="en-US" sz="2400" dirty="0">
              <a:solidFill>
                <a:srgbClr val="FCA31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B35549-C0A2-4CF5-B6D1-5DD915B96C19}"/>
              </a:ext>
            </a:extLst>
          </p:cNvPr>
          <p:cNvSpPr txBox="1"/>
          <p:nvPr/>
        </p:nvSpPr>
        <p:spPr>
          <a:xfrm>
            <a:off x="1105422" y="35102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https://humanlibrary.org/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15A748-BC3F-4756-9958-D43FB3508FD7}"/>
              </a:ext>
            </a:extLst>
          </p:cNvPr>
          <p:cNvSpPr txBox="1"/>
          <p:nvPr/>
        </p:nvSpPr>
        <p:spPr>
          <a:xfrm>
            <a:off x="476250" y="3070349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FCA311"/>
                </a:solidFill>
              </a:rPr>
              <a:t>Human Library</a:t>
            </a:r>
            <a:endParaRPr lang="ko-KR" altLang="en-US" sz="2400" dirty="0">
              <a:solidFill>
                <a:srgbClr val="FCA31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E50AD1-E7D1-43E2-B530-DBD55037276E}"/>
              </a:ext>
            </a:extLst>
          </p:cNvPr>
          <p:cNvSpPr txBox="1"/>
          <p:nvPr/>
        </p:nvSpPr>
        <p:spPr>
          <a:xfrm>
            <a:off x="1105422" y="45962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https://idpwd.org/key-terms/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C70B16-DBD2-4A4C-AA21-18EF60F209C3}"/>
              </a:ext>
            </a:extLst>
          </p:cNvPr>
          <p:cNvSpPr txBox="1"/>
          <p:nvPr/>
        </p:nvSpPr>
        <p:spPr>
          <a:xfrm>
            <a:off x="476250" y="4202517"/>
            <a:ext cx="2528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FCA311"/>
                </a:solidFill>
              </a:rPr>
              <a:t>Disability Glossary </a:t>
            </a:r>
            <a:endParaRPr lang="ko-KR" altLang="en-US" sz="2400" dirty="0">
              <a:solidFill>
                <a:srgbClr val="FCA31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B15D31-AA72-43AD-8E63-84C5460D3D0A}"/>
              </a:ext>
            </a:extLst>
          </p:cNvPr>
          <p:cNvSpPr txBox="1"/>
          <p:nvPr/>
        </p:nvSpPr>
        <p:spPr>
          <a:xfrm>
            <a:off x="1105421" y="5687794"/>
            <a:ext cx="95234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https://www.themix.org.uk/mental-health/looking-after-yourself/a-guide-to-content-and-trigger-warnings-37946.html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F4DF55-567C-4B57-A67D-7C0EA22BDC02}"/>
              </a:ext>
            </a:extLst>
          </p:cNvPr>
          <p:cNvSpPr txBox="1"/>
          <p:nvPr/>
        </p:nvSpPr>
        <p:spPr>
          <a:xfrm>
            <a:off x="476250" y="5303524"/>
            <a:ext cx="2309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FCA311"/>
                </a:solidFill>
              </a:rPr>
              <a:t>Content Warning</a:t>
            </a:r>
            <a:endParaRPr lang="ko-KR" altLang="en-US" sz="2400" dirty="0">
              <a:solidFill>
                <a:srgbClr val="FCA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981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5E9BFD-CD71-4BB9-AB6A-18D770E0E35C}"/>
              </a:ext>
            </a:extLst>
          </p:cNvPr>
          <p:cNvSpPr txBox="1"/>
          <p:nvPr/>
        </p:nvSpPr>
        <p:spPr>
          <a:xfrm>
            <a:off x="1362093" y="2987387"/>
            <a:ext cx="97696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https://medium.com/diversity-together/70-inclusive-language-principles-that-will-make-you-a-more-successful-recruiter-part-1-79b7342a0923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D0B6C9-9BB9-4C91-A14C-D23C8D571540}"/>
              </a:ext>
            </a:extLst>
          </p:cNvPr>
          <p:cNvSpPr txBox="1"/>
          <p:nvPr/>
        </p:nvSpPr>
        <p:spPr>
          <a:xfrm>
            <a:off x="1362093" y="1206350"/>
            <a:ext cx="9954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https://online.rider.edu/online-bachelors-degrees/liberal-studies/guide-to-using-inclusive-language/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DF8FC-4B44-4378-BB1E-7C094CA9A5C4}"/>
              </a:ext>
            </a:extLst>
          </p:cNvPr>
          <p:cNvSpPr txBox="1"/>
          <p:nvPr/>
        </p:nvSpPr>
        <p:spPr>
          <a:xfrm>
            <a:off x="732922" y="875163"/>
            <a:ext cx="2524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FCA311"/>
                </a:solidFill>
              </a:rPr>
              <a:t>Inclusive Language</a:t>
            </a:r>
            <a:endParaRPr lang="ko-KR" altLang="en-US" sz="2400" dirty="0">
              <a:solidFill>
                <a:srgbClr val="FCA31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447340-3787-4670-98C7-F2ED314F3EBA}"/>
              </a:ext>
            </a:extLst>
          </p:cNvPr>
          <p:cNvSpPr txBox="1"/>
          <p:nvPr/>
        </p:nvSpPr>
        <p:spPr>
          <a:xfrm>
            <a:off x="732921" y="2525722"/>
            <a:ext cx="4247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FCA311"/>
                </a:solidFill>
              </a:rPr>
              <a:t>70 Inclusive Language Principles </a:t>
            </a:r>
            <a:endParaRPr lang="ko-KR" altLang="en-US" sz="2400" dirty="0">
              <a:solidFill>
                <a:srgbClr val="FCA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801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920B9D-FBDB-4380-91E7-7F7F5317E5AB}"/>
              </a:ext>
            </a:extLst>
          </p:cNvPr>
          <p:cNvSpPr txBox="1"/>
          <p:nvPr/>
        </p:nvSpPr>
        <p:spPr>
          <a:xfrm>
            <a:off x="857250" y="985540"/>
            <a:ext cx="7562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https://www.youtube.com/channel/UC4E98HDsPXrf5kTKIgrSmtQ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FF17F-DB59-4724-8829-030E4C36DB1A}"/>
              </a:ext>
            </a:extLst>
          </p:cNvPr>
          <p:cNvSpPr txBox="1"/>
          <p:nvPr/>
        </p:nvSpPr>
        <p:spPr>
          <a:xfrm>
            <a:off x="476250" y="523875"/>
            <a:ext cx="4025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FCA311"/>
                </a:solidFill>
              </a:rPr>
              <a:t>Special Books with Special Kids</a:t>
            </a:r>
            <a:endParaRPr lang="ko-KR" altLang="en-US" sz="2400" dirty="0">
              <a:solidFill>
                <a:srgbClr val="FCA31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6B593-41EE-45CB-A22F-D6FD0753B0FC}"/>
              </a:ext>
            </a:extLst>
          </p:cNvPr>
          <p:cNvSpPr txBox="1"/>
          <p:nvPr/>
        </p:nvSpPr>
        <p:spPr>
          <a:xfrm>
            <a:off x="476250" y="1585704"/>
            <a:ext cx="3495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FCA311"/>
                </a:solidFill>
              </a:rPr>
              <a:t>Reel Truth Documentaries </a:t>
            </a:r>
            <a:endParaRPr lang="ko-KR" altLang="en-US" sz="2400" dirty="0">
              <a:solidFill>
                <a:srgbClr val="FCA31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92AB9-FD85-47F4-A9A5-5F97D154BE05}"/>
              </a:ext>
            </a:extLst>
          </p:cNvPr>
          <p:cNvSpPr txBox="1"/>
          <p:nvPr/>
        </p:nvSpPr>
        <p:spPr>
          <a:xfrm>
            <a:off x="857250" y="2047369"/>
            <a:ext cx="8648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https://www.youtube.com/channel/UCFrO-dKhooOuTtix5dia2_g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446C5A-5769-40EA-99E4-6C9487E0137A}"/>
              </a:ext>
            </a:extLst>
          </p:cNvPr>
          <p:cNvSpPr txBox="1"/>
          <p:nvPr/>
        </p:nvSpPr>
        <p:spPr>
          <a:xfrm>
            <a:off x="857250" y="31697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https://www.youtube.com/user/invisiblepeopletv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8550B5-38E8-4C6C-A68A-E6C4B573794E}"/>
              </a:ext>
            </a:extLst>
          </p:cNvPr>
          <p:cNvSpPr txBox="1"/>
          <p:nvPr/>
        </p:nvSpPr>
        <p:spPr>
          <a:xfrm>
            <a:off x="476250" y="2708106"/>
            <a:ext cx="219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FCA311"/>
                </a:solidFill>
              </a:rPr>
              <a:t>Invisible People </a:t>
            </a:r>
            <a:endParaRPr lang="ko-KR" altLang="en-US" sz="2400" dirty="0">
              <a:solidFill>
                <a:srgbClr val="FCA31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731489-1106-4984-A408-9876798D16FE}"/>
              </a:ext>
            </a:extLst>
          </p:cNvPr>
          <p:cNvSpPr txBox="1"/>
          <p:nvPr/>
        </p:nvSpPr>
        <p:spPr>
          <a:xfrm>
            <a:off x="476250" y="3830508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FCA311"/>
                </a:solidFill>
              </a:rPr>
              <a:t>Only Human </a:t>
            </a:r>
            <a:endParaRPr lang="ko-KR" altLang="en-US" sz="2400" dirty="0">
              <a:solidFill>
                <a:srgbClr val="FCA31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6BED7C-20C5-4FD7-B965-53DB0A042D85}"/>
              </a:ext>
            </a:extLst>
          </p:cNvPr>
          <p:cNvSpPr txBox="1"/>
          <p:nvPr/>
        </p:nvSpPr>
        <p:spPr>
          <a:xfrm>
            <a:off x="857250" y="4310627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https://www.youtube.com/channel/UCkRmoZiR_SOssKA89m1eYJg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491686-FC29-4F67-BBE5-AC366D5BCC88}"/>
              </a:ext>
            </a:extLst>
          </p:cNvPr>
          <p:cNvSpPr txBox="1"/>
          <p:nvPr/>
        </p:nvSpPr>
        <p:spPr>
          <a:xfrm>
            <a:off x="924014" y="5451483"/>
            <a:ext cx="10620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https://www.youtube.com/channel/UCu4XcDBdnZkV6-5z2f16M0g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27030B-1F4D-4105-AE95-C76EA6C98658}"/>
              </a:ext>
            </a:extLst>
          </p:cNvPr>
          <p:cNvSpPr txBox="1"/>
          <p:nvPr/>
        </p:nvSpPr>
        <p:spPr>
          <a:xfrm>
            <a:off x="476250" y="4971364"/>
            <a:ext cx="1710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FCA311"/>
                </a:solidFill>
              </a:rPr>
              <a:t>Real Stories </a:t>
            </a:r>
            <a:endParaRPr lang="ko-KR" altLang="en-US" sz="2400" dirty="0">
              <a:solidFill>
                <a:srgbClr val="FCA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4A4E69"/>
            </a:gs>
            <a:gs pos="75000">
              <a:srgbClr val="14213D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E452A1-973E-40E4-8A23-C22FBB4884CF}"/>
              </a:ext>
            </a:extLst>
          </p:cNvPr>
          <p:cNvSpPr txBox="1"/>
          <p:nvPr/>
        </p:nvSpPr>
        <p:spPr>
          <a:xfrm>
            <a:off x="1610642" y="2105567"/>
            <a:ext cx="8970726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600" dirty="0">
                <a:solidFill>
                  <a:srgbClr val="F2E9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Social</a:t>
            </a:r>
            <a:r>
              <a:rPr lang="ko-KR" altLang="en-US" sz="16600" dirty="0">
                <a:solidFill>
                  <a:srgbClr val="F2E9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 </a:t>
            </a:r>
            <a:r>
              <a:rPr lang="en-US" altLang="ko-KR" sz="16600" dirty="0">
                <a:solidFill>
                  <a:srgbClr val="F2E9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class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041DE4-AE19-4389-938A-C4F99CD0A5C4}"/>
              </a:ext>
            </a:extLst>
          </p:cNvPr>
          <p:cNvSpPr txBox="1"/>
          <p:nvPr/>
        </p:nvSpPr>
        <p:spPr>
          <a:xfrm>
            <a:off x="419100" y="5181600"/>
            <a:ext cx="19159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dirty="0">
                <a:solidFill>
                  <a:srgbClr val="14213D"/>
                </a:solidFill>
                <a:latin typeface="Arial Rounded MT Bold" panose="020F0704030504030204" pitchFamily="34" charset="0"/>
              </a:rPr>
              <a:t>low</a:t>
            </a:r>
            <a:endParaRPr lang="ko-KR" altLang="en-US" sz="8000" dirty="0">
              <a:solidFill>
                <a:srgbClr val="14213D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D1A3A-F9FE-43B8-B9AE-0ACF1A2586F7}"/>
              </a:ext>
            </a:extLst>
          </p:cNvPr>
          <p:cNvSpPr txBox="1"/>
          <p:nvPr/>
        </p:nvSpPr>
        <p:spPr>
          <a:xfrm>
            <a:off x="8991249" y="391064"/>
            <a:ext cx="23439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0" dirty="0">
                <a:solidFill>
                  <a:srgbClr val="4A4E69"/>
                </a:solidFill>
                <a:latin typeface="Arial Rounded MT Bold" panose="020F0704030504030204" pitchFamily="34" charset="0"/>
              </a:rPr>
              <a:t>high</a:t>
            </a:r>
            <a:endParaRPr lang="ko-KR" altLang="en-US" sz="8000" dirty="0">
              <a:solidFill>
                <a:srgbClr val="4A4E69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62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18BBF9-D5F5-4420-B6E6-C306EB678399}"/>
              </a:ext>
            </a:extLst>
          </p:cNvPr>
          <p:cNvSpPr txBox="1"/>
          <p:nvPr/>
        </p:nvSpPr>
        <p:spPr>
          <a:xfrm>
            <a:off x="2131613" y="2097866"/>
            <a:ext cx="7928774" cy="266226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700" dirty="0">
                <a:solidFill>
                  <a:srgbClr val="FCA311"/>
                </a:solidFill>
                <a:latin typeface="Bebas Neue" panose="00000500000000000000" pitchFamily="2" charset="0"/>
              </a:rPr>
              <a:t>ESL </a:t>
            </a:r>
            <a:r>
              <a:rPr lang="en-US" altLang="ko-KR" sz="16700" dirty="0">
                <a:solidFill>
                  <a:srgbClr val="E5E5E5"/>
                </a:solidFill>
                <a:latin typeface="Bebas Neue" panose="00000500000000000000" pitchFamily="2" charset="0"/>
              </a:rPr>
              <a:t>toybox</a:t>
            </a:r>
            <a:endParaRPr lang="ko-KR" altLang="en-US" sz="16700" dirty="0">
              <a:solidFill>
                <a:srgbClr val="E5E5E5"/>
              </a:solidFill>
              <a:latin typeface="Bebas Neue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5BDEC9-77D0-4955-81DA-C0790E7A6B91}"/>
              </a:ext>
            </a:extLst>
          </p:cNvPr>
          <p:cNvSpPr txBox="1"/>
          <p:nvPr/>
        </p:nvSpPr>
        <p:spPr>
          <a:xfrm>
            <a:off x="1556084" y="4091459"/>
            <a:ext cx="907983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rgbClr val="4A4E69"/>
                </a:solidFill>
                <a:latin typeface="Arial Nova" panose="020B0504020202020204" pitchFamily="34" charset="0"/>
              </a:rPr>
              <a:t>www.esltoybox.com</a:t>
            </a:r>
            <a:endParaRPr lang="en-US" altLang="ko-KR" sz="6600" dirty="0">
              <a:solidFill>
                <a:srgbClr val="4A4E69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8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14213D"/>
            </a:gs>
            <a:gs pos="38000">
              <a:srgbClr val="4A4E6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E452A1-973E-40E4-8A23-C22FBB4884CF}"/>
              </a:ext>
            </a:extLst>
          </p:cNvPr>
          <p:cNvSpPr txBox="1"/>
          <p:nvPr/>
        </p:nvSpPr>
        <p:spPr>
          <a:xfrm>
            <a:off x="4769242" y="2105561"/>
            <a:ext cx="2664512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600" dirty="0">
                <a:solidFill>
                  <a:srgbClr val="F2E9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BA9B15-3D72-4615-A802-218C3BF3C822}"/>
              </a:ext>
            </a:extLst>
          </p:cNvPr>
          <p:cNvSpPr txBox="1"/>
          <p:nvPr/>
        </p:nvSpPr>
        <p:spPr>
          <a:xfrm>
            <a:off x="419100" y="5181600"/>
            <a:ext cx="32296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dirty="0">
                <a:solidFill>
                  <a:srgbClr val="4A4E69"/>
                </a:solidFill>
                <a:latin typeface="Arial Rounded MT Bold" panose="020F0704030504030204" pitchFamily="34" charset="0"/>
              </a:rPr>
              <a:t>young</a:t>
            </a:r>
            <a:endParaRPr lang="ko-KR" altLang="en-US" sz="8000" dirty="0">
              <a:solidFill>
                <a:srgbClr val="4A4E6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278100-2518-476C-B594-F43D9D9572F2}"/>
              </a:ext>
            </a:extLst>
          </p:cNvPr>
          <p:cNvSpPr txBox="1"/>
          <p:nvPr/>
        </p:nvSpPr>
        <p:spPr>
          <a:xfrm>
            <a:off x="9611611" y="391064"/>
            <a:ext cx="17235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0" dirty="0">
                <a:solidFill>
                  <a:srgbClr val="14213D"/>
                </a:solidFill>
                <a:latin typeface="Arial Rounded MT Bold" panose="020F0704030504030204" pitchFamily="34" charset="0"/>
              </a:rPr>
              <a:t>old</a:t>
            </a:r>
            <a:endParaRPr lang="ko-KR" altLang="en-US" sz="8000" dirty="0">
              <a:solidFill>
                <a:srgbClr val="14213D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Graphic 2" descr="Baby crawling with solid fill">
            <a:extLst>
              <a:ext uri="{FF2B5EF4-FFF2-40B4-BE49-F238E27FC236}">
                <a16:creationId xmlns:a16="http://schemas.microsoft.com/office/drawing/2014/main" id="{149E4CE4-6B4A-4749-9370-183783150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096" y="1714503"/>
            <a:ext cx="3982962" cy="3982962"/>
          </a:xfrm>
          <a:prstGeom prst="rect">
            <a:avLst/>
          </a:prstGeom>
        </p:spPr>
      </p:pic>
      <p:pic>
        <p:nvPicPr>
          <p:cNvPr id="9" name="Graphic 8" descr="Man with cane with solid fill">
            <a:extLst>
              <a:ext uri="{FF2B5EF4-FFF2-40B4-BE49-F238E27FC236}">
                <a16:creationId xmlns:a16="http://schemas.microsoft.com/office/drawing/2014/main" id="{7D093A4D-75C8-48EC-998F-CF1E402406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89938" y="1714503"/>
            <a:ext cx="3982962" cy="398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9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4E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orld map png">
            <a:extLst>
              <a:ext uri="{FF2B5EF4-FFF2-40B4-BE49-F238E27FC236}">
                <a16:creationId xmlns:a16="http://schemas.microsoft.com/office/drawing/2014/main" id="{B6943331-F2A1-4EE1-A088-7C4540BF1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838"/>
            <a:ext cx="12192000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E452A1-973E-40E4-8A23-C22FBB4884CF}"/>
              </a:ext>
            </a:extLst>
          </p:cNvPr>
          <p:cNvSpPr txBox="1"/>
          <p:nvPr/>
        </p:nvSpPr>
        <p:spPr>
          <a:xfrm>
            <a:off x="2113178" y="2105561"/>
            <a:ext cx="7965643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600" dirty="0">
                <a:solidFill>
                  <a:srgbClr val="F2E9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citizenship</a:t>
            </a:r>
          </a:p>
        </p:txBody>
      </p:sp>
    </p:spTree>
    <p:extLst>
      <p:ext uri="{BB962C8B-B14F-4D97-AF65-F5344CB8AC3E}">
        <p14:creationId xmlns:p14="http://schemas.microsoft.com/office/powerpoint/2010/main" val="365104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rgbClr val="14213D"/>
            </a:gs>
            <a:gs pos="38000">
              <a:srgbClr val="4A4E69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Person in wheelchair with solid fill">
            <a:extLst>
              <a:ext uri="{FF2B5EF4-FFF2-40B4-BE49-F238E27FC236}">
                <a16:creationId xmlns:a16="http://schemas.microsoft.com/office/drawing/2014/main" id="{8D523D7B-AADA-4C72-BC8E-D37597118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4925" y="1571628"/>
            <a:ext cx="4733925" cy="47339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BA9B15-3D72-4615-A802-218C3BF3C822}"/>
              </a:ext>
            </a:extLst>
          </p:cNvPr>
          <p:cNvSpPr txBox="1"/>
          <p:nvPr/>
        </p:nvSpPr>
        <p:spPr>
          <a:xfrm>
            <a:off x="419100" y="5181600"/>
            <a:ext cx="60662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dirty="0">
                <a:solidFill>
                  <a:srgbClr val="4A4E69"/>
                </a:solidFill>
                <a:latin typeface="Arial Rounded MT Bold" panose="020F0704030504030204" pitchFamily="34" charset="0"/>
              </a:rPr>
              <a:t>able-bodied</a:t>
            </a:r>
            <a:endParaRPr lang="ko-KR" altLang="en-US" sz="8000" dirty="0">
              <a:solidFill>
                <a:srgbClr val="4A4E6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278100-2518-476C-B594-F43D9D9572F2}"/>
              </a:ext>
            </a:extLst>
          </p:cNvPr>
          <p:cNvSpPr txBox="1"/>
          <p:nvPr/>
        </p:nvSpPr>
        <p:spPr>
          <a:xfrm>
            <a:off x="5168484" y="248189"/>
            <a:ext cx="66905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0" dirty="0">
                <a:solidFill>
                  <a:srgbClr val="14213D"/>
                </a:solidFill>
                <a:latin typeface="Arial Rounded MT Bold" panose="020F0704030504030204" pitchFamily="34" charset="0"/>
              </a:rPr>
              <a:t>handicapped</a:t>
            </a:r>
            <a:endParaRPr lang="ko-KR" altLang="en-US" sz="8000" dirty="0">
              <a:solidFill>
                <a:srgbClr val="14213D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" name="Graphic 8" descr="Run with solid fill">
            <a:extLst>
              <a:ext uri="{FF2B5EF4-FFF2-40B4-BE49-F238E27FC236}">
                <a16:creationId xmlns:a16="http://schemas.microsoft.com/office/drawing/2014/main" id="{CF3CB3ED-0793-4857-8C14-4F04A48D2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4980"/>
            <a:ext cx="4531157" cy="45311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E452A1-973E-40E4-8A23-C22FBB4884CF}"/>
              </a:ext>
            </a:extLst>
          </p:cNvPr>
          <p:cNvSpPr txBox="1"/>
          <p:nvPr/>
        </p:nvSpPr>
        <p:spPr>
          <a:xfrm>
            <a:off x="2538776" y="2105561"/>
            <a:ext cx="7114448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6600" dirty="0">
                <a:solidFill>
                  <a:srgbClr val="F2E9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Disability</a:t>
            </a:r>
          </a:p>
        </p:txBody>
      </p:sp>
    </p:spTree>
    <p:extLst>
      <p:ext uri="{BB962C8B-B14F-4D97-AF65-F5344CB8AC3E}">
        <p14:creationId xmlns:p14="http://schemas.microsoft.com/office/powerpoint/2010/main" val="377387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F89D872B-57FB-48BD-A092-A26AC43D1E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triangle">
            <a:avLst/>
          </a:prstGeom>
          <a:solidFill>
            <a:srgbClr val="4A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Graphic 7" descr="User with solid fill">
            <a:extLst>
              <a:ext uri="{FF2B5EF4-FFF2-40B4-BE49-F238E27FC236}">
                <a16:creationId xmlns:a16="http://schemas.microsoft.com/office/drawing/2014/main" id="{2FF6C132-F447-426F-AE52-7039A37BC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88483" y="3097095"/>
            <a:ext cx="2985113" cy="29851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251994-1679-4591-BA0A-D917CAC672A6}"/>
              </a:ext>
            </a:extLst>
          </p:cNvPr>
          <p:cNvSpPr txBox="1"/>
          <p:nvPr/>
        </p:nvSpPr>
        <p:spPr>
          <a:xfrm>
            <a:off x="4356583" y="2585097"/>
            <a:ext cx="3512500" cy="21736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altLang="ko-KR" sz="16600" dirty="0">
                <a:solidFill>
                  <a:srgbClr val="F2E9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0000500000000000000" pitchFamily="2" charset="0"/>
              </a:rPr>
              <a:t>race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9585AD-5AAA-4C5D-8C0F-3B11270E8E8B}"/>
              </a:ext>
            </a:extLst>
          </p:cNvPr>
          <p:cNvSpPr txBox="1"/>
          <p:nvPr/>
        </p:nvSpPr>
        <p:spPr>
          <a:xfrm>
            <a:off x="400050" y="276225"/>
            <a:ext cx="29851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dirty="0">
                <a:solidFill>
                  <a:srgbClr val="4A4E69"/>
                </a:solidFill>
                <a:latin typeface="Arial Rounded MT Bold" panose="020F0704030504030204" pitchFamily="34" charset="0"/>
              </a:rPr>
              <a:t>Asian</a:t>
            </a:r>
            <a:endParaRPr lang="ko-KR" altLang="en-US" sz="8000" dirty="0">
              <a:solidFill>
                <a:srgbClr val="4A4E6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8C763E-146C-4DFE-B261-6CDDA5158CB7}"/>
              </a:ext>
            </a:extLst>
          </p:cNvPr>
          <p:cNvSpPr txBox="1"/>
          <p:nvPr/>
        </p:nvSpPr>
        <p:spPr>
          <a:xfrm>
            <a:off x="8825050" y="276224"/>
            <a:ext cx="29669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8000" dirty="0">
                <a:solidFill>
                  <a:srgbClr val="4A4E69"/>
                </a:solidFill>
                <a:latin typeface="Arial Rounded MT Bold" panose="020F0704030504030204" pitchFamily="34" charset="0"/>
              </a:rPr>
              <a:t>Black</a:t>
            </a:r>
            <a:endParaRPr lang="ko-KR" altLang="en-US" sz="8000" dirty="0">
              <a:solidFill>
                <a:srgbClr val="4A4E6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336DD1-4E39-4E8F-B985-639B3D68BC09}"/>
              </a:ext>
            </a:extLst>
          </p:cNvPr>
          <p:cNvSpPr txBox="1"/>
          <p:nvPr/>
        </p:nvSpPr>
        <p:spPr>
          <a:xfrm>
            <a:off x="3385163" y="5420489"/>
            <a:ext cx="54553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dirty="0">
                <a:solidFill>
                  <a:srgbClr val="14213D"/>
                </a:solidFill>
                <a:latin typeface="Arial Rounded MT Bold" panose="020F0704030504030204" pitchFamily="34" charset="0"/>
              </a:rPr>
              <a:t>Caucasian</a:t>
            </a:r>
            <a:endParaRPr lang="ko-KR" altLang="en-US" sz="8000" dirty="0">
              <a:solidFill>
                <a:srgbClr val="14213D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Graphic 9" descr="Male profile with solid fill">
            <a:extLst>
              <a:ext uri="{FF2B5EF4-FFF2-40B4-BE49-F238E27FC236}">
                <a16:creationId xmlns:a16="http://schemas.microsoft.com/office/drawing/2014/main" id="{A603B07A-359C-4931-A086-BE0DB4DCF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06839" y="1232557"/>
            <a:ext cx="3133863" cy="3133863"/>
          </a:xfrm>
          <a:prstGeom prst="rect">
            <a:avLst/>
          </a:prstGeom>
        </p:spPr>
      </p:pic>
      <p:pic>
        <p:nvPicPr>
          <p:cNvPr id="12" name="Graphic 11" descr="Female Profile with solid fill">
            <a:extLst>
              <a:ext uri="{FF2B5EF4-FFF2-40B4-BE49-F238E27FC236}">
                <a16:creationId xmlns:a16="http://schemas.microsoft.com/office/drawing/2014/main" id="{E61BFD1B-B79C-45EA-84F7-AB611CF3B9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6912" y="1381307"/>
            <a:ext cx="2985113" cy="298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972</TotalTime>
  <Words>500</Words>
  <Application>Microsoft Office PowerPoint</Application>
  <PresentationFormat>Widescreen</PresentationFormat>
  <Paragraphs>152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Bebas Neue</vt:lpstr>
      <vt:lpstr>Calibri</vt:lpstr>
      <vt:lpstr>Arial</vt:lpstr>
      <vt:lpstr>Brush StrokeFast</vt:lpstr>
      <vt:lpstr>Arial Rounded MT Bold</vt:lpstr>
      <vt:lpstr>Arial Nova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schilstra</dc:creator>
  <cp:lastModifiedBy>tim schilstra</cp:lastModifiedBy>
  <cp:revision>51</cp:revision>
  <dcterms:created xsi:type="dcterms:W3CDTF">2021-02-10T00:35:26Z</dcterms:created>
  <dcterms:modified xsi:type="dcterms:W3CDTF">2021-06-21T11:26:17Z</dcterms:modified>
</cp:coreProperties>
</file>