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3" r:id="rId6"/>
    <p:sldId id="262" r:id="rId7"/>
    <p:sldId id="266" r:id="rId8"/>
    <p:sldId id="273" r:id="rId9"/>
    <p:sldId id="267" r:id="rId10"/>
    <p:sldId id="271" r:id="rId11"/>
    <p:sldId id="270" r:id="rId12"/>
    <p:sldId id="272" r:id="rId13"/>
    <p:sldId id="279" r:id="rId14"/>
    <p:sldId id="281" r:id="rId15"/>
    <p:sldId id="302" r:id="rId16"/>
    <p:sldId id="264" r:id="rId17"/>
    <p:sldId id="293" r:id="rId18"/>
    <p:sldId id="287" r:id="rId19"/>
    <p:sldId id="280" r:id="rId20"/>
    <p:sldId id="268" r:id="rId21"/>
    <p:sldId id="283" r:id="rId22"/>
    <p:sldId id="288" r:id="rId23"/>
    <p:sldId id="269" r:id="rId24"/>
    <p:sldId id="274" r:id="rId25"/>
    <p:sldId id="257" r:id="rId26"/>
    <p:sldId id="294" r:id="rId27"/>
    <p:sldId id="259" r:id="rId28"/>
    <p:sldId id="295" r:id="rId29"/>
    <p:sldId id="296" r:id="rId30"/>
    <p:sldId id="297" r:id="rId31"/>
    <p:sldId id="298" r:id="rId32"/>
    <p:sldId id="299" r:id="rId33"/>
    <p:sldId id="300" r:id="rId34"/>
    <p:sldId id="275" r:id="rId35"/>
    <p:sldId id="289" r:id="rId36"/>
    <p:sldId id="291" r:id="rId37"/>
    <p:sldId id="303" r:id="rId38"/>
    <p:sldId id="285" r:id="rId39"/>
    <p:sldId id="402" r:id="rId40"/>
    <p:sldId id="277" r:id="rId41"/>
    <p:sldId id="301" r:id="rId42"/>
  </p:sldIdLst>
  <p:sldSz cx="12192000" cy="6858000"/>
  <p:notesSz cx="6858000" cy="9144000"/>
  <p:embeddedFontLst>
    <p:embeddedFont>
      <p:font typeface="맑은 고딕" panose="020B0503020000020004" pitchFamily="34" charset="-127"/>
      <p:regular r:id="rId43"/>
      <p:bold r:id="rId44"/>
    </p:embeddedFont>
    <p:embeddedFont>
      <p:font typeface="Abadi" panose="020B0604020104020204" pitchFamily="34" charset="0"/>
      <p:regular r:id="rId45"/>
    </p:embeddedFont>
    <p:embeddedFont>
      <p:font typeface="Abadi Extra Light" panose="020B0204020104020204" pitchFamily="34" charset="0"/>
      <p:regular r:id="rId46"/>
    </p:embeddedFont>
    <p:embeddedFont>
      <p:font typeface="Arial Nova" panose="020B0504020202020204" pitchFamily="34" charset="0"/>
      <p:regular r:id="rId47"/>
      <p:bold r:id="rId48"/>
      <p:italic r:id="rId49"/>
      <p:boldItalic r:id="rId50"/>
    </p:embeddedFont>
    <p:embeddedFont>
      <p:font typeface="BalloonSCDExtBol" panose="00000900000000000000" pitchFamily="50" charset="0"/>
      <p:bold r:id="rId51"/>
    </p:embeddedFont>
    <p:embeddedFont>
      <p:font typeface="Bebas Kai" panose="04050603020B02020204" pitchFamily="82" charset="0"/>
      <p:regular r:id="rId52"/>
    </p:embeddedFont>
    <p:embeddedFont>
      <p:font typeface="Bebas Neue" panose="00000500000000000000" pitchFamily="2" charset="0"/>
      <p:regular r:id="rId53"/>
      <p:bold r:id="rId54"/>
    </p:embeddedFont>
    <p:embeddedFont>
      <p:font typeface="BOSTHON BRUSH" pitchFamily="2" charset="0"/>
      <p:regular r:id="rId55"/>
    </p:embeddedFont>
    <p:embeddedFont>
      <p:font typeface="Brush StrokeFast" pitchFamily="50" charset="0"/>
      <p:regular r:id="rId56"/>
    </p:embeddedFont>
    <p:embeddedFont>
      <p:font typeface="Caviar Dreams" panose="020B0402020204020504" pitchFamily="34" charset="0"/>
      <p:regular r:id="rId57"/>
      <p:bold r:id="rId58"/>
      <p:italic r:id="rId59"/>
      <p:boldItalic r:id="rId60"/>
    </p:embeddedFont>
    <p:embeddedFont>
      <p:font typeface="Jokerman" panose="04090605060D06020702" pitchFamily="82" charset="0"/>
      <p:regular r:id="rId61"/>
    </p:embeddedFont>
    <p:embeddedFont>
      <p:font typeface="Montserrat Black" panose="00000A00000000000000" pitchFamily="50" charset="0"/>
      <p:bold r:id="rId62"/>
      <p:boldItalic r:id="rId63"/>
    </p:embeddedFont>
    <p:embeddedFont>
      <p:font typeface="Montserrat Light" panose="00000400000000000000" pitchFamily="50" charset="0"/>
      <p:regular r:id="rId64"/>
      <p:italic r:id="rId65"/>
    </p:embeddedFont>
    <p:embeddedFont>
      <p:font typeface="Montserrat SemiBold" panose="00000700000000000000" pitchFamily="50" charset="0"/>
      <p:bold r:id="rId66"/>
      <p:boldItalic r:id="rId67"/>
    </p:embeddedFont>
    <p:embeddedFont>
      <p:font typeface="Open Sans Extrabold" panose="020B0906030804020204" pitchFamily="34" charset="0"/>
      <p:bold r:id="rId68"/>
      <p:boldItalic r:id="rId69"/>
    </p:embeddedFont>
    <p:embeddedFont>
      <p:font typeface="Source Sans Pro Black" panose="020B0803030403090204" pitchFamily="34" charset="0"/>
      <p:boldItalic r:id="rId70"/>
    </p:embeddedFont>
    <p:embeddedFont>
      <p:font typeface="Super Mario 256" pitchFamily="2" charset="0"/>
      <p:bold r:id="rId71"/>
    </p:embeddedFont>
    <p:embeddedFont>
      <p:font typeface="The Hand" panose="03070502030502020204" pitchFamily="66" charset="0"/>
      <p:regular r:id="rId72"/>
      <p:bold r:id="rId73"/>
    </p:embeddedFont>
    <p:embeddedFont>
      <p:font typeface="Waltograph" panose="03080602000000000000" charset="0"/>
      <p:regular r:id="rId7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404A"/>
    <a:srgbClr val="E6E6E6"/>
    <a:srgbClr val="FA9F42"/>
    <a:srgbClr val="721817"/>
    <a:srgbClr val="2B4162"/>
    <a:srgbClr val="0B6E4F"/>
    <a:srgbClr val="FF824C"/>
    <a:srgbClr val="28B873"/>
    <a:srgbClr val="F5CB39"/>
    <a:srgbClr val="495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74" Type="http://schemas.openxmlformats.org/officeDocument/2006/relationships/font" Target="fonts/font32.fntdata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2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5BCE-9275-4197-9647-8267F0E59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9775C7-E514-49A6-9C34-738A2A9EC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477DA-C00F-4796-93EC-710E30BB4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32EFE-3DCA-42FE-88C7-B7C9AF47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5A80B-0FE3-4B38-BEBE-986761D0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821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724B-0296-4D5B-903A-BD07CA0A0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2D785D-D9D7-4D68-B68A-AB590F97F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0CF5A-2F11-4EBF-A2B0-51058E44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1925E-D48B-4DE0-BDC8-E3A3E6F8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F4FFC-09C5-4E78-BE5D-1E340866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0712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B15ED3-4B1C-4572-B15C-1B3D15890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DA7A4-37E6-477F-B5C3-9C6CD14B8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685B6-737F-436A-A86F-2459CBFEA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1613A-115E-43A8-ACD3-A6B117AB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E3842-A4CF-4581-96E3-4AB4DED0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149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4E9A-3AE9-416C-BEBE-EB88AEED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6D8A3-7013-4A88-ABFE-D817501F4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5BDF0-07E1-496D-9D21-C62DE97B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250D-B686-4766-8D9C-59B983132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591C-BF9F-45F6-B44D-CFD63526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786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DA5D2-1C24-47DB-99B9-975EEB58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83D12-650B-44C9-9C9E-11AAB74D7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70A07-862F-4E05-B6ED-1705C543D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02A40-AF8D-4E63-9E54-EBAD8366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09D6E-36DF-4599-882B-43BBDE9F8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080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B087F-9A65-431B-884A-6DEA5F3BA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9C718-5FC3-4892-A8DA-435CFCBDB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EDB7D-A4E3-44A2-B31E-58D5A1E93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C3D195-CA4F-4881-AAA6-AFBD72B0F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C1C7F-A1DF-4B04-BAC2-A3E643AD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E2C3B-32FD-4CD1-909C-3349C565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646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31046-A8C5-40CC-9770-A9D3C924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3CD3E-8633-410D-BD2B-CC26F571D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045C4-027B-4203-B4A8-81EE05E3B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50E8-3E5E-4BF1-BB9C-C767A2CB0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F63408-694E-4AF9-9FC1-1DB489D9E8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A20B46-237B-4789-AD18-02F057D6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6D06EC-B198-4288-A3C4-C418C729C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B8C4E-FE6B-4128-834C-CBB6CC4F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2916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29957-30A6-4FFC-B3D5-8ABBB0424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16602-FB02-4244-8C91-2713702CA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49BB11-C68D-4456-815B-33D7F301F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76C0E-7852-4164-8107-E571D57B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3582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3DC3FF-A01C-4978-A52A-68793338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430AB-B6FE-4409-8ADE-781285BE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9360C-3A9A-4D16-B5E7-538A037DC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186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2D6C5-E036-4F11-B12A-105ECCCB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20E8-4F50-4549-B1D7-D0C49434A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4D510-1255-4100-9C1D-7C7126DC1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16EEF-8734-491C-96DD-51DF7072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4549F-FD33-48D9-A6D6-884F54A36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864B9-00F9-439C-B91F-0B6C19C2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664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E7BC-62D7-4804-96DE-C04D1023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37C2BC-8CFA-43F3-9484-1ACBE3AC3F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BCAB4-5818-44DE-90B6-C70B2D424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9A659-06D4-42D7-B03C-1C1FB7A6F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B6BE5-3EBC-43F2-B5DE-85DEA4042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64BAC-9432-423F-9E9D-FF5AF6D37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679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B8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C6E098-27D3-4E16-AA2D-DC0D1B82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C43EE-F91B-495C-9023-B5A560673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72092-AAE3-4115-9AD6-D1AD30272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74B9B-C2DE-439D-A19A-9ECE900C1F90}" type="datetimeFigureOut">
              <a:rPr lang="ko-KR" altLang="en-US" smtClean="0"/>
              <a:t>2021-06-20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5B07A-255C-44C7-B3C9-EE5E2D2CD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148F6-F24A-4D9B-9AF7-028A56453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8EC44-6641-42A0-969B-BF3D0A01D94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19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E5D0B8-C25C-45A3-BC53-D7D41D4EF9B5}"/>
              </a:ext>
            </a:extLst>
          </p:cNvPr>
          <p:cNvSpPr txBox="1"/>
          <p:nvPr/>
        </p:nvSpPr>
        <p:spPr>
          <a:xfrm>
            <a:off x="1404897" y="2013881"/>
            <a:ext cx="40379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b="1" dirty="0">
                <a:solidFill>
                  <a:srgbClr val="E7404A"/>
                </a:solidFill>
                <a:latin typeface="Caviar Dreams" panose="020B0402020204020504" pitchFamily="34" charset="0"/>
              </a:rPr>
              <a:t>Taboo</a:t>
            </a:r>
            <a:endParaRPr lang="ko-KR" altLang="en-US" sz="9600" b="1" dirty="0">
              <a:solidFill>
                <a:srgbClr val="E7404A"/>
              </a:solidFill>
              <a:latin typeface="Caviar Dreams" panose="020B04020202040205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F0DAF-75B5-4B40-8B6F-57674F0B7FE0}"/>
              </a:ext>
            </a:extLst>
          </p:cNvPr>
          <p:cNvSpPr txBox="1"/>
          <p:nvPr/>
        </p:nvSpPr>
        <p:spPr>
          <a:xfrm>
            <a:off x="1411116" y="3203327"/>
            <a:ext cx="528862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0B6E4F"/>
                </a:solidFill>
                <a:latin typeface="Source Sans Pro Black" panose="020B0803030403090204" pitchFamily="34" charset="0"/>
              </a:rPr>
              <a:t>words </a:t>
            </a:r>
            <a:endParaRPr lang="ko-KR" altLang="en-US" sz="13800" dirty="0">
              <a:solidFill>
                <a:srgbClr val="0B6E4F"/>
              </a:solidFill>
              <a:latin typeface="Source Sans Pro Black" panose="020B0803030403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35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B7B54-A812-49BB-A0C3-16CF3D42C7B8}"/>
              </a:ext>
            </a:extLst>
          </p:cNvPr>
          <p:cNvSpPr/>
          <p:nvPr/>
        </p:nvSpPr>
        <p:spPr>
          <a:xfrm>
            <a:off x="-1" y="2001016"/>
            <a:ext cx="4920343" cy="12211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A577B-7448-41ED-8E57-158819F847DC}"/>
              </a:ext>
            </a:extLst>
          </p:cNvPr>
          <p:cNvSpPr txBox="1"/>
          <p:nvPr/>
        </p:nvSpPr>
        <p:spPr>
          <a:xfrm>
            <a:off x="1387742" y="2001016"/>
            <a:ext cx="4809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b="1" dirty="0">
                <a:solidFill>
                  <a:srgbClr val="2B4162"/>
                </a:solidFill>
                <a:latin typeface="Caviar Dreams" panose="020B0402020204020504" pitchFamily="34" charset="0"/>
              </a:rPr>
              <a:t>limited </a:t>
            </a:r>
            <a:r>
              <a:rPr lang="en-US" altLang="ko-KR" sz="8000" b="1" dirty="0">
                <a:solidFill>
                  <a:srgbClr val="E6E6E6"/>
                </a:solidFill>
                <a:latin typeface="Caviar Dreams" panose="020B0402020204020504" pitchFamily="34" charset="0"/>
              </a:rPr>
              <a:t>?</a:t>
            </a:r>
            <a:endParaRPr lang="ko-KR" altLang="en-US" sz="8000" b="1" dirty="0">
              <a:solidFill>
                <a:srgbClr val="E6E6E6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2BEB7-AC22-4F77-89C4-93119FA270AF}"/>
              </a:ext>
            </a:extLst>
          </p:cNvPr>
          <p:cNvSpPr txBox="1"/>
          <p:nvPr/>
        </p:nvSpPr>
        <p:spPr>
          <a:xfrm>
            <a:off x="705570" y="1150061"/>
            <a:ext cx="6740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Should language be </a:t>
            </a:r>
            <a:endParaRPr lang="ko-KR" altLang="en-US" sz="4800" dirty="0">
              <a:solidFill>
                <a:srgbClr val="E6E6E6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56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4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B7B54-A812-49BB-A0C3-16CF3D42C7B8}"/>
              </a:ext>
            </a:extLst>
          </p:cNvPr>
          <p:cNvSpPr/>
          <p:nvPr/>
        </p:nvSpPr>
        <p:spPr>
          <a:xfrm>
            <a:off x="2641601" y="0"/>
            <a:ext cx="3947886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A577B-7448-41ED-8E57-158819F847DC}"/>
              </a:ext>
            </a:extLst>
          </p:cNvPr>
          <p:cNvSpPr txBox="1"/>
          <p:nvPr/>
        </p:nvSpPr>
        <p:spPr>
          <a:xfrm>
            <a:off x="2641600" y="2299890"/>
            <a:ext cx="4809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b="1" dirty="0">
                <a:solidFill>
                  <a:srgbClr val="2B4162"/>
                </a:solidFill>
                <a:latin typeface="Caviar Dreams" panose="020B0402020204020504" pitchFamily="34" charset="0"/>
              </a:rPr>
              <a:t>feelings</a:t>
            </a:r>
            <a:endParaRPr lang="ko-KR" altLang="en-US" sz="8000" b="1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2BEB7-AC22-4F77-89C4-93119FA270AF}"/>
              </a:ext>
            </a:extLst>
          </p:cNvPr>
          <p:cNvSpPr txBox="1"/>
          <p:nvPr/>
        </p:nvSpPr>
        <p:spPr>
          <a:xfrm>
            <a:off x="482227" y="1376560"/>
            <a:ext cx="5651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  <a:t>What </a:t>
            </a:r>
            <a:endParaRPr lang="ko-KR" altLang="en-US" sz="5400" dirty="0">
              <a:solidFill>
                <a:srgbClr val="E6E6E6"/>
              </a:solidFill>
              <a:latin typeface="Caviar Dreams" panose="020B04020202040205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32B46-96C7-45DC-A4A4-31305A245A94}"/>
              </a:ext>
            </a:extLst>
          </p:cNvPr>
          <p:cNvSpPr txBox="1"/>
          <p:nvPr/>
        </p:nvSpPr>
        <p:spPr>
          <a:xfrm>
            <a:off x="6724555" y="3429000"/>
            <a:ext cx="5651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  <a:t>do they convey? </a:t>
            </a:r>
            <a:endParaRPr lang="ko-KR" altLang="en-US" sz="5400" dirty="0">
              <a:solidFill>
                <a:srgbClr val="E6E6E6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8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4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B7B54-A812-49BB-A0C3-16CF3D42C7B8}"/>
              </a:ext>
            </a:extLst>
          </p:cNvPr>
          <p:cNvSpPr/>
          <p:nvPr/>
        </p:nvSpPr>
        <p:spPr>
          <a:xfrm>
            <a:off x="-114300" y="2507958"/>
            <a:ext cx="12306300" cy="132343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A577B-7448-41ED-8E57-158819F847DC}"/>
              </a:ext>
            </a:extLst>
          </p:cNvPr>
          <p:cNvSpPr txBox="1"/>
          <p:nvPr/>
        </p:nvSpPr>
        <p:spPr>
          <a:xfrm>
            <a:off x="3952328" y="2507958"/>
            <a:ext cx="4809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b="1" dirty="0">
                <a:solidFill>
                  <a:srgbClr val="2B4162"/>
                </a:solidFill>
                <a:latin typeface="Caviar Dreams" panose="020B0402020204020504" pitchFamily="34" charset="0"/>
              </a:rPr>
              <a:t>letter</a:t>
            </a:r>
            <a:endParaRPr lang="ko-KR" altLang="en-US" sz="8000" b="1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2BEB7-AC22-4F77-89C4-93119FA270AF}"/>
              </a:ext>
            </a:extLst>
          </p:cNvPr>
          <p:cNvSpPr txBox="1"/>
          <p:nvPr/>
        </p:nvSpPr>
        <p:spPr>
          <a:xfrm>
            <a:off x="3952327" y="1584627"/>
            <a:ext cx="5651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  <a:t>four </a:t>
            </a:r>
            <a:endParaRPr lang="ko-KR" altLang="en-US" sz="5400" dirty="0">
              <a:solidFill>
                <a:srgbClr val="E6E6E6"/>
              </a:solidFill>
              <a:latin typeface="Caviar Dreams" panose="020B04020202040205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32B46-96C7-45DC-A4A4-31305A245A94}"/>
              </a:ext>
            </a:extLst>
          </p:cNvPr>
          <p:cNvSpPr txBox="1"/>
          <p:nvPr/>
        </p:nvSpPr>
        <p:spPr>
          <a:xfrm>
            <a:off x="3952327" y="3841611"/>
            <a:ext cx="5651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  <a:t>words</a:t>
            </a:r>
            <a:endParaRPr lang="ko-KR" altLang="en-US" sz="5400" dirty="0">
              <a:solidFill>
                <a:srgbClr val="E6E6E6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9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4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B7B54-A812-49BB-A0C3-16CF3D42C7B8}"/>
              </a:ext>
            </a:extLst>
          </p:cNvPr>
          <p:cNvSpPr/>
          <p:nvPr/>
        </p:nvSpPr>
        <p:spPr>
          <a:xfrm>
            <a:off x="0" y="2616281"/>
            <a:ext cx="8239672" cy="132343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A577B-7448-41ED-8E57-158819F847DC}"/>
              </a:ext>
            </a:extLst>
          </p:cNvPr>
          <p:cNvSpPr txBox="1"/>
          <p:nvPr/>
        </p:nvSpPr>
        <p:spPr>
          <a:xfrm>
            <a:off x="4409523" y="2693176"/>
            <a:ext cx="4809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b="1" dirty="0">
                <a:solidFill>
                  <a:srgbClr val="2B4162"/>
                </a:solidFill>
                <a:latin typeface="Caviar Dreams" panose="020B0402020204020504" pitchFamily="34" charset="0"/>
              </a:rPr>
              <a:t>formal</a:t>
            </a:r>
            <a:endParaRPr lang="ko-KR" altLang="en-US" sz="8000" b="1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32B46-96C7-45DC-A4A4-31305A245A94}"/>
              </a:ext>
            </a:extLst>
          </p:cNvPr>
          <p:cNvSpPr txBox="1"/>
          <p:nvPr/>
        </p:nvSpPr>
        <p:spPr>
          <a:xfrm>
            <a:off x="4003125" y="3725499"/>
            <a:ext cx="4410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  <a:t>vs</a:t>
            </a:r>
            <a:endParaRPr lang="ko-KR" altLang="en-US" sz="5400" dirty="0">
              <a:solidFill>
                <a:srgbClr val="E6E6E6"/>
              </a:solidFill>
              <a:latin typeface="Caviar Dreams" panose="020B04020202040205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9E2C9-AEB8-4E04-AB03-5DCB265C89BD}"/>
              </a:ext>
            </a:extLst>
          </p:cNvPr>
          <p:cNvSpPr/>
          <p:nvPr/>
        </p:nvSpPr>
        <p:spPr>
          <a:xfrm>
            <a:off x="3828957" y="4611654"/>
            <a:ext cx="8239672" cy="132343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73E91-BFA3-4623-B0D0-B410A7E7A9B5}"/>
              </a:ext>
            </a:extLst>
          </p:cNvPr>
          <p:cNvSpPr txBox="1"/>
          <p:nvPr/>
        </p:nvSpPr>
        <p:spPr>
          <a:xfrm>
            <a:off x="4134350" y="4666832"/>
            <a:ext cx="4356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b="1" dirty="0">
                <a:solidFill>
                  <a:srgbClr val="2B4162"/>
                </a:solidFill>
                <a:latin typeface="Caviar Dreams" panose="020B0402020204020504" pitchFamily="34" charset="0"/>
              </a:rPr>
              <a:t>informal</a:t>
            </a:r>
            <a:endParaRPr lang="ko-KR" altLang="en-US" sz="8000" b="1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1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4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44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B7B54-A812-49BB-A0C3-16CF3D42C7B8}"/>
              </a:ext>
            </a:extLst>
          </p:cNvPr>
          <p:cNvSpPr/>
          <p:nvPr/>
        </p:nvSpPr>
        <p:spPr>
          <a:xfrm>
            <a:off x="-76201" y="-25400"/>
            <a:ext cx="12366172" cy="166914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A577B-7448-41ED-8E57-158819F847DC}"/>
              </a:ext>
            </a:extLst>
          </p:cNvPr>
          <p:cNvSpPr txBox="1"/>
          <p:nvPr/>
        </p:nvSpPr>
        <p:spPr>
          <a:xfrm>
            <a:off x="183056" y="849085"/>
            <a:ext cx="112832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b="1" dirty="0">
                <a:solidFill>
                  <a:srgbClr val="2B4162"/>
                </a:solidFill>
                <a:latin typeface="Caviar Dreams" panose="020B0402020204020504" pitchFamily="34" charset="0"/>
              </a:rPr>
              <a:t>People who swear</a:t>
            </a:r>
            <a:endParaRPr lang="ko-KR" altLang="en-US" sz="6600" b="1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2BEB7-AC22-4F77-89C4-93119FA270AF}"/>
              </a:ext>
            </a:extLst>
          </p:cNvPr>
          <p:cNvSpPr txBox="1"/>
          <p:nvPr/>
        </p:nvSpPr>
        <p:spPr>
          <a:xfrm>
            <a:off x="352786" y="2518228"/>
            <a:ext cx="8820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are more </a:t>
            </a:r>
            <a:r>
              <a:rPr lang="en-US" altLang="ko-KR" sz="4800" b="1" dirty="0">
                <a:solidFill>
                  <a:srgbClr val="E7404A"/>
                </a:solidFill>
                <a:latin typeface="Caviar Dreams" panose="020B0402020204020504" pitchFamily="34" charset="0"/>
              </a:rPr>
              <a:t>intelligent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have</a:t>
            </a:r>
            <a:r>
              <a:rPr lang="en-US" altLang="ko-KR" sz="4800" b="1" dirty="0">
                <a:solidFill>
                  <a:srgbClr val="E6E6E6"/>
                </a:solidFill>
                <a:latin typeface="Caviar Dreams" panose="020B0402020204020504" pitchFamily="34" charset="0"/>
              </a:rPr>
              <a:t> </a:t>
            </a:r>
            <a:r>
              <a:rPr lang="en-US" altLang="ko-KR" sz="4800" b="1" dirty="0">
                <a:solidFill>
                  <a:srgbClr val="E7404A"/>
                </a:solidFill>
                <a:latin typeface="Caviar Dreams" panose="020B0402020204020504" pitchFamily="34" charset="0"/>
              </a:rPr>
              <a:t>larger</a:t>
            </a:r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 vocabularies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less </a:t>
            </a:r>
            <a:r>
              <a:rPr lang="en-US" altLang="ko-KR" sz="4800" b="1" dirty="0">
                <a:solidFill>
                  <a:srgbClr val="E7404A"/>
                </a:solidFill>
                <a:latin typeface="Caviar Dreams" panose="020B0402020204020504" pitchFamily="34" charset="0"/>
              </a:rPr>
              <a:t>stressed</a:t>
            </a:r>
            <a:endParaRPr lang="ko-KR" altLang="en-US" sz="4800" b="1" dirty="0">
              <a:solidFill>
                <a:srgbClr val="E7404A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77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umber 1">
            <a:extLst>
              <a:ext uri="{FF2B5EF4-FFF2-40B4-BE49-F238E27FC236}">
                <a16:creationId xmlns:a16="http://schemas.microsoft.com/office/drawing/2014/main" id="{8F8F3E6C-60A4-47A0-816D-96142AF8C80F}"/>
              </a:ext>
            </a:extLst>
          </p:cNvPr>
          <p:cNvSpPr/>
          <p:nvPr/>
        </p:nvSpPr>
        <p:spPr>
          <a:xfrm>
            <a:off x="11425057" y="1909643"/>
            <a:ext cx="791817" cy="5219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2B4162"/>
                </a:solidFill>
                <a:latin typeface="Montserrat SemiBold" panose="00000700000000000000" pitchFamily="2" charset="0"/>
              </a:rPr>
              <a:t>1</a:t>
            </a:r>
            <a:endParaRPr lang="ko-KR" altLang="en-US" sz="2800" dirty="0">
              <a:solidFill>
                <a:srgbClr val="2B416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3" name="Number 2">
            <a:extLst>
              <a:ext uri="{FF2B5EF4-FFF2-40B4-BE49-F238E27FC236}">
                <a16:creationId xmlns:a16="http://schemas.microsoft.com/office/drawing/2014/main" id="{037265EC-31B8-4F7B-8834-68FE4D3E74AE}"/>
              </a:ext>
            </a:extLst>
          </p:cNvPr>
          <p:cNvSpPr/>
          <p:nvPr/>
        </p:nvSpPr>
        <p:spPr>
          <a:xfrm>
            <a:off x="11425057" y="2588892"/>
            <a:ext cx="791817" cy="5219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2B4162"/>
                </a:solidFill>
                <a:latin typeface="Montserrat SemiBold" panose="00000700000000000000" pitchFamily="2" charset="0"/>
              </a:rPr>
              <a:t>2</a:t>
            </a:r>
            <a:endParaRPr lang="ko-KR" altLang="en-US" sz="2800" dirty="0">
              <a:solidFill>
                <a:srgbClr val="2B416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6" name="Number 3">
            <a:extLst>
              <a:ext uri="{FF2B5EF4-FFF2-40B4-BE49-F238E27FC236}">
                <a16:creationId xmlns:a16="http://schemas.microsoft.com/office/drawing/2014/main" id="{FF50EF1C-1E52-48F5-9753-B9051223C500}"/>
              </a:ext>
            </a:extLst>
          </p:cNvPr>
          <p:cNvSpPr/>
          <p:nvPr/>
        </p:nvSpPr>
        <p:spPr>
          <a:xfrm>
            <a:off x="11425057" y="3273738"/>
            <a:ext cx="791817" cy="51631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2B4162"/>
                </a:solidFill>
                <a:latin typeface="Montserrat SemiBold" panose="00000700000000000000" pitchFamily="2" charset="0"/>
              </a:rPr>
              <a:t>3</a:t>
            </a:r>
            <a:endParaRPr lang="ko-KR" altLang="en-US" sz="2800" dirty="0">
              <a:solidFill>
                <a:srgbClr val="2B416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7" name="Number 4">
            <a:extLst>
              <a:ext uri="{FF2B5EF4-FFF2-40B4-BE49-F238E27FC236}">
                <a16:creationId xmlns:a16="http://schemas.microsoft.com/office/drawing/2014/main" id="{7A32A9CA-BA2A-446D-AC5E-B8D95A0B1357}"/>
              </a:ext>
            </a:extLst>
          </p:cNvPr>
          <p:cNvSpPr/>
          <p:nvPr/>
        </p:nvSpPr>
        <p:spPr>
          <a:xfrm>
            <a:off x="11425057" y="3952991"/>
            <a:ext cx="791817" cy="51631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2B4162"/>
                </a:solidFill>
                <a:latin typeface="Montserrat SemiBold" panose="00000700000000000000" pitchFamily="2" charset="0"/>
              </a:rPr>
              <a:t>4</a:t>
            </a:r>
            <a:endParaRPr lang="ko-KR" altLang="en-US" sz="2800" dirty="0">
              <a:solidFill>
                <a:srgbClr val="2B416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8" name="Number 5">
            <a:extLst>
              <a:ext uri="{FF2B5EF4-FFF2-40B4-BE49-F238E27FC236}">
                <a16:creationId xmlns:a16="http://schemas.microsoft.com/office/drawing/2014/main" id="{A12918EB-F2B0-4BBD-90D3-09CC80707477}"/>
              </a:ext>
            </a:extLst>
          </p:cNvPr>
          <p:cNvSpPr/>
          <p:nvPr/>
        </p:nvSpPr>
        <p:spPr>
          <a:xfrm>
            <a:off x="11425057" y="4626643"/>
            <a:ext cx="791817" cy="51631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2B4162"/>
                </a:solidFill>
                <a:latin typeface="Montserrat SemiBold" panose="00000700000000000000" pitchFamily="2" charset="0"/>
              </a:rPr>
              <a:t>5</a:t>
            </a:r>
            <a:endParaRPr lang="ko-KR" altLang="en-US" sz="2800" dirty="0">
              <a:solidFill>
                <a:srgbClr val="2B416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29" name="Number 6\">
            <a:extLst>
              <a:ext uri="{FF2B5EF4-FFF2-40B4-BE49-F238E27FC236}">
                <a16:creationId xmlns:a16="http://schemas.microsoft.com/office/drawing/2014/main" id="{B9503F04-1E48-45E1-B267-BD772DED09B3}"/>
              </a:ext>
            </a:extLst>
          </p:cNvPr>
          <p:cNvSpPr/>
          <p:nvPr/>
        </p:nvSpPr>
        <p:spPr>
          <a:xfrm>
            <a:off x="11425057" y="5305896"/>
            <a:ext cx="791817" cy="51631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2B4162"/>
                </a:solidFill>
                <a:latin typeface="Montserrat SemiBold" panose="00000700000000000000" pitchFamily="2" charset="0"/>
              </a:rPr>
              <a:t>6</a:t>
            </a:r>
            <a:endParaRPr lang="ko-KR" altLang="en-US" sz="2800" dirty="0">
              <a:solidFill>
                <a:srgbClr val="2B416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0" name="Number 7">
            <a:extLst>
              <a:ext uri="{FF2B5EF4-FFF2-40B4-BE49-F238E27FC236}">
                <a16:creationId xmlns:a16="http://schemas.microsoft.com/office/drawing/2014/main" id="{0233C0CD-439C-4482-B3A4-653EC5C2BAD8}"/>
              </a:ext>
            </a:extLst>
          </p:cNvPr>
          <p:cNvSpPr/>
          <p:nvPr/>
        </p:nvSpPr>
        <p:spPr>
          <a:xfrm>
            <a:off x="11425057" y="5987944"/>
            <a:ext cx="791817" cy="51631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rgbClr val="2B4162"/>
                </a:solidFill>
                <a:latin typeface="Montserrat SemiBold" panose="00000700000000000000" pitchFamily="2" charset="0"/>
              </a:rPr>
              <a:t>7</a:t>
            </a:r>
            <a:endParaRPr lang="ko-KR" altLang="en-US" sz="2800" dirty="0">
              <a:solidFill>
                <a:srgbClr val="2B4162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C65875-DF18-4580-8039-6FB26232D728}"/>
              </a:ext>
            </a:extLst>
          </p:cNvPr>
          <p:cNvSpPr txBox="1"/>
          <p:nvPr/>
        </p:nvSpPr>
        <p:spPr>
          <a:xfrm>
            <a:off x="468402" y="5237553"/>
            <a:ext cx="2751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0" i="0" dirty="0">
                <a:solidFill>
                  <a:srgbClr val="E6E6E6"/>
                </a:solidFill>
                <a:effectLst/>
                <a:latin typeface="Montserrat Light" panose="00000400000000000000" pitchFamily="2" charset="0"/>
              </a:rPr>
              <a:t>The top 7 curse words account for over 80% of total usage.  </a:t>
            </a:r>
            <a:endParaRPr lang="ko-KR" altLang="en-US" dirty="0">
              <a:solidFill>
                <a:srgbClr val="E6E6E6"/>
              </a:solidFill>
              <a:latin typeface="Montserrat Light" panose="000004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E0F7CC-339F-4C17-8EF5-65050EFF6D94}"/>
              </a:ext>
            </a:extLst>
          </p:cNvPr>
          <p:cNvSpPr/>
          <p:nvPr/>
        </p:nvSpPr>
        <p:spPr>
          <a:xfrm>
            <a:off x="-1" y="376934"/>
            <a:ext cx="10319657" cy="90564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4DAB5-B740-4FC3-8437-BE04968562D4}"/>
              </a:ext>
            </a:extLst>
          </p:cNvPr>
          <p:cNvSpPr txBox="1"/>
          <p:nvPr/>
        </p:nvSpPr>
        <p:spPr>
          <a:xfrm>
            <a:off x="-1" y="451578"/>
            <a:ext cx="10319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2B4162"/>
                </a:solidFill>
                <a:latin typeface="Caviar Dreams" panose="020B0402020204020504" pitchFamily="34" charset="0"/>
              </a:rPr>
              <a:t>The 7 Most Popular Curse Words</a:t>
            </a:r>
            <a:endParaRPr lang="ko-KR" altLang="en-US" sz="4800" b="1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634F13-47A5-4FF8-AE78-FB355C00C643}"/>
              </a:ext>
            </a:extLst>
          </p:cNvPr>
          <p:cNvSpPr/>
          <p:nvPr/>
        </p:nvSpPr>
        <p:spPr>
          <a:xfrm>
            <a:off x="4488023" y="1909643"/>
            <a:ext cx="7728857" cy="5219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B424B-C078-4255-A559-69B0952B80CD}"/>
              </a:ext>
            </a:extLst>
          </p:cNvPr>
          <p:cNvSpPr txBox="1"/>
          <p:nvPr/>
        </p:nvSpPr>
        <p:spPr>
          <a:xfrm>
            <a:off x="4984979" y="1889215"/>
            <a:ext cx="441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2B4162"/>
                </a:solidFill>
                <a:latin typeface="Caviar Dreams" panose="020B0402020204020504" pitchFamily="34" charset="0"/>
              </a:rPr>
              <a:t>F*** </a:t>
            </a:r>
            <a:r>
              <a:rPr lang="en-US" altLang="ko-KR" sz="2000" dirty="0">
                <a:solidFill>
                  <a:srgbClr val="2B4162"/>
                </a:solidFill>
                <a:latin typeface="Caviar Dreams" panose="020B0402020204020504" pitchFamily="34" charset="0"/>
              </a:rPr>
              <a:t>(34.73%)</a:t>
            </a:r>
            <a:endParaRPr lang="ko-KR" altLang="en-US" sz="3600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AFE1A3-59AA-4543-8363-AFB33AEEFDCA}"/>
              </a:ext>
            </a:extLst>
          </p:cNvPr>
          <p:cNvSpPr/>
          <p:nvPr/>
        </p:nvSpPr>
        <p:spPr>
          <a:xfrm>
            <a:off x="4488019" y="2588894"/>
            <a:ext cx="7728857" cy="5219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3B0350-6D8C-423B-8568-5DB7BBD45990}"/>
              </a:ext>
            </a:extLst>
          </p:cNvPr>
          <p:cNvSpPr txBox="1"/>
          <p:nvPr/>
        </p:nvSpPr>
        <p:spPr>
          <a:xfrm>
            <a:off x="4984977" y="2544916"/>
            <a:ext cx="441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2B4162"/>
                </a:solidFill>
                <a:latin typeface="Caviar Dreams" panose="020B0402020204020504" pitchFamily="34" charset="0"/>
              </a:rPr>
              <a:t>S*** </a:t>
            </a:r>
            <a:r>
              <a:rPr lang="en-US" altLang="ko-KR" sz="2000" dirty="0">
                <a:solidFill>
                  <a:srgbClr val="2B4162"/>
                </a:solidFill>
                <a:latin typeface="Caviar Dreams" panose="020B0402020204020504" pitchFamily="34" charset="0"/>
              </a:rPr>
              <a:t>(15.04%)</a:t>
            </a:r>
            <a:endParaRPr lang="ko-KR" altLang="en-US" sz="2000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A28241-0B2B-4D18-9F75-1F50994564F9}"/>
              </a:ext>
            </a:extLst>
          </p:cNvPr>
          <p:cNvSpPr/>
          <p:nvPr/>
        </p:nvSpPr>
        <p:spPr>
          <a:xfrm>
            <a:off x="4488017" y="3268145"/>
            <a:ext cx="7728857" cy="5219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DC965E-F65F-4067-BB20-C87ACCC85F46}"/>
              </a:ext>
            </a:extLst>
          </p:cNvPr>
          <p:cNvSpPr txBox="1"/>
          <p:nvPr/>
        </p:nvSpPr>
        <p:spPr>
          <a:xfrm>
            <a:off x="4984978" y="3245696"/>
            <a:ext cx="441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2B4162"/>
                </a:solidFill>
                <a:latin typeface="Caviar Dreams" panose="020B0402020204020504" pitchFamily="34" charset="0"/>
              </a:rPr>
              <a:t>A** </a:t>
            </a:r>
            <a:r>
              <a:rPr lang="en-US" altLang="ko-KR" sz="2000" dirty="0">
                <a:solidFill>
                  <a:srgbClr val="2B4162"/>
                </a:solidFill>
                <a:latin typeface="Caviar Dreams" panose="020B0402020204020504" pitchFamily="34" charset="0"/>
              </a:rPr>
              <a:t>(14.48%)</a:t>
            </a:r>
            <a:endParaRPr lang="ko-KR" altLang="en-US" sz="2000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B85E22-C852-43CB-AEDB-14E60FE882F6}"/>
              </a:ext>
            </a:extLst>
          </p:cNvPr>
          <p:cNvSpPr/>
          <p:nvPr/>
        </p:nvSpPr>
        <p:spPr>
          <a:xfrm>
            <a:off x="4488018" y="3947396"/>
            <a:ext cx="7728857" cy="5219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BEBCFE-A9C5-4CD4-85B2-466D87D79825}"/>
              </a:ext>
            </a:extLst>
          </p:cNvPr>
          <p:cNvSpPr txBox="1"/>
          <p:nvPr/>
        </p:nvSpPr>
        <p:spPr>
          <a:xfrm>
            <a:off x="4984977" y="3906617"/>
            <a:ext cx="441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2B4162"/>
                </a:solidFill>
                <a:latin typeface="Caviar Dreams" panose="020B0402020204020504" pitchFamily="34" charset="0"/>
              </a:rPr>
              <a:t>N**** </a:t>
            </a:r>
            <a:r>
              <a:rPr lang="en-US" altLang="ko-KR" sz="2000" dirty="0">
                <a:solidFill>
                  <a:srgbClr val="2B4162"/>
                </a:solidFill>
                <a:latin typeface="Caviar Dreams" panose="020B0402020204020504" pitchFamily="34" charset="0"/>
              </a:rPr>
              <a:t>(9.68%)</a:t>
            </a:r>
            <a:endParaRPr lang="ko-KR" altLang="en-US" sz="2000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D968A0-69DA-4AF6-A82F-2EE133495228}"/>
              </a:ext>
            </a:extLst>
          </p:cNvPr>
          <p:cNvSpPr/>
          <p:nvPr/>
        </p:nvSpPr>
        <p:spPr>
          <a:xfrm>
            <a:off x="4488017" y="4626647"/>
            <a:ext cx="7728857" cy="5219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C1FFDE-3C93-4546-8713-4F434BD777F1}"/>
              </a:ext>
            </a:extLst>
          </p:cNvPr>
          <p:cNvSpPr txBox="1"/>
          <p:nvPr/>
        </p:nvSpPr>
        <p:spPr>
          <a:xfrm>
            <a:off x="4984978" y="4591222"/>
            <a:ext cx="441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2B4162"/>
                </a:solidFill>
                <a:latin typeface="Caviar Dreams" panose="020B0402020204020504" pitchFamily="34" charset="0"/>
              </a:rPr>
              <a:t>H*** </a:t>
            </a:r>
            <a:r>
              <a:rPr lang="en-US" altLang="ko-KR" sz="2000" dirty="0">
                <a:solidFill>
                  <a:srgbClr val="2B4162"/>
                </a:solidFill>
                <a:latin typeface="Caviar Dreams" panose="020B0402020204020504" pitchFamily="34" charset="0"/>
              </a:rPr>
              <a:t>(4.46%)</a:t>
            </a:r>
            <a:endParaRPr lang="ko-KR" altLang="en-US" sz="2000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1742AF-EA44-4E88-AB62-9AE50A2A7554}"/>
              </a:ext>
            </a:extLst>
          </p:cNvPr>
          <p:cNvSpPr/>
          <p:nvPr/>
        </p:nvSpPr>
        <p:spPr>
          <a:xfrm>
            <a:off x="4488018" y="5305898"/>
            <a:ext cx="7728857" cy="5219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C8CC84-7017-4496-9E1E-0A1FD2E08110}"/>
              </a:ext>
            </a:extLst>
          </p:cNvPr>
          <p:cNvSpPr txBox="1"/>
          <p:nvPr/>
        </p:nvSpPr>
        <p:spPr>
          <a:xfrm>
            <a:off x="4984977" y="5294410"/>
            <a:ext cx="441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2B4162"/>
                </a:solidFill>
                <a:latin typeface="Caviar Dreams" panose="020B0402020204020504" pitchFamily="34" charset="0"/>
              </a:rPr>
              <a:t>W**** </a:t>
            </a:r>
            <a:r>
              <a:rPr lang="en-US" altLang="ko-KR" sz="2000" dirty="0">
                <a:solidFill>
                  <a:srgbClr val="2B4162"/>
                </a:solidFill>
                <a:latin typeface="Caviar Dreams" panose="020B0402020204020504" pitchFamily="34" charset="0"/>
              </a:rPr>
              <a:t>(1.82%)</a:t>
            </a:r>
            <a:endParaRPr lang="ko-KR" altLang="en-US" sz="2000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C1DBEE-7344-450F-B8FE-6AFBCC215ECB}"/>
              </a:ext>
            </a:extLst>
          </p:cNvPr>
          <p:cNvSpPr/>
          <p:nvPr/>
        </p:nvSpPr>
        <p:spPr>
          <a:xfrm>
            <a:off x="4488017" y="5985147"/>
            <a:ext cx="7728857" cy="52190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44E341-D2F5-43AE-85C9-CCAF92E4DC07}"/>
              </a:ext>
            </a:extLst>
          </p:cNvPr>
          <p:cNvSpPr txBox="1"/>
          <p:nvPr/>
        </p:nvSpPr>
        <p:spPr>
          <a:xfrm>
            <a:off x="4984978" y="5952763"/>
            <a:ext cx="4413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2B4162"/>
                </a:solidFill>
                <a:latin typeface="Caviar Dreams" panose="020B0402020204020504" pitchFamily="34" charset="0"/>
              </a:rPr>
              <a:t>D*** </a:t>
            </a:r>
            <a:r>
              <a:rPr lang="en-US" altLang="ko-KR" sz="2000" dirty="0">
                <a:solidFill>
                  <a:srgbClr val="2B4162"/>
                </a:solidFill>
                <a:latin typeface="Caviar Dreams" panose="020B0402020204020504" pitchFamily="34" charset="0"/>
              </a:rPr>
              <a:t>(1.67%)</a:t>
            </a:r>
            <a:endParaRPr lang="ko-KR" altLang="en-US" sz="3600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pic>
        <p:nvPicPr>
          <p:cNvPr id="2050" name="Picture 2" descr="Twitter logo PNG">
            <a:extLst>
              <a:ext uri="{FF2B5EF4-FFF2-40B4-BE49-F238E27FC236}">
                <a16:creationId xmlns:a16="http://schemas.microsoft.com/office/drawing/2014/main" id="{906EDD25-BC92-404C-BB8E-2FC424E74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34" y="3110800"/>
            <a:ext cx="2078540" cy="169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7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4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44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44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44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44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44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44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44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" grpId="0"/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4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DBC28-7115-4832-94CA-C210F016CE7C}"/>
              </a:ext>
            </a:extLst>
          </p:cNvPr>
          <p:cNvSpPr txBox="1"/>
          <p:nvPr/>
        </p:nvSpPr>
        <p:spPr>
          <a:xfrm>
            <a:off x="4107316" y="818391"/>
            <a:ext cx="3977371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/>
                </a:solidFill>
                <a:latin typeface="Bebas Neue" panose="00000500000000000000" pitchFamily="2" charset="0"/>
              </a:rPr>
              <a:t>words</a:t>
            </a:r>
            <a:endParaRPr lang="ko-KR" altLang="en-US" sz="13800" dirty="0">
              <a:solidFill>
                <a:srgbClr val="E6E6E6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47E5A-5877-4E9F-9108-B8000D09525E}"/>
              </a:ext>
            </a:extLst>
          </p:cNvPr>
          <p:cNvSpPr txBox="1"/>
          <p:nvPr/>
        </p:nvSpPr>
        <p:spPr>
          <a:xfrm>
            <a:off x="4585012" y="2321004"/>
            <a:ext cx="3021981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>
                    <a:alpha val="50000"/>
                  </a:srgbClr>
                </a:solidFill>
                <a:latin typeface="Bebas Neue" panose="00000500000000000000" pitchFamily="2" charset="0"/>
              </a:rPr>
              <a:t>have</a:t>
            </a:r>
            <a:endParaRPr lang="ko-KR" altLang="en-US" sz="13800" dirty="0">
              <a:solidFill>
                <a:srgbClr val="E6E6E6">
                  <a:alpha val="5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15F2C-988A-4389-91C4-242E9CB39CEE}"/>
              </a:ext>
            </a:extLst>
          </p:cNvPr>
          <p:cNvSpPr txBox="1"/>
          <p:nvPr/>
        </p:nvSpPr>
        <p:spPr>
          <a:xfrm>
            <a:off x="4140178" y="3823619"/>
            <a:ext cx="3911648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>
                    <a:alpha val="15000"/>
                  </a:srgbClr>
                </a:solidFill>
                <a:latin typeface="Bebas Neue" panose="00000500000000000000" pitchFamily="2" charset="0"/>
              </a:rPr>
              <a:t>power</a:t>
            </a:r>
            <a:endParaRPr lang="ko-KR" altLang="en-US" sz="13800" dirty="0">
              <a:solidFill>
                <a:srgbClr val="E6E6E6">
                  <a:alpha val="15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02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4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A98B88-C6B0-42FE-97A0-D595172778E1}"/>
              </a:ext>
            </a:extLst>
          </p:cNvPr>
          <p:cNvSpPr txBox="1"/>
          <p:nvPr/>
        </p:nvSpPr>
        <p:spPr>
          <a:xfrm>
            <a:off x="587827" y="539037"/>
            <a:ext cx="710992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“</a:t>
            </a:r>
            <a:r>
              <a:rPr lang="en-US" altLang="ko-KR" sz="9600" b="1" i="0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Words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 are singularly the </a:t>
            </a:r>
            <a:r>
              <a:rPr lang="en-US" altLang="ko-KR" sz="3600" b="1" i="0" dirty="0">
                <a:solidFill>
                  <a:srgbClr val="2B4162"/>
                </a:solidFill>
                <a:effectLst/>
                <a:latin typeface="Abadi" panose="020B0604020104020204" pitchFamily="34" charset="0"/>
              </a:rPr>
              <a:t>most</a:t>
            </a:r>
            <a:r>
              <a:rPr lang="en-US" altLang="ko-KR" sz="3600" b="1" i="0" dirty="0">
                <a:solidFill>
                  <a:srgbClr val="E6E6E6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en-US" altLang="ko-KR" sz="3600" b="1" i="0" dirty="0">
                <a:solidFill>
                  <a:srgbClr val="2B4162"/>
                </a:solidFill>
                <a:effectLst/>
                <a:latin typeface="Abadi" panose="020B0604020104020204" pitchFamily="34" charset="0"/>
              </a:rPr>
              <a:t>powerful</a:t>
            </a:r>
            <a:r>
              <a:rPr lang="en-US" altLang="ko-KR" sz="3600" b="1" i="0" dirty="0">
                <a:solidFill>
                  <a:srgbClr val="E6E6E6"/>
                </a:solidFill>
                <a:effectLst/>
                <a:latin typeface="Abadi" panose="020B0604020104020204" pitchFamily="34" charset="0"/>
              </a:rPr>
              <a:t> 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force available to humanity. We can choose to use this force constructively with words of </a:t>
            </a:r>
            <a:r>
              <a:rPr lang="en-US" altLang="ko-KR" sz="3200" i="0" dirty="0">
                <a:solidFill>
                  <a:srgbClr val="E6E6E6"/>
                </a:solidFill>
                <a:effectLst/>
                <a:latin typeface="Abadi" panose="020B0604020104020204" pitchFamily="34" charset="0"/>
              </a:rPr>
              <a:t>encouragement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, or destructively using words of </a:t>
            </a:r>
            <a:r>
              <a:rPr lang="en-US" altLang="ko-KR" sz="3200" i="0" dirty="0">
                <a:solidFill>
                  <a:srgbClr val="E6E6E6"/>
                </a:solidFill>
                <a:effectLst/>
                <a:latin typeface="Abadi" panose="020B0604020104020204" pitchFamily="34" charset="0"/>
              </a:rPr>
              <a:t>despair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. Words have </a:t>
            </a:r>
            <a:r>
              <a:rPr lang="en-US" altLang="ko-KR" sz="3200" i="0" dirty="0">
                <a:solidFill>
                  <a:srgbClr val="E6E6E6"/>
                </a:solidFill>
                <a:effectLst/>
                <a:latin typeface="Abadi" panose="020B0604020104020204" pitchFamily="34" charset="0"/>
              </a:rPr>
              <a:t>energy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 and </a:t>
            </a:r>
            <a:r>
              <a:rPr lang="en-US" altLang="ko-KR" sz="3200" i="0" dirty="0">
                <a:solidFill>
                  <a:srgbClr val="E6E6E6"/>
                </a:solidFill>
                <a:effectLst/>
                <a:latin typeface="Abadi" panose="020B0604020104020204" pitchFamily="34" charset="0"/>
              </a:rPr>
              <a:t>power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 with the ability to </a:t>
            </a:r>
            <a:r>
              <a:rPr lang="en-US" altLang="ko-KR" sz="3600" b="1" dirty="0">
                <a:solidFill>
                  <a:srgbClr val="721817"/>
                </a:solidFill>
                <a:effectLst/>
                <a:latin typeface="Abadi" panose="020B0604020104020204" pitchFamily="34" charset="0"/>
              </a:rPr>
              <a:t>help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, to </a:t>
            </a:r>
            <a:r>
              <a:rPr lang="en-US" altLang="ko-KR" sz="3600" b="1" i="0" dirty="0">
                <a:solidFill>
                  <a:srgbClr val="721817"/>
                </a:solidFill>
                <a:effectLst/>
                <a:latin typeface="Abadi" panose="020B0604020104020204" pitchFamily="34" charset="0"/>
              </a:rPr>
              <a:t>heal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, to </a:t>
            </a:r>
            <a:r>
              <a:rPr lang="en-US" altLang="ko-KR" sz="3600" b="1" i="0" dirty="0">
                <a:solidFill>
                  <a:srgbClr val="721817"/>
                </a:solidFill>
                <a:effectLst/>
                <a:latin typeface="Abadi" panose="020B0604020104020204" pitchFamily="34" charset="0"/>
              </a:rPr>
              <a:t>hinder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, to </a:t>
            </a:r>
            <a:r>
              <a:rPr lang="en-US" altLang="ko-KR" sz="3600" b="1" i="0" dirty="0">
                <a:solidFill>
                  <a:srgbClr val="721817"/>
                </a:solidFill>
                <a:effectLst/>
                <a:latin typeface="Abadi" panose="020B0604020104020204" pitchFamily="34" charset="0"/>
              </a:rPr>
              <a:t>hurt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, to </a:t>
            </a:r>
            <a:r>
              <a:rPr lang="en-US" altLang="ko-KR" sz="3600" b="1" i="0" dirty="0">
                <a:solidFill>
                  <a:srgbClr val="721817"/>
                </a:solidFill>
                <a:effectLst/>
                <a:latin typeface="Abadi" panose="020B0604020104020204" pitchFamily="34" charset="0"/>
              </a:rPr>
              <a:t>harm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, to </a:t>
            </a:r>
            <a:r>
              <a:rPr lang="en-US" altLang="ko-KR" sz="3600" b="1" i="0" dirty="0">
                <a:solidFill>
                  <a:srgbClr val="721817"/>
                </a:solidFill>
                <a:effectLst/>
                <a:latin typeface="Abadi" panose="020B0604020104020204" pitchFamily="34" charset="0"/>
              </a:rPr>
              <a:t>humiliate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 and to </a:t>
            </a:r>
            <a:r>
              <a:rPr lang="en-US" altLang="ko-KR" sz="3600" b="1" i="0" dirty="0">
                <a:solidFill>
                  <a:srgbClr val="721817"/>
                </a:solidFill>
                <a:effectLst/>
                <a:latin typeface="Abadi" panose="020B0604020104020204" pitchFamily="34" charset="0"/>
              </a:rPr>
              <a:t>humble</a:t>
            </a:r>
            <a:r>
              <a:rPr lang="en-US" altLang="ko-KR" sz="2400" i="0" dirty="0">
                <a:solidFill>
                  <a:srgbClr val="E6E6E6"/>
                </a:solidFill>
                <a:effectLst/>
                <a:latin typeface="Abadi Extra Light" panose="020B0204020104020204" pitchFamily="34" charset="0"/>
              </a:rPr>
              <a:t>.”</a:t>
            </a:r>
            <a:br>
              <a:rPr lang="en-US" altLang="ko-KR" sz="2400" dirty="0">
                <a:solidFill>
                  <a:srgbClr val="E6E6E6"/>
                </a:solidFill>
                <a:latin typeface="Abadi Extra Light" panose="020B0204020104020204" pitchFamily="34" charset="0"/>
              </a:rPr>
            </a:br>
            <a:endParaRPr lang="ko-KR" altLang="en-US" sz="2400" dirty="0">
              <a:solidFill>
                <a:srgbClr val="E6E6E6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B6CD56-73AF-4747-AD30-EE882E7678F1}"/>
              </a:ext>
            </a:extLst>
          </p:cNvPr>
          <p:cNvSpPr txBox="1"/>
          <p:nvPr/>
        </p:nvSpPr>
        <p:spPr>
          <a:xfrm>
            <a:off x="1882451" y="5181864"/>
            <a:ext cx="1700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2800" b="0" i="0" dirty="0">
                <a:solidFill>
                  <a:srgbClr val="721817"/>
                </a:solidFill>
                <a:effectLst/>
                <a:latin typeface="The Hand" panose="03070502030502020204" pitchFamily="66" charset="0"/>
                <a:ea typeface="STXingkai" panose="020B0503020204020204" pitchFamily="2" charset="-122"/>
              </a:rPr>
              <a:t>- Yehuda Berg</a:t>
            </a:r>
          </a:p>
        </p:txBody>
      </p:sp>
      <p:pic>
        <p:nvPicPr>
          <p:cNvPr id="1026" name="Picture 2" descr="Yehuda Berg (@yehudaberg) | Twitter">
            <a:extLst>
              <a:ext uri="{FF2B5EF4-FFF2-40B4-BE49-F238E27FC236}">
                <a16:creationId xmlns:a16="http://schemas.microsoft.com/office/drawing/2014/main" id="{FD500A27-57BE-49B5-A3A1-F45255326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9250" l="1000" r="90000">
                        <a14:foregroundMark x1="55250" y1="3000" x2="43500" y2="7500"/>
                        <a14:foregroundMark x1="30500" y1="70750" x2="11000" y2="95500"/>
                        <a14:foregroundMark x1="6500" y1="94750" x2="5500" y2="98000"/>
                        <a14:foregroundMark x1="47000" y1="84500" x2="43000" y2="97250"/>
                        <a14:foregroundMark x1="67250" y1="89000" x2="79750" y2="95750"/>
                        <a14:foregroundMark x1="79750" y1="95750" x2="79750" y2="95750"/>
                        <a14:foregroundMark x1="82500" y1="99250" x2="63250" y2="84000"/>
                        <a14:foregroundMark x1="1000" y1="89000" x2="1000" y2="92250"/>
                        <a14:foregroundMark x1="2750" y1="87250" x2="11750" y2="83000"/>
                        <a14:foregroundMark x1="7250" y1="85250" x2="15750" y2="77750"/>
                        <a14:foregroundMark x1="11250" y1="82000" x2="5250" y2="85500"/>
                        <a14:foregroundMark x1="7750" y1="83500" x2="14250" y2="8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12563" y="1796143"/>
            <a:ext cx="5061857" cy="50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5449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4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B7B54-A812-49BB-A0C3-16CF3D42C7B8}"/>
              </a:ext>
            </a:extLst>
          </p:cNvPr>
          <p:cNvSpPr/>
          <p:nvPr/>
        </p:nvSpPr>
        <p:spPr>
          <a:xfrm>
            <a:off x="-1" y="-12700"/>
            <a:ext cx="12366172" cy="166914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A577B-7448-41ED-8E57-158819F847DC}"/>
              </a:ext>
            </a:extLst>
          </p:cNvPr>
          <p:cNvSpPr txBox="1"/>
          <p:nvPr/>
        </p:nvSpPr>
        <p:spPr>
          <a:xfrm>
            <a:off x="979714" y="849085"/>
            <a:ext cx="10486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b="1" dirty="0">
                <a:solidFill>
                  <a:srgbClr val="E7404A"/>
                </a:solidFill>
                <a:latin typeface="Caviar Dreams" panose="020B0402020204020504" pitchFamily="34" charset="0"/>
              </a:rPr>
              <a:t>Why?</a:t>
            </a:r>
            <a:endParaRPr lang="ko-KR" altLang="en-US" sz="6600" b="1" dirty="0">
              <a:solidFill>
                <a:srgbClr val="E7404A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2BEB7-AC22-4F77-89C4-93119FA270AF}"/>
              </a:ext>
            </a:extLst>
          </p:cNvPr>
          <p:cNvSpPr txBox="1"/>
          <p:nvPr/>
        </p:nvSpPr>
        <p:spPr>
          <a:xfrm>
            <a:off x="352786" y="2518228"/>
            <a:ext cx="88202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Connection to past events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altLang="ko-KR" sz="4800" dirty="0">
              <a:solidFill>
                <a:srgbClr val="E6E6E6"/>
              </a:solidFill>
              <a:latin typeface="Caviar Dreams" panose="020B04020202040205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Cultural</a:t>
            </a:r>
          </a:p>
          <a:p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Intention </a:t>
            </a:r>
            <a:endParaRPr lang="ko-KR" altLang="en-US" sz="4800" dirty="0">
              <a:solidFill>
                <a:srgbClr val="E6E6E6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64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4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id="{34B3B07C-47F8-41FF-B087-62CA20441846}"/>
              </a:ext>
            </a:extLst>
          </p:cNvPr>
          <p:cNvSpPr txBox="1"/>
          <p:nvPr/>
        </p:nvSpPr>
        <p:spPr>
          <a:xfrm rot="21250501">
            <a:off x="2089598" y="755206"/>
            <a:ext cx="1514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Chad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507D6FAC-3F1A-49AD-8F3B-DF30C62393DD}"/>
              </a:ext>
            </a:extLst>
          </p:cNvPr>
          <p:cNvSpPr txBox="1"/>
          <p:nvPr/>
        </p:nvSpPr>
        <p:spPr>
          <a:xfrm rot="20982580">
            <a:off x="207475" y="5951246"/>
            <a:ext cx="10527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slut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C8F42EA-E9E1-49D1-8444-87D3770A690C}"/>
              </a:ext>
            </a:extLst>
          </p:cNvPr>
          <p:cNvSpPr txBox="1"/>
          <p:nvPr/>
        </p:nvSpPr>
        <p:spPr>
          <a:xfrm rot="739773">
            <a:off x="4465115" y="868119"/>
            <a:ext cx="17263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whore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721A5310-D4CB-479C-BE16-4CDF4E7B21EA}"/>
              </a:ext>
            </a:extLst>
          </p:cNvPr>
          <p:cNvSpPr txBox="1"/>
          <p:nvPr/>
        </p:nvSpPr>
        <p:spPr>
          <a:xfrm rot="816715">
            <a:off x="5294825" y="233857"/>
            <a:ext cx="12715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cunt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E10B3A1-0034-4197-8565-44511CA7BD1C}"/>
              </a:ext>
            </a:extLst>
          </p:cNvPr>
          <p:cNvSpPr txBox="1"/>
          <p:nvPr/>
        </p:nvSpPr>
        <p:spPr>
          <a:xfrm rot="20765433">
            <a:off x="612360" y="4196393"/>
            <a:ext cx="16337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hussy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02EC5-0F1D-474F-BF4C-C1A9B366689C}"/>
              </a:ext>
            </a:extLst>
          </p:cNvPr>
          <p:cNvSpPr txBox="1"/>
          <p:nvPr/>
        </p:nvSpPr>
        <p:spPr>
          <a:xfrm rot="370042">
            <a:off x="10453969" y="195756"/>
            <a:ext cx="18765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Sheila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6DDBBF86-AA02-48F5-817F-1A907FB27E39}"/>
              </a:ext>
            </a:extLst>
          </p:cNvPr>
          <p:cNvSpPr txBox="1"/>
          <p:nvPr/>
        </p:nvSpPr>
        <p:spPr>
          <a:xfrm rot="17980476">
            <a:off x="7319161" y="2065703"/>
            <a:ext cx="42555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Carpet muncher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7614A31A-01A5-44E6-8D32-06D274B0A86F}"/>
              </a:ext>
            </a:extLst>
          </p:cNvPr>
          <p:cNvSpPr txBox="1"/>
          <p:nvPr/>
        </p:nvSpPr>
        <p:spPr>
          <a:xfrm>
            <a:off x="9093219" y="3489828"/>
            <a:ext cx="3127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Bean flicker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DD11AD8-2C0E-47A5-8A75-3AE1C32E8E0B}"/>
              </a:ext>
            </a:extLst>
          </p:cNvPr>
          <p:cNvSpPr txBox="1"/>
          <p:nvPr/>
        </p:nvSpPr>
        <p:spPr>
          <a:xfrm rot="20818669">
            <a:off x="1837012" y="47445"/>
            <a:ext cx="1361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dyke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F6B506C5-9E8D-408B-B301-9B0429FE3FA2}"/>
              </a:ext>
            </a:extLst>
          </p:cNvPr>
          <p:cNvSpPr txBox="1"/>
          <p:nvPr/>
        </p:nvSpPr>
        <p:spPr>
          <a:xfrm rot="21010855">
            <a:off x="7010924" y="1078829"/>
            <a:ext cx="27731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Butt pirate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29379198-32EE-40D5-B0D8-B760107DC082}"/>
              </a:ext>
            </a:extLst>
          </p:cNvPr>
          <p:cNvSpPr txBox="1"/>
          <p:nvPr/>
        </p:nvSpPr>
        <p:spPr>
          <a:xfrm rot="20744783">
            <a:off x="2089610" y="1634159"/>
            <a:ext cx="27991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Ass bandit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B40D72E5-78A6-4026-A3EB-0AA2268C0432}"/>
              </a:ext>
            </a:extLst>
          </p:cNvPr>
          <p:cNvSpPr txBox="1"/>
          <p:nvPr/>
        </p:nvSpPr>
        <p:spPr>
          <a:xfrm rot="19200881">
            <a:off x="11115027" y="1710014"/>
            <a:ext cx="951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fag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B45F91D8-EF00-4CF9-B09A-103589F2EAD8}"/>
              </a:ext>
            </a:extLst>
          </p:cNvPr>
          <p:cNvSpPr txBox="1"/>
          <p:nvPr/>
        </p:nvSpPr>
        <p:spPr>
          <a:xfrm rot="1016950">
            <a:off x="31464" y="3142713"/>
            <a:ext cx="17427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faggot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58E67541-4C1D-4976-9D63-7CE07EB1F288}"/>
              </a:ext>
            </a:extLst>
          </p:cNvPr>
          <p:cNvSpPr txBox="1"/>
          <p:nvPr/>
        </p:nvSpPr>
        <p:spPr>
          <a:xfrm>
            <a:off x="6892067" y="0"/>
            <a:ext cx="12490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fairy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37FC490-2C27-43E1-A810-0801EAC0B0B9}"/>
              </a:ext>
            </a:extLst>
          </p:cNvPr>
          <p:cNvSpPr txBox="1"/>
          <p:nvPr/>
        </p:nvSpPr>
        <p:spPr>
          <a:xfrm>
            <a:off x="8714984" y="6124979"/>
            <a:ext cx="17643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flamer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4E5335D0-46CD-44D3-9F77-2260803FD633}"/>
              </a:ext>
            </a:extLst>
          </p:cNvPr>
          <p:cNvSpPr txBox="1"/>
          <p:nvPr/>
        </p:nvSpPr>
        <p:spPr>
          <a:xfrm rot="1044535">
            <a:off x="4888774" y="2294979"/>
            <a:ext cx="1835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Homo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A640B4F5-EAFB-4A1F-9A7A-5CD23B46CF52}"/>
              </a:ext>
            </a:extLst>
          </p:cNvPr>
          <p:cNvSpPr txBox="1"/>
          <p:nvPr/>
        </p:nvSpPr>
        <p:spPr>
          <a:xfrm>
            <a:off x="1691715" y="2546457"/>
            <a:ext cx="1754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queen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89488DF2-2A2F-4D43-99B7-1FF21907D53B}"/>
              </a:ext>
            </a:extLst>
          </p:cNvPr>
          <p:cNvSpPr txBox="1"/>
          <p:nvPr/>
        </p:nvSpPr>
        <p:spPr>
          <a:xfrm rot="575418">
            <a:off x="7047425" y="5722857"/>
            <a:ext cx="1489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err="1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twink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7BC5C03B-43A9-4106-A401-E28B0C188729}"/>
              </a:ext>
            </a:extLst>
          </p:cNvPr>
          <p:cNvSpPr txBox="1"/>
          <p:nvPr/>
        </p:nvSpPr>
        <p:spPr>
          <a:xfrm rot="19861776">
            <a:off x="2086822" y="4724269"/>
            <a:ext cx="2281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shemale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A3243A4F-24AA-4814-B69E-9B3757F14B63}"/>
              </a:ext>
            </a:extLst>
          </p:cNvPr>
          <p:cNvSpPr txBox="1"/>
          <p:nvPr/>
        </p:nvSpPr>
        <p:spPr>
          <a:xfrm rot="21262384">
            <a:off x="7180669" y="2687089"/>
            <a:ext cx="1757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tranny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47F7FE55-EC30-471E-8431-C69331F341A4}"/>
              </a:ext>
            </a:extLst>
          </p:cNvPr>
          <p:cNvSpPr txBox="1"/>
          <p:nvPr/>
        </p:nvSpPr>
        <p:spPr>
          <a:xfrm>
            <a:off x="4668638" y="6074013"/>
            <a:ext cx="30292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cocksucker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56BB9812-2EE1-4C8B-8284-B77143C8FEFA}"/>
              </a:ext>
            </a:extLst>
          </p:cNvPr>
          <p:cNvSpPr txBox="1"/>
          <p:nvPr/>
        </p:nvSpPr>
        <p:spPr>
          <a:xfrm rot="18165092">
            <a:off x="1634454" y="3169688"/>
            <a:ext cx="36585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Mother fucker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FF9C4288-563C-43A7-A136-8783A98F018B}"/>
              </a:ext>
            </a:extLst>
          </p:cNvPr>
          <p:cNvSpPr txBox="1"/>
          <p:nvPr/>
        </p:nvSpPr>
        <p:spPr>
          <a:xfrm rot="20986211">
            <a:off x="10299275" y="1425576"/>
            <a:ext cx="1233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fuck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A13DBB7B-7F15-43B0-B4F3-C0B882F30227}"/>
              </a:ext>
            </a:extLst>
          </p:cNvPr>
          <p:cNvSpPr txBox="1"/>
          <p:nvPr/>
        </p:nvSpPr>
        <p:spPr>
          <a:xfrm>
            <a:off x="79639" y="41960"/>
            <a:ext cx="1402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bitch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DD6C90B1-B78D-4570-9D94-1981B69C9A30}"/>
              </a:ext>
            </a:extLst>
          </p:cNvPr>
          <p:cNvSpPr txBox="1"/>
          <p:nvPr/>
        </p:nvSpPr>
        <p:spPr>
          <a:xfrm>
            <a:off x="228127" y="1370082"/>
            <a:ext cx="1063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tits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7A274689-1716-4EA2-BD74-144D7A3063DE}"/>
              </a:ext>
            </a:extLst>
          </p:cNvPr>
          <p:cNvSpPr txBox="1"/>
          <p:nvPr/>
        </p:nvSpPr>
        <p:spPr>
          <a:xfrm>
            <a:off x="10709199" y="5985466"/>
            <a:ext cx="1366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dick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83E064D6-972C-4748-B9F9-71793DBB12B5}"/>
              </a:ext>
            </a:extLst>
          </p:cNvPr>
          <p:cNvSpPr txBox="1"/>
          <p:nvPr/>
        </p:nvSpPr>
        <p:spPr>
          <a:xfrm rot="17930103">
            <a:off x="3213249" y="412115"/>
            <a:ext cx="1817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Pussy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B8451F84-B275-4E9C-8E45-E101A71036E6}"/>
              </a:ext>
            </a:extLst>
          </p:cNvPr>
          <p:cNvSpPr txBox="1"/>
          <p:nvPr/>
        </p:nvSpPr>
        <p:spPr>
          <a:xfrm rot="2022545">
            <a:off x="-91100" y="5310752"/>
            <a:ext cx="3454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err="1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fudgepacker</a:t>
            </a:r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F0B26179-FBDF-409B-BCD1-BBD1D9B88D53}"/>
              </a:ext>
            </a:extLst>
          </p:cNvPr>
          <p:cNvSpPr txBox="1"/>
          <p:nvPr/>
        </p:nvSpPr>
        <p:spPr>
          <a:xfrm rot="417421">
            <a:off x="5125340" y="3109530"/>
            <a:ext cx="2666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err="1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muffdiver</a:t>
            </a:r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9BB697F9-6CF6-4618-AD01-19F5246ABD46}"/>
              </a:ext>
            </a:extLst>
          </p:cNvPr>
          <p:cNvSpPr txBox="1"/>
          <p:nvPr/>
        </p:nvSpPr>
        <p:spPr>
          <a:xfrm rot="884459">
            <a:off x="9576628" y="2557966"/>
            <a:ext cx="2120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poofter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2F20EF21-7372-4BC1-B6EF-4AB4D386D710}"/>
              </a:ext>
            </a:extLst>
          </p:cNvPr>
          <p:cNvSpPr txBox="1"/>
          <p:nvPr/>
        </p:nvSpPr>
        <p:spPr>
          <a:xfrm rot="3093822">
            <a:off x="3241637" y="4638293"/>
            <a:ext cx="33606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streetwalker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06B8EA6C-74FF-47C7-A260-B23E63FE045C}"/>
              </a:ext>
            </a:extLst>
          </p:cNvPr>
          <p:cNvSpPr txBox="1"/>
          <p:nvPr/>
        </p:nvSpPr>
        <p:spPr>
          <a:xfrm>
            <a:off x="5362235" y="1605900"/>
            <a:ext cx="17828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skank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0F97B45A-9004-4CA5-8380-06B9FD3D712F}"/>
              </a:ext>
            </a:extLst>
          </p:cNvPr>
          <p:cNvSpPr txBox="1"/>
          <p:nvPr/>
        </p:nvSpPr>
        <p:spPr>
          <a:xfrm>
            <a:off x="7160681" y="3869119"/>
            <a:ext cx="12900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thot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TextBox 9">
            <a:extLst>
              <a:ext uri="{FF2B5EF4-FFF2-40B4-BE49-F238E27FC236}">
                <a16:creationId xmlns:a16="http://schemas.microsoft.com/office/drawing/2014/main" id="{045CEE09-A2F9-469F-A61A-E9F90662E7DC}"/>
              </a:ext>
            </a:extLst>
          </p:cNvPr>
          <p:cNvSpPr txBox="1"/>
          <p:nvPr/>
        </p:nvSpPr>
        <p:spPr>
          <a:xfrm rot="20556396">
            <a:off x="29518" y="1958457"/>
            <a:ext cx="1865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err="1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tosser</a:t>
            </a:r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AAADD43C-5C48-43EC-BBF1-982A5C022DB3}"/>
              </a:ext>
            </a:extLst>
          </p:cNvPr>
          <p:cNvSpPr txBox="1"/>
          <p:nvPr/>
        </p:nvSpPr>
        <p:spPr>
          <a:xfrm>
            <a:off x="5446331" y="4768941"/>
            <a:ext cx="2130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wanker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TextBox 9">
            <a:extLst>
              <a:ext uri="{FF2B5EF4-FFF2-40B4-BE49-F238E27FC236}">
                <a16:creationId xmlns:a16="http://schemas.microsoft.com/office/drawing/2014/main" id="{DAC349BF-FAC8-42BC-9876-3C6AF746A961}"/>
              </a:ext>
            </a:extLst>
          </p:cNvPr>
          <p:cNvSpPr txBox="1"/>
          <p:nvPr/>
        </p:nvSpPr>
        <p:spPr>
          <a:xfrm rot="1358508">
            <a:off x="5648865" y="4307598"/>
            <a:ext cx="3029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womanizer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47B7F634-93F6-439C-B861-0BC814F6FED1}"/>
              </a:ext>
            </a:extLst>
          </p:cNvPr>
          <p:cNvSpPr txBox="1"/>
          <p:nvPr/>
        </p:nvSpPr>
        <p:spPr>
          <a:xfrm rot="2749842">
            <a:off x="925104" y="1098998"/>
            <a:ext cx="17972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tramp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99DE7777-764F-4E42-807F-33DFC9CD2857}"/>
              </a:ext>
            </a:extLst>
          </p:cNvPr>
          <p:cNvSpPr txBox="1"/>
          <p:nvPr/>
        </p:nvSpPr>
        <p:spPr>
          <a:xfrm rot="780631">
            <a:off x="7020384" y="2089324"/>
            <a:ext cx="12779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hoe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8" name="TextBox 9">
            <a:extLst>
              <a:ext uri="{FF2B5EF4-FFF2-40B4-BE49-F238E27FC236}">
                <a16:creationId xmlns:a16="http://schemas.microsoft.com/office/drawing/2014/main" id="{11573356-6C98-4BE5-9646-C4FACFCF5804}"/>
              </a:ext>
            </a:extLst>
          </p:cNvPr>
          <p:cNvSpPr txBox="1"/>
          <p:nvPr/>
        </p:nvSpPr>
        <p:spPr>
          <a:xfrm rot="2297973">
            <a:off x="738931" y="3055315"/>
            <a:ext cx="23599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nympho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9" name="TextBox 9">
            <a:extLst>
              <a:ext uri="{FF2B5EF4-FFF2-40B4-BE49-F238E27FC236}">
                <a16:creationId xmlns:a16="http://schemas.microsoft.com/office/drawing/2014/main" id="{6E0231D2-9114-48C4-ADC4-D7067A16A131}"/>
              </a:ext>
            </a:extLst>
          </p:cNvPr>
          <p:cNvSpPr txBox="1"/>
          <p:nvPr/>
        </p:nvSpPr>
        <p:spPr>
          <a:xfrm rot="20320613">
            <a:off x="7575884" y="301940"/>
            <a:ext cx="20626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hooker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0" name="TextBox 9">
            <a:extLst>
              <a:ext uri="{FF2B5EF4-FFF2-40B4-BE49-F238E27FC236}">
                <a16:creationId xmlns:a16="http://schemas.microsoft.com/office/drawing/2014/main" id="{C2034691-D51A-461C-998D-5F506C2EFBF2}"/>
              </a:ext>
            </a:extLst>
          </p:cNvPr>
          <p:cNvSpPr txBox="1"/>
          <p:nvPr/>
        </p:nvSpPr>
        <p:spPr>
          <a:xfrm>
            <a:off x="2727141" y="5478680"/>
            <a:ext cx="11696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ass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1" name="TextBox 9">
            <a:extLst>
              <a:ext uri="{FF2B5EF4-FFF2-40B4-BE49-F238E27FC236}">
                <a16:creationId xmlns:a16="http://schemas.microsoft.com/office/drawing/2014/main" id="{038684ED-C426-48BF-8127-D06230545EAB}"/>
              </a:ext>
            </a:extLst>
          </p:cNvPr>
          <p:cNvSpPr txBox="1"/>
          <p:nvPr/>
        </p:nvSpPr>
        <p:spPr>
          <a:xfrm rot="20556264">
            <a:off x="4487324" y="3556837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loose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2" name="TextBox 9">
            <a:extLst>
              <a:ext uri="{FF2B5EF4-FFF2-40B4-BE49-F238E27FC236}">
                <a16:creationId xmlns:a16="http://schemas.microsoft.com/office/drawing/2014/main" id="{DDB68579-295F-4487-8E11-B38F4F61D562}"/>
              </a:ext>
            </a:extLst>
          </p:cNvPr>
          <p:cNvSpPr txBox="1"/>
          <p:nvPr/>
        </p:nvSpPr>
        <p:spPr>
          <a:xfrm rot="20095523">
            <a:off x="3417460" y="5603602"/>
            <a:ext cx="1811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prude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1180F0-4022-49A6-9B55-FAB0F0F6D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B346B4-347F-4B15-A93C-543288C4C7A8}"/>
              </a:ext>
            </a:extLst>
          </p:cNvPr>
          <p:cNvSpPr/>
          <p:nvPr/>
        </p:nvSpPr>
        <p:spPr>
          <a:xfrm>
            <a:off x="8766629" y="4192673"/>
            <a:ext cx="3425371" cy="191588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6E8D4-CA5B-48E4-939E-76940445AAEE}"/>
              </a:ext>
            </a:extLst>
          </p:cNvPr>
          <p:cNvSpPr txBox="1"/>
          <p:nvPr/>
        </p:nvSpPr>
        <p:spPr>
          <a:xfrm>
            <a:off x="9103360" y="4688951"/>
            <a:ext cx="28232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E7404A"/>
                </a:solidFill>
                <a:latin typeface="Caviar Dreams" panose="020B0402020204020504" pitchFamily="34" charset="0"/>
              </a:rPr>
              <a:t>sexuality</a:t>
            </a:r>
            <a:endParaRPr lang="ko-KR" altLang="en-US" sz="5400" dirty="0">
              <a:solidFill>
                <a:srgbClr val="E7404A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2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DBC28-7115-4832-94CA-C210F016CE7C}"/>
              </a:ext>
            </a:extLst>
          </p:cNvPr>
          <p:cNvSpPr txBox="1"/>
          <p:nvPr/>
        </p:nvSpPr>
        <p:spPr>
          <a:xfrm>
            <a:off x="4107316" y="818391"/>
            <a:ext cx="3977371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/>
                </a:solidFill>
                <a:latin typeface="Bebas Neue" panose="00000500000000000000" pitchFamily="2" charset="0"/>
              </a:rPr>
              <a:t>words</a:t>
            </a:r>
            <a:endParaRPr lang="ko-KR" altLang="en-US" sz="13800" dirty="0">
              <a:solidFill>
                <a:srgbClr val="E6E6E6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47E5A-5877-4E9F-9108-B8000D09525E}"/>
              </a:ext>
            </a:extLst>
          </p:cNvPr>
          <p:cNvSpPr txBox="1"/>
          <p:nvPr/>
        </p:nvSpPr>
        <p:spPr>
          <a:xfrm>
            <a:off x="2446606" y="2321004"/>
            <a:ext cx="7298793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>
                    <a:alpha val="50000"/>
                  </a:srgbClr>
                </a:solidFill>
                <a:latin typeface="Bebas Neue" panose="00000500000000000000" pitchFamily="2" charset="0"/>
              </a:rPr>
              <a:t>Attached to</a:t>
            </a:r>
            <a:endParaRPr lang="ko-KR" altLang="en-US" sz="13800" dirty="0">
              <a:solidFill>
                <a:srgbClr val="E6E6E6">
                  <a:alpha val="5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15F2C-988A-4389-91C4-242E9CB39CEE}"/>
              </a:ext>
            </a:extLst>
          </p:cNvPr>
          <p:cNvSpPr txBox="1"/>
          <p:nvPr/>
        </p:nvSpPr>
        <p:spPr>
          <a:xfrm>
            <a:off x="3638437" y="3823619"/>
            <a:ext cx="4915128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>
                    <a:alpha val="15000"/>
                  </a:srgbClr>
                </a:solidFill>
                <a:latin typeface="Bebas Neue" panose="00000500000000000000" pitchFamily="2" charset="0"/>
              </a:rPr>
              <a:t>emotion</a:t>
            </a:r>
            <a:endParaRPr lang="ko-KR" altLang="en-US" sz="13800" dirty="0">
              <a:solidFill>
                <a:srgbClr val="E6E6E6">
                  <a:alpha val="15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77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4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39AC67-106F-4FF3-A8FA-EB044E38DCE0}"/>
              </a:ext>
            </a:extLst>
          </p:cNvPr>
          <p:cNvSpPr txBox="1"/>
          <p:nvPr/>
        </p:nvSpPr>
        <p:spPr>
          <a:xfrm rot="19981962">
            <a:off x="10383970" y="4953698"/>
            <a:ext cx="18309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nigger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12FA9A-2A16-463F-A475-5A1FBF73E6F9}"/>
              </a:ext>
            </a:extLst>
          </p:cNvPr>
          <p:cNvSpPr txBox="1"/>
          <p:nvPr/>
        </p:nvSpPr>
        <p:spPr>
          <a:xfrm rot="934657">
            <a:off x="5724354" y="1654185"/>
            <a:ext cx="11112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ape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CDAE3-E77F-49D2-87B3-82D5593D4DB4}"/>
              </a:ext>
            </a:extLst>
          </p:cNvPr>
          <p:cNvSpPr txBox="1"/>
          <p:nvPr/>
        </p:nvSpPr>
        <p:spPr>
          <a:xfrm rot="355538">
            <a:off x="-18423" y="3736144"/>
            <a:ext cx="2785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slant-eyes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929DF-A61C-4968-B20A-CBEF1ACB93B5}"/>
              </a:ext>
            </a:extLst>
          </p:cNvPr>
          <p:cNvSpPr txBox="1"/>
          <p:nvPr/>
        </p:nvSpPr>
        <p:spPr>
          <a:xfrm rot="559640">
            <a:off x="6012637" y="4395484"/>
            <a:ext cx="35298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camel jockey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3B07C-47F8-41FF-B087-62CA20441846}"/>
              </a:ext>
            </a:extLst>
          </p:cNvPr>
          <p:cNvSpPr txBox="1"/>
          <p:nvPr/>
        </p:nvSpPr>
        <p:spPr>
          <a:xfrm rot="551208">
            <a:off x="918640" y="3361367"/>
            <a:ext cx="21139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Charlie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8BEC1F-66E9-40F0-BA5D-28F65BC073ED}"/>
              </a:ext>
            </a:extLst>
          </p:cNvPr>
          <p:cNvSpPr txBox="1"/>
          <p:nvPr/>
        </p:nvSpPr>
        <p:spPr>
          <a:xfrm rot="359990">
            <a:off x="7836890" y="2186979"/>
            <a:ext cx="15167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chink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2304AE-7219-41E3-9A2F-7E0F5A539AE2}"/>
              </a:ext>
            </a:extLst>
          </p:cNvPr>
          <p:cNvSpPr txBox="1"/>
          <p:nvPr/>
        </p:nvSpPr>
        <p:spPr>
          <a:xfrm>
            <a:off x="4143765" y="3808521"/>
            <a:ext cx="1422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coon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2CCBD-6C94-414B-930E-EA33994C5A36}"/>
              </a:ext>
            </a:extLst>
          </p:cNvPr>
          <p:cNvSpPr txBox="1"/>
          <p:nvPr/>
        </p:nvSpPr>
        <p:spPr>
          <a:xfrm>
            <a:off x="7599794" y="3995298"/>
            <a:ext cx="2053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cracker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B0DA2B-434C-4CCF-8F49-ED4FB1B2B80F}"/>
              </a:ext>
            </a:extLst>
          </p:cNvPr>
          <p:cNvSpPr txBox="1"/>
          <p:nvPr/>
        </p:nvSpPr>
        <p:spPr>
          <a:xfrm>
            <a:off x="10031721" y="1667186"/>
            <a:ext cx="1173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frog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C8B96D-447C-4AAC-9DBA-B275335E7887}"/>
              </a:ext>
            </a:extLst>
          </p:cNvPr>
          <p:cNvSpPr txBox="1"/>
          <p:nvPr/>
        </p:nvSpPr>
        <p:spPr>
          <a:xfrm rot="517500">
            <a:off x="10370696" y="2098290"/>
            <a:ext cx="1810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gypsy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87868A-363B-4E1F-A967-66E88DD18B0D}"/>
              </a:ext>
            </a:extLst>
          </p:cNvPr>
          <p:cNvSpPr txBox="1"/>
          <p:nvPr/>
        </p:nvSpPr>
        <p:spPr>
          <a:xfrm rot="301184">
            <a:off x="10567688" y="3637609"/>
            <a:ext cx="14141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gook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8659B7-1C78-46CD-A35D-2B4ADE5D8716}"/>
              </a:ext>
            </a:extLst>
          </p:cNvPr>
          <p:cNvSpPr txBox="1"/>
          <p:nvPr/>
        </p:nvSpPr>
        <p:spPr>
          <a:xfrm>
            <a:off x="4650765" y="2092651"/>
            <a:ext cx="1781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gringo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60F709-102C-4883-BFE9-7BA2C711B393}"/>
              </a:ext>
            </a:extLst>
          </p:cNvPr>
          <p:cNvSpPr txBox="1"/>
          <p:nvPr/>
        </p:nvSpPr>
        <p:spPr>
          <a:xfrm rot="20333823">
            <a:off x="3161676" y="3305842"/>
            <a:ext cx="2805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half-breed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EC73C9-563A-41FF-B9A4-08E86F9BECBB}"/>
              </a:ext>
            </a:extLst>
          </p:cNvPr>
          <p:cNvSpPr txBox="1"/>
          <p:nvPr/>
        </p:nvSpPr>
        <p:spPr>
          <a:xfrm rot="518848">
            <a:off x="2579009" y="4118929"/>
            <a:ext cx="1202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hick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7249C1-E767-4F53-9B81-0C39DD2A261D}"/>
              </a:ext>
            </a:extLst>
          </p:cNvPr>
          <p:cNvSpPr txBox="1"/>
          <p:nvPr/>
        </p:nvSpPr>
        <p:spPr>
          <a:xfrm>
            <a:off x="8622035" y="1600678"/>
            <a:ext cx="1552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err="1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injun</a:t>
            </a:r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404FDC-3C59-4317-AF84-306AC48F38F6}"/>
              </a:ext>
            </a:extLst>
          </p:cNvPr>
          <p:cNvSpPr txBox="1"/>
          <p:nvPr/>
        </p:nvSpPr>
        <p:spPr>
          <a:xfrm rot="20981372">
            <a:off x="3735434" y="1826425"/>
            <a:ext cx="9284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jap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C88962-F777-4BF4-A0EE-99CC051825B3}"/>
              </a:ext>
            </a:extLst>
          </p:cNvPr>
          <p:cNvSpPr txBox="1"/>
          <p:nvPr/>
        </p:nvSpPr>
        <p:spPr>
          <a:xfrm rot="21105965">
            <a:off x="7111362" y="5023900"/>
            <a:ext cx="16459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Karen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A9CD9B-A56F-4600-AFAF-82C10FD30B80}"/>
              </a:ext>
            </a:extLst>
          </p:cNvPr>
          <p:cNvSpPr txBox="1"/>
          <p:nvPr/>
        </p:nvSpPr>
        <p:spPr>
          <a:xfrm rot="680775">
            <a:off x="329329" y="5267757"/>
            <a:ext cx="1440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kraut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0112D7-CF2B-4F79-B34B-93184990E89A}"/>
              </a:ext>
            </a:extLst>
          </p:cNvPr>
          <p:cNvSpPr txBox="1"/>
          <p:nvPr/>
        </p:nvSpPr>
        <p:spPr>
          <a:xfrm rot="162105">
            <a:off x="5974904" y="262796"/>
            <a:ext cx="148996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limey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2CB446-D2FA-4249-B137-474D92FCF47F}"/>
              </a:ext>
            </a:extLst>
          </p:cNvPr>
          <p:cNvSpPr txBox="1"/>
          <p:nvPr/>
        </p:nvSpPr>
        <p:spPr>
          <a:xfrm>
            <a:off x="2967503" y="4939813"/>
            <a:ext cx="1361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mick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0FE59E-4BD5-4C31-98A6-17EAAFEC55CF}"/>
              </a:ext>
            </a:extLst>
          </p:cNvPr>
          <p:cNvSpPr txBox="1"/>
          <p:nvPr/>
        </p:nvSpPr>
        <p:spPr>
          <a:xfrm>
            <a:off x="3935846" y="1121102"/>
            <a:ext cx="1474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err="1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oreo</a:t>
            </a:r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D6F76C-BC7A-4964-9755-07322B80A90C}"/>
              </a:ext>
            </a:extLst>
          </p:cNvPr>
          <p:cNvSpPr txBox="1"/>
          <p:nvPr/>
        </p:nvSpPr>
        <p:spPr>
          <a:xfrm rot="21253596">
            <a:off x="7044316" y="2790073"/>
            <a:ext cx="3460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oven dodger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91022C-3067-40ED-A0D0-0D2E8DC9D211}"/>
              </a:ext>
            </a:extLst>
          </p:cNvPr>
          <p:cNvSpPr txBox="1"/>
          <p:nvPr/>
        </p:nvSpPr>
        <p:spPr>
          <a:xfrm>
            <a:off x="327513" y="4310516"/>
            <a:ext cx="1496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err="1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pakki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AA74B7-A3F3-47E2-B612-4A981705E43E}"/>
              </a:ext>
            </a:extLst>
          </p:cNvPr>
          <p:cNvSpPr txBox="1"/>
          <p:nvPr/>
        </p:nvSpPr>
        <p:spPr>
          <a:xfrm rot="19931449">
            <a:off x="5565949" y="820801"/>
            <a:ext cx="2467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pale face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03EDB6-312F-4E8F-92DF-5C3EF45FDCAE}"/>
              </a:ext>
            </a:extLst>
          </p:cNvPr>
          <p:cNvSpPr txBox="1"/>
          <p:nvPr/>
        </p:nvSpPr>
        <p:spPr>
          <a:xfrm rot="21245955">
            <a:off x="9555254" y="4461578"/>
            <a:ext cx="1858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hillbilly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4DA38F-E9BE-46FB-B090-28D6E1670846}"/>
              </a:ext>
            </a:extLst>
          </p:cNvPr>
          <p:cNvSpPr txBox="1"/>
          <p:nvPr/>
        </p:nvSpPr>
        <p:spPr>
          <a:xfrm>
            <a:off x="8235585" y="52746"/>
            <a:ext cx="3516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pancake face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8980B4-4469-45F8-90FA-4FBA64F4FAB3}"/>
              </a:ext>
            </a:extLst>
          </p:cNvPr>
          <p:cNvSpPr txBox="1"/>
          <p:nvPr/>
        </p:nvSpPr>
        <p:spPr>
          <a:xfrm rot="21092712">
            <a:off x="681443" y="5983966"/>
            <a:ext cx="14796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pikey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66D30C-0FB9-4CF0-B44C-4EC8538FFACC}"/>
              </a:ext>
            </a:extLst>
          </p:cNvPr>
          <p:cNvSpPr txBox="1"/>
          <p:nvPr/>
        </p:nvSpPr>
        <p:spPr>
          <a:xfrm rot="21154551">
            <a:off x="2136035" y="5560120"/>
            <a:ext cx="22573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pollack  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651ECD-24C1-45DF-A082-7F75474C9300}"/>
              </a:ext>
            </a:extLst>
          </p:cNvPr>
          <p:cNvSpPr txBox="1"/>
          <p:nvPr/>
        </p:nvSpPr>
        <p:spPr>
          <a:xfrm>
            <a:off x="132284" y="-61161"/>
            <a:ext cx="3748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porch monkey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2AC626-2C9E-43FF-B8D1-1BC7EF05A7B6}"/>
              </a:ext>
            </a:extLst>
          </p:cNvPr>
          <p:cNvSpPr txBox="1"/>
          <p:nvPr/>
        </p:nvSpPr>
        <p:spPr>
          <a:xfrm rot="319346">
            <a:off x="3360540" y="6032336"/>
            <a:ext cx="22333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raghead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94D124-61A6-4158-AAAA-CA8A6EAB45BB}"/>
              </a:ext>
            </a:extLst>
          </p:cNvPr>
          <p:cNvSpPr txBox="1"/>
          <p:nvPr/>
        </p:nvSpPr>
        <p:spPr>
          <a:xfrm rot="21262736">
            <a:off x="6206675" y="5953966"/>
            <a:ext cx="3985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sheep shagger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10A0B9-25A2-4E74-9328-2265EA275599}"/>
              </a:ext>
            </a:extLst>
          </p:cNvPr>
          <p:cNvSpPr txBox="1"/>
          <p:nvPr/>
        </p:nvSpPr>
        <p:spPr>
          <a:xfrm>
            <a:off x="4148482" y="5387688"/>
            <a:ext cx="32319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sand nigger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3648FD-8C46-4DB0-83A5-6210417034E4}"/>
              </a:ext>
            </a:extLst>
          </p:cNvPr>
          <p:cNvSpPr txBox="1"/>
          <p:nvPr/>
        </p:nvSpPr>
        <p:spPr>
          <a:xfrm rot="4271563">
            <a:off x="6285850" y="3429362"/>
            <a:ext cx="16866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spook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E9DC891-0410-49D8-AB44-F743775C1E07}"/>
              </a:ext>
            </a:extLst>
          </p:cNvPr>
          <p:cNvSpPr txBox="1"/>
          <p:nvPr/>
        </p:nvSpPr>
        <p:spPr>
          <a:xfrm>
            <a:off x="133987" y="2692711"/>
            <a:ext cx="11977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spic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32A7A32-111E-41DB-B4C0-214C1DD3691C}"/>
              </a:ext>
            </a:extLst>
          </p:cNvPr>
          <p:cNvSpPr txBox="1"/>
          <p:nvPr/>
        </p:nvSpPr>
        <p:spPr>
          <a:xfrm rot="207853">
            <a:off x="2814756" y="2650600"/>
            <a:ext cx="2492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err="1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tacohead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68899E-2323-4929-B627-35F32B54AFD4}"/>
              </a:ext>
            </a:extLst>
          </p:cNvPr>
          <p:cNvSpPr txBox="1"/>
          <p:nvPr/>
        </p:nvSpPr>
        <p:spPr>
          <a:xfrm rot="21056479">
            <a:off x="7435552" y="983089"/>
            <a:ext cx="23663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thick lips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CD334E9-6268-43B5-9B6A-989307AD540B}"/>
              </a:ext>
            </a:extLst>
          </p:cNvPr>
          <p:cNvSpPr txBox="1"/>
          <p:nvPr/>
        </p:nvSpPr>
        <p:spPr>
          <a:xfrm rot="1856861">
            <a:off x="9714314" y="1131892"/>
            <a:ext cx="26459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uncle tom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A9678B-228B-49AF-924E-06C688D28AB3}"/>
              </a:ext>
            </a:extLst>
          </p:cNvPr>
          <p:cNvSpPr txBox="1"/>
          <p:nvPr/>
        </p:nvSpPr>
        <p:spPr>
          <a:xfrm rot="18307535">
            <a:off x="9183481" y="3160113"/>
            <a:ext cx="22451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wetback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44968F7-E548-4C6C-8F93-5AA93BF81F23}"/>
              </a:ext>
            </a:extLst>
          </p:cNvPr>
          <p:cNvSpPr txBox="1"/>
          <p:nvPr/>
        </p:nvSpPr>
        <p:spPr>
          <a:xfrm rot="21434771">
            <a:off x="3768001" y="4359286"/>
            <a:ext cx="1771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whitey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7DF9A-8B38-469D-A2C7-EB02CF12FEB8}"/>
              </a:ext>
            </a:extLst>
          </p:cNvPr>
          <p:cNvSpPr txBox="1"/>
          <p:nvPr/>
        </p:nvSpPr>
        <p:spPr>
          <a:xfrm rot="551516">
            <a:off x="8682407" y="5572691"/>
            <a:ext cx="29899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white trash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5F29748-FE36-4F73-98A0-2AB91AE677C2}"/>
              </a:ext>
            </a:extLst>
          </p:cNvPr>
          <p:cNvSpPr txBox="1"/>
          <p:nvPr/>
        </p:nvSpPr>
        <p:spPr>
          <a:xfrm rot="21244247">
            <a:off x="1477439" y="2873157"/>
            <a:ext cx="12199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wop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B9A419-F5AF-4158-A4E8-06695A534225}"/>
              </a:ext>
            </a:extLst>
          </p:cNvPr>
          <p:cNvSpPr txBox="1"/>
          <p:nvPr/>
        </p:nvSpPr>
        <p:spPr>
          <a:xfrm rot="20848984">
            <a:off x="1239677" y="4747498"/>
            <a:ext cx="1734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yellow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6B3B8D-EDD8-4EEE-B172-1185D2488594}"/>
              </a:ext>
            </a:extLst>
          </p:cNvPr>
          <p:cNvSpPr txBox="1"/>
          <p:nvPr/>
        </p:nvSpPr>
        <p:spPr>
          <a:xfrm rot="18223270">
            <a:off x="4988445" y="2629722"/>
            <a:ext cx="2969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zipperhead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386585E-9D74-42C2-9630-8748CAF078F3}"/>
              </a:ext>
            </a:extLst>
          </p:cNvPr>
          <p:cNvSpPr txBox="1"/>
          <p:nvPr/>
        </p:nvSpPr>
        <p:spPr>
          <a:xfrm rot="20203967">
            <a:off x="5045354" y="716049"/>
            <a:ext cx="9726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fob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48F377-1767-4E9E-8BB5-A8474E1E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B346B4-347F-4B15-A93C-543288C4C7A8}"/>
              </a:ext>
            </a:extLst>
          </p:cNvPr>
          <p:cNvSpPr/>
          <p:nvPr/>
        </p:nvSpPr>
        <p:spPr>
          <a:xfrm>
            <a:off x="-1" y="709244"/>
            <a:ext cx="3425371" cy="191588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6E8D4-CA5B-48E4-939E-76940445AAEE}"/>
              </a:ext>
            </a:extLst>
          </p:cNvPr>
          <p:cNvSpPr txBox="1"/>
          <p:nvPr/>
        </p:nvSpPr>
        <p:spPr>
          <a:xfrm>
            <a:off x="278106" y="1186486"/>
            <a:ext cx="2783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E7404A"/>
                </a:solidFill>
                <a:latin typeface="Caviar Dreams" panose="020B0402020204020504" pitchFamily="34" charset="0"/>
              </a:rPr>
              <a:t>ethnicity</a:t>
            </a:r>
            <a:endParaRPr lang="ko-KR" altLang="en-US" sz="5400" dirty="0">
              <a:solidFill>
                <a:srgbClr val="E7404A"/>
              </a:solidFill>
              <a:latin typeface="Caviar Dreams" panose="020B04020202040205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875118-6F88-43BD-8C0C-7A93B779545D}"/>
              </a:ext>
            </a:extLst>
          </p:cNvPr>
          <p:cNvSpPr txBox="1"/>
          <p:nvPr/>
        </p:nvSpPr>
        <p:spPr>
          <a:xfrm rot="20114754">
            <a:off x="3881259" y="203109"/>
            <a:ext cx="17239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 err="1">
                <a:solidFill>
                  <a:srgbClr val="FFFF00">
                    <a:alpha val="30000"/>
                  </a:srgbClr>
                </a:solidFill>
                <a:latin typeface="Arial Nova" panose="020B0504020202020204" pitchFamily="34" charset="0"/>
              </a:rPr>
              <a:t>gyopo</a:t>
            </a:r>
            <a:endParaRPr lang="ko-KR" altLang="en-US" sz="4400" dirty="0">
              <a:solidFill>
                <a:srgbClr val="FFFF00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54AF20-2008-4377-AA22-AB18B0EB6699}"/>
              </a:ext>
            </a:extLst>
          </p:cNvPr>
          <p:cNvSpPr txBox="1"/>
          <p:nvPr/>
        </p:nvSpPr>
        <p:spPr>
          <a:xfrm rot="466548">
            <a:off x="4743258" y="4843291"/>
            <a:ext cx="1806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FF00">
                    <a:alpha val="30000"/>
                  </a:srgbClr>
                </a:solidFill>
                <a:latin typeface="Arial Nova" panose="020B0504020202020204" pitchFamily="34" charset="0"/>
              </a:rPr>
              <a:t>kimchi</a:t>
            </a:r>
            <a:endParaRPr lang="ko-KR" altLang="en-US" sz="4400" dirty="0">
              <a:solidFill>
                <a:srgbClr val="FFFF00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A91768-23B2-402B-A8DB-03AA226F2608}"/>
              </a:ext>
            </a:extLst>
          </p:cNvPr>
          <p:cNvSpPr txBox="1"/>
          <p:nvPr/>
        </p:nvSpPr>
        <p:spPr>
          <a:xfrm>
            <a:off x="7847564" y="3382123"/>
            <a:ext cx="20093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2B4162">
                    <a:alpha val="30000"/>
                  </a:srgbClr>
                </a:solidFill>
                <a:latin typeface="Arial Nova" panose="020B0504020202020204" pitchFamily="34" charset="0"/>
              </a:rPr>
              <a:t>redskin</a:t>
            </a:r>
            <a:endParaRPr lang="ko-KR" altLang="en-US" sz="4400" dirty="0">
              <a:solidFill>
                <a:srgbClr val="2B4162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4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id="{1FB7C6D2-9973-4E21-8067-CFDDA1F7CEAB}"/>
              </a:ext>
            </a:extLst>
          </p:cNvPr>
          <p:cNvSpPr txBox="1"/>
          <p:nvPr/>
        </p:nvSpPr>
        <p:spPr>
          <a:xfrm rot="2517086">
            <a:off x="7951976" y="2894088"/>
            <a:ext cx="22955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retarded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655B9DB7-3A9D-45D0-B03C-4DD109D73FFA}"/>
              </a:ext>
            </a:extLst>
          </p:cNvPr>
          <p:cNvSpPr txBox="1"/>
          <p:nvPr/>
        </p:nvSpPr>
        <p:spPr>
          <a:xfrm rot="960258">
            <a:off x="273052" y="5841896"/>
            <a:ext cx="1564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dwarf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29A8F95D-EEF5-49AC-ADCF-B03D54EF8973}"/>
              </a:ext>
            </a:extLst>
          </p:cNvPr>
          <p:cNvSpPr txBox="1"/>
          <p:nvPr/>
        </p:nvSpPr>
        <p:spPr>
          <a:xfrm rot="1945366">
            <a:off x="9534183" y="239198"/>
            <a:ext cx="18902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cripple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FDAF5AC2-A001-4C3F-BC24-7A97D8E069B9}"/>
              </a:ext>
            </a:extLst>
          </p:cNvPr>
          <p:cNvSpPr txBox="1"/>
          <p:nvPr/>
        </p:nvSpPr>
        <p:spPr>
          <a:xfrm rot="172629">
            <a:off x="6823595" y="6018542"/>
            <a:ext cx="3940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Feeble-minded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E277E18-149F-40A7-88FE-4CC9AE683648}"/>
              </a:ext>
            </a:extLst>
          </p:cNvPr>
          <p:cNvSpPr txBox="1"/>
          <p:nvPr/>
        </p:nvSpPr>
        <p:spPr>
          <a:xfrm rot="20891239">
            <a:off x="8509286" y="1090509"/>
            <a:ext cx="1610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dumb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9D3C1E-ED94-45DF-9A03-3FB414C75257}"/>
              </a:ext>
            </a:extLst>
          </p:cNvPr>
          <p:cNvSpPr txBox="1"/>
          <p:nvPr/>
        </p:nvSpPr>
        <p:spPr>
          <a:xfrm rot="20803697">
            <a:off x="767556" y="321068"/>
            <a:ext cx="21110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Hare lip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B5364F77-BC41-48FD-8C2D-AF0AE4BF5021}"/>
              </a:ext>
            </a:extLst>
          </p:cNvPr>
          <p:cNvSpPr txBox="1"/>
          <p:nvPr/>
        </p:nvSpPr>
        <p:spPr>
          <a:xfrm rot="20238859">
            <a:off x="3936624" y="442582"/>
            <a:ext cx="26026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vegetable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80A464D-8ED6-4EEE-BB66-E51A6D354DC6}"/>
              </a:ext>
            </a:extLst>
          </p:cNvPr>
          <p:cNvSpPr txBox="1"/>
          <p:nvPr/>
        </p:nvSpPr>
        <p:spPr>
          <a:xfrm rot="16547011">
            <a:off x="7431402" y="4749410"/>
            <a:ext cx="1192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cow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E84BACD-2193-4F6F-B89D-1BAEDC2DAD48}"/>
              </a:ext>
            </a:extLst>
          </p:cNvPr>
          <p:cNvSpPr txBox="1"/>
          <p:nvPr/>
        </p:nvSpPr>
        <p:spPr>
          <a:xfrm rot="461825">
            <a:off x="6050518" y="1823250"/>
            <a:ext cx="18927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midget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AB97485D-44BB-4270-A873-F80AB36582F6}"/>
              </a:ext>
            </a:extLst>
          </p:cNvPr>
          <p:cNvSpPr txBox="1"/>
          <p:nvPr/>
        </p:nvSpPr>
        <p:spPr>
          <a:xfrm rot="21382584">
            <a:off x="644055" y="3542509"/>
            <a:ext cx="1440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mute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822E30E5-DC2F-477C-AA44-B1FEA2E4F218}"/>
              </a:ext>
            </a:extLst>
          </p:cNvPr>
          <p:cNvSpPr txBox="1"/>
          <p:nvPr/>
        </p:nvSpPr>
        <p:spPr>
          <a:xfrm rot="20695151">
            <a:off x="6021977" y="3814769"/>
            <a:ext cx="19733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psycho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FD6BDB02-D623-4D5A-9371-06A096203182}"/>
              </a:ext>
            </a:extLst>
          </p:cNvPr>
          <p:cNvSpPr txBox="1"/>
          <p:nvPr/>
        </p:nvSpPr>
        <p:spPr>
          <a:xfrm rot="19359194">
            <a:off x="10154289" y="2682862"/>
            <a:ext cx="1921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spastic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D6112C56-580B-4A9B-9839-3B7C99ECCB8E}"/>
              </a:ext>
            </a:extLst>
          </p:cNvPr>
          <p:cNvSpPr txBox="1"/>
          <p:nvPr/>
        </p:nvSpPr>
        <p:spPr>
          <a:xfrm rot="21319187">
            <a:off x="4371726" y="5755555"/>
            <a:ext cx="1640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senile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CEB8270C-597C-416B-8727-2F28C651D819}"/>
              </a:ext>
            </a:extLst>
          </p:cNvPr>
          <p:cNvSpPr txBox="1"/>
          <p:nvPr/>
        </p:nvSpPr>
        <p:spPr>
          <a:xfrm rot="21196931">
            <a:off x="333713" y="4839857"/>
            <a:ext cx="2625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Short bus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966ACFA-17E7-44C9-BFA9-622C67D9CA22}"/>
              </a:ext>
            </a:extLst>
          </p:cNvPr>
          <p:cNvSpPr txBox="1"/>
          <p:nvPr/>
        </p:nvSpPr>
        <p:spPr>
          <a:xfrm rot="497375">
            <a:off x="6901855" y="2823170"/>
            <a:ext cx="13660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thick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3D555F9B-3C4E-4C4C-9041-44F78FC2EC68}"/>
              </a:ext>
            </a:extLst>
          </p:cNvPr>
          <p:cNvSpPr txBox="1"/>
          <p:nvPr/>
        </p:nvSpPr>
        <p:spPr>
          <a:xfrm>
            <a:off x="7345891" y="40470"/>
            <a:ext cx="1163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tard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465A8EA1-4DEC-4590-9AC5-2B4A4717B37D}"/>
              </a:ext>
            </a:extLst>
          </p:cNvPr>
          <p:cNvSpPr txBox="1"/>
          <p:nvPr/>
        </p:nvSpPr>
        <p:spPr>
          <a:xfrm rot="704884">
            <a:off x="2094971" y="4050155"/>
            <a:ext cx="1767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invalid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86B27D-756D-4DF5-9314-EE485159649B}"/>
              </a:ext>
            </a:extLst>
          </p:cNvPr>
          <p:cNvSpPr txBox="1"/>
          <p:nvPr/>
        </p:nvSpPr>
        <p:spPr>
          <a:xfrm rot="21098082">
            <a:off x="2129900" y="5755555"/>
            <a:ext cx="14249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freak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F2FA4A-15FE-4840-B848-32F2633CA6D9}"/>
              </a:ext>
            </a:extLst>
          </p:cNvPr>
          <p:cNvSpPr txBox="1"/>
          <p:nvPr/>
        </p:nvSpPr>
        <p:spPr>
          <a:xfrm>
            <a:off x="2450912" y="1144389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err="1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mong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2A5A5F-22C6-485E-A868-A12D55835937}"/>
              </a:ext>
            </a:extLst>
          </p:cNvPr>
          <p:cNvSpPr txBox="1"/>
          <p:nvPr/>
        </p:nvSpPr>
        <p:spPr>
          <a:xfrm rot="727392">
            <a:off x="105181" y="1096213"/>
            <a:ext cx="16028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err="1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spazz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C906B6-5CCD-4B6F-8BE6-E117AA72D5B0}"/>
              </a:ext>
            </a:extLst>
          </p:cNvPr>
          <p:cNvSpPr txBox="1"/>
          <p:nvPr/>
        </p:nvSpPr>
        <p:spPr>
          <a:xfrm rot="2172811">
            <a:off x="4278977" y="3102459"/>
            <a:ext cx="18256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barren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78733B-0BFD-4031-B90D-64862958CCC2}"/>
              </a:ext>
            </a:extLst>
          </p:cNvPr>
          <p:cNvSpPr txBox="1"/>
          <p:nvPr/>
        </p:nvSpPr>
        <p:spPr>
          <a:xfrm rot="19737937">
            <a:off x="8766629" y="2120930"/>
            <a:ext cx="1122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daft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379A5E-CA07-4F17-A644-DDBA1E9A319D}"/>
              </a:ext>
            </a:extLst>
          </p:cNvPr>
          <p:cNvSpPr txBox="1"/>
          <p:nvPr/>
        </p:nvSpPr>
        <p:spPr>
          <a:xfrm>
            <a:off x="3094140" y="-38621"/>
            <a:ext cx="1342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derp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0C0189-0FCD-4653-ACE8-A93F03999903}"/>
              </a:ext>
            </a:extLst>
          </p:cNvPr>
          <p:cNvSpPr txBox="1"/>
          <p:nvPr/>
        </p:nvSpPr>
        <p:spPr>
          <a:xfrm rot="20920779">
            <a:off x="1924479" y="2123452"/>
            <a:ext cx="2635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Loony bin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E766C7-F79F-40C2-ABDA-4D2D25A969AE}"/>
              </a:ext>
            </a:extLst>
          </p:cNvPr>
          <p:cNvSpPr txBox="1"/>
          <p:nvPr/>
        </p:nvSpPr>
        <p:spPr>
          <a:xfrm>
            <a:off x="4874809" y="2346143"/>
            <a:ext cx="1810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lunatic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F39B8B-35E6-4E79-A6AA-0843659162DB}"/>
              </a:ext>
            </a:extLst>
          </p:cNvPr>
          <p:cNvSpPr txBox="1"/>
          <p:nvPr/>
        </p:nvSpPr>
        <p:spPr>
          <a:xfrm rot="18029972">
            <a:off x="3055512" y="4559450"/>
            <a:ext cx="23567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madman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9759C0-FC6B-486C-9EB3-CBF45C0DA2A0}"/>
              </a:ext>
            </a:extLst>
          </p:cNvPr>
          <p:cNvSpPr txBox="1"/>
          <p:nvPr/>
        </p:nvSpPr>
        <p:spPr>
          <a:xfrm rot="221983">
            <a:off x="9964685" y="1753186"/>
            <a:ext cx="1245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nuts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1A4F78-E24F-4C31-A5A8-E210BA51A414}"/>
              </a:ext>
            </a:extLst>
          </p:cNvPr>
          <p:cNvSpPr txBox="1"/>
          <p:nvPr/>
        </p:nvSpPr>
        <p:spPr>
          <a:xfrm rot="841510">
            <a:off x="4754364" y="4875329"/>
            <a:ext cx="2593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simpleton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DBA2F1-B862-49E9-A665-065F6860DD16}"/>
              </a:ext>
            </a:extLst>
          </p:cNvPr>
          <p:cNvSpPr txBox="1"/>
          <p:nvPr/>
        </p:nvSpPr>
        <p:spPr>
          <a:xfrm rot="20935673">
            <a:off x="5079528" y="1048743"/>
            <a:ext cx="26949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landwhale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78216B-DAB8-4466-862B-A22C6142F238}"/>
              </a:ext>
            </a:extLst>
          </p:cNvPr>
          <p:cNvSpPr txBox="1"/>
          <p:nvPr/>
        </p:nvSpPr>
        <p:spPr>
          <a:xfrm rot="582719">
            <a:off x="44544" y="15955"/>
            <a:ext cx="952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pig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314296-0C2E-429D-BF5C-737124A7706F}"/>
              </a:ext>
            </a:extLst>
          </p:cNvPr>
          <p:cNvSpPr txBox="1"/>
          <p:nvPr/>
        </p:nvSpPr>
        <p:spPr>
          <a:xfrm>
            <a:off x="3038716" y="3074268"/>
            <a:ext cx="7961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fat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D736B7-65D6-43C5-8C3E-C59B1EC4A346}"/>
              </a:ext>
            </a:extLst>
          </p:cNvPr>
          <p:cNvSpPr txBox="1"/>
          <p:nvPr/>
        </p:nvSpPr>
        <p:spPr>
          <a:xfrm rot="19497350">
            <a:off x="981461" y="1653314"/>
            <a:ext cx="13796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fatso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B91CC6-9F8B-4780-9BF4-39FF45F3AFE2}"/>
              </a:ext>
            </a:extLst>
          </p:cNvPr>
          <p:cNvSpPr txBox="1"/>
          <p:nvPr/>
        </p:nvSpPr>
        <p:spPr>
          <a:xfrm rot="1467431">
            <a:off x="159337" y="2704346"/>
            <a:ext cx="13740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400" dirty="0" err="1">
                <a:solidFill>
                  <a:srgbClr val="E6E6E6">
                    <a:alpha val="30000"/>
                  </a:srgbClr>
                </a:solidFill>
                <a:latin typeface="Arial Nova" panose="020B0504020202020204" pitchFamily="34" charset="0"/>
              </a:rPr>
              <a:t>fugly</a:t>
            </a:r>
            <a:endParaRPr lang="ko-KR" altLang="en-US" sz="4400" dirty="0">
              <a:solidFill>
                <a:srgbClr val="E6E6E6">
                  <a:alpha val="30000"/>
                </a:srgbClr>
              </a:solidFill>
              <a:latin typeface="Arial Nova" panose="020B05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2818DE7-C5B8-4FD5-9B5B-1BA10F889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B346B4-347F-4B15-A93C-543288C4C7A8}"/>
              </a:ext>
            </a:extLst>
          </p:cNvPr>
          <p:cNvSpPr/>
          <p:nvPr/>
        </p:nvSpPr>
        <p:spPr>
          <a:xfrm>
            <a:off x="8766629" y="4192673"/>
            <a:ext cx="3425371" cy="191588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6E8D4-CA5B-48E4-939E-76940445AAEE}"/>
              </a:ext>
            </a:extLst>
          </p:cNvPr>
          <p:cNvSpPr txBox="1"/>
          <p:nvPr/>
        </p:nvSpPr>
        <p:spPr>
          <a:xfrm>
            <a:off x="9103360" y="4688951"/>
            <a:ext cx="2972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E7404A"/>
                </a:solidFill>
                <a:latin typeface="Caviar Dreams" panose="020B0402020204020504" pitchFamily="34" charset="0"/>
              </a:rPr>
              <a:t>disability</a:t>
            </a:r>
            <a:endParaRPr lang="ko-KR" altLang="en-US" sz="5400" dirty="0">
              <a:solidFill>
                <a:srgbClr val="E7404A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4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B7B54-A812-49BB-A0C3-16CF3D42C7B8}"/>
              </a:ext>
            </a:extLst>
          </p:cNvPr>
          <p:cNvSpPr/>
          <p:nvPr/>
        </p:nvSpPr>
        <p:spPr>
          <a:xfrm>
            <a:off x="-63501" y="-12700"/>
            <a:ext cx="12366172" cy="166914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A577B-7448-41ED-8E57-158819F847DC}"/>
              </a:ext>
            </a:extLst>
          </p:cNvPr>
          <p:cNvSpPr txBox="1"/>
          <p:nvPr/>
        </p:nvSpPr>
        <p:spPr>
          <a:xfrm>
            <a:off x="183056" y="849085"/>
            <a:ext cx="112832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b="1" dirty="0">
                <a:solidFill>
                  <a:srgbClr val="E7404A"/>
                </a:solidFill>
                <a:latin typeface="Caviar Dreams" panose="020B0402020204020504" pitchFamily="34" charset="0"/>
              </a:rPr>
              <a:t>Unintentionally Offensive</a:t>
            </a:r>
            <a:endParaRPr lang="ko-KR" altLang="en-US" sz="6600" b="1" dirty="0">
              <a:solidFill>
                <a:srgbClr val="E7404A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2BEB7-AC22-4F77-89C4-93119FA270AF}"/>
              </a:ext>
            </a:extLst>
          </p:cNvPr>
          <p:cNvSpPr txBox="1"/>
          <p:nvPr/>
        </p:nvSpPr>
        <p:spPr>
          <a:xfrm>
            <a:off x="352786" y="2518228"/>
            <a:ext cx="9612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ko-KR" sz="4800" b="1" dirty="0">
                <a:solidFill>
                  <a:srgbClr val="E6E6E6"/>
                </a:solidFill>
                <a:latin typeface="Caviar Dreams" panose="020B0402020204020504" pitchFamily="34" charset="0"/>
              </a:rPr>
              <a:t>Joking</a:t>
            </a:r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 with friends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altLang="ko-KR" sz="4800" dirty="0">
              <a:solidFill>
                <a:srgbClr val="E6E6E6"/>
              </a:solidFill>
              <a:latin typeface="Caviar Dreams" panose="020B04020202040205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What doesn’t </a:t>
            </a:r>
            <a:r>
              <a:rPr lang="en-US" altLang="ko-KR" sz="4800" b="1" dirty="0">
                <a:solidFill>
                  <a:srgbClr val="E6E6E6"/>
                </a:solidFill>
                <a:latin typeface="Caviar Dreams" panose="020B0402020204020504" pitchFamily="34" charset="0"/>
              </a:rPr>
              <a:t>concern</a:t>
            </a:r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 you might </a:t>
            </a:r>
            <a:r>
              <a:rPr lang="en-US" altLang="ko-KR" sz="4800" b="1" dirty="0">
                <a:solidFill>
                  <a:srgbClr val="E6E6E6"/>
                </a:solidFill>
                <a:latin typeface="Caviar Dreams" panose="020B0402020204020504" pitchFamily="34" charset="0"/>
              </a:rPr>
              <a:t>concern</a:t>
            </a:r>
            <a:r>
              <a:rPr lang="en-US" altLang="ko-KR" sz="4800" dirty="0">
                <a:solidFill>
                  <a:srgbClr val="E6E6E6"/>
                </a:solidFill>
                <a:latin typeface="Caviar Dreams" panose="020B0402020204020504" pitchFamily="34" charset="0"/>
              </a:rPr>
              <a:t> someone else</a:t>
            </a:r>
            <a:endParaRPr lang="ko-KR" altLang="en-US" sz="4800" dirty="0">
              <a:solidFill>
                <a:srgbClr val="E6E6E6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353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DBC28-7115-4832-94CA-C210F016CE7C}"/>
              </a:ext>
            </a:extLst>
          </p:cNvPr>
          <p:cNvSpPr txBox="1"/>
          <p:nvPr/>
        </p:nvSpPr>
        <p:spPr>
          <a:xfrm>
            <a:off x="3362726" y="818391"/>
            <a:ext cx="5466561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/>
                </a:solidFill>
                <a:latin typeface="Bebas Neue" panose="00000500000000000000" pitchFamily="2" charset="0"/>
              </a:rPr>
              <a:t>Political</a:t>
            </a:r>
            <a:endParaRPr lang="ko-KR" altLang="en-US" sz="13800" dirty="0">
              <a:solidFill>
                <a:srgbClr val="E6E6E6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47E5A-5877-4E9F-9108-B8000D09525E}"/>
              </a:ext>
            </a:extLst>
          </p:cNvPr>
          <p:cNvSpPr txBox="1"/>
          <p:nvPr/>
        </p:nvSpPr>
        <p:spPr>
          <a:xfrm>
            <a:off x="2253447" y="2321004"/>
            <a:ext cx="7685117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>
                    <a:alpha val="50000"/>
                  </a:srgbClr>
                </a:solidFill>
                <a:latin typeface="Bebas Neue" panose="00000500000000000000" pitchFamily="2" charset="0"/>
              </a:rPr>
              <a:t>correctness</a:t>
            </a:r>
            <a:endParaRPr lang="ko-KR" altLang="en-US" sz="13800" dirty="0">
              <a:solidFill>
                <a:srgbClr val="E6E6E6">
                  <a:alpha val="5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15F2C-988A-4389-91C4-242E9CB39CEE}"/>
              </a:ext>
            </a:extLst>
          </p:cNvPr>
          <p:cNvSpPr txBox="1"/>
          <p:nvPr/>
        </p:nvSpPr>
        <p:spPr>
          <a:xfrm>
            <a:off x="3286582" y="3823619"/>
            <a:ext cx="5618846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>
                    <a:alpha val="15000"/>
                  </a:srgbClr>
                </a:solidFill>
                <a:latin typeface="Bebas Neue" panose="00000500000000000000" pitchFamily="2" charset="0"/>
              </a:rPr>
              <a:t>In speech</a:t>
            </a:r>
            <a:endParaRPr lang="ko-KR" altLang="en-US" sz="13800" dirty="0">
              <a:solidFill>
                <a:srgbClr val="E6E6E6">
                  <a:alpha val="15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103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F75FC5-D9F5-410E-9AA4-A04320065D4F}"/>
              </a:ext>
            </a:extLst>
          </p:cNvPr>
          <p:cNvSpPr/>
          <p:nvPr/>
        </p:nvSpPr>
        <p:spPr>
          <a:xfrm>
            <a:off x="-1" y="709244"/>
            <a:ext cx="4702630" cy="191588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48297-5BAE-4AB0-8CF4-C031622BE3F4}"/>
              </a:ext>
            </a:extLst>
          </p:cNvPr>
          <p:cNvSpPr txBox="1"/>
          <p:nvPr/>
        </p:nvSpPr>
        <p:spPr>
          <a:xfrm>
            <a:off x="705572" y="1205522"/>
            <a:ext cx="3776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A9F42"/>
                </a:solidFill>
                <a:latin typeface="Caviar Dreams" panose="020B0402020204020504" pitchFamily="34" charset="0"/>
              </a:rPr>
              <a:t>euphemisms</a:t>
            </a:r>
            <a:endParaRPr lang="ko-KR" altLang="en-US" sz="5400" dirty="0">
              <a:solidFill>
                <a:srgbClr val="FA9F42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1734E-9AB4-4394-8CF5-FD4F3D9806DE}"/>
              </a:ext>
            </a:extLst>
          </p:cNvPr>
          <p:cNvSpPr txBox="1"/>
          <p:nvPr/>
        </p:nvSpPr>
        <p:spPr>
          <a:xfrm>
            <a:off x="979439" y="3623862"/>
            <a:ext cx="10423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A </a:t>
            </a:r>
            <a:r>
              <a:rPr lang="en-US" altLang="ko-KR" sz="3600" i="1" dirty="0">
                <a:solidFill>
                  <a:srgbClr val="2B4162"/>
                </a:solidFill>
                <a:latin typeface="Montserrat Light" panose="00000400000000000000" pitchFamily="2" charset="0"/>
              </a:rPr>
              <a:t>word</a:t>
            </a:r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 used to </a:t>
            </a:r>
            <a:r>
              <a:rPr lang="en-US" altLang="ko-KR" sz="4400" dirty="0">
                <a:solidFill>
                  <a:srgbClr val="2B4162"/>
                </a:solidFill>
                <a:latin typeface="Montserrat Black" panose="00000A00000000000000" pitchFamily="2" charset="0"/>
              </a:rPr>
              <a:t>avoid</a:t>
            </a:r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 using </a:t>
            </a:r>
            <a:r>
              <a:rPr lang="en-US" altLang="ko-KR" sz="3600" i="1" dirty="0">
                <a:solidFill>
                  <a:srgbClr val="2B4162"/>
                </a:solidFill>
                <a:latin typeface="Montserrat Light" panose="00000400000000000000" pitchFamily="2" charset="0"/>
              </a:rPr>
              <a:t>another word</a:t>
            </a:r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.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67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6527" y="2136711"/>
            <a:ext cx="4472390" cy="2584578"/>
          </a:xfrm>
        </p:spPr>
        <p:txBody>
          <a:bodyPr>
            <a:noAutofit/>
          </a:bodyPr>
          <a:lstStyle/>
          <a:p>
            <a:pPr algn="ctr"/>
            <a:r>
              <a:rPr lang="en-US" altLang="ko-KR" sz="16600" dirty="0">
                <a:solidFill>
                  <a:srgbClr val="E6E6E6"/>
                </a:solidFill>
                <a:latin typeface="Brush StrokeFast" pitchFamily="50" charset="0"/>
                <a:ea typeface="Segoe UI Black" panose="020B0A02040204020203" pitchFamily="34" charset="0"/>
              </a:rPr>
              <a:t>To die… </a:t>
            </a:r>
            <a:endParaRPr lang="ko-KR" altLang="en-US" sz="16600" dirty="0">
              <a:solidFill>
                <a:srgbClr val="E6E6E6"/>
              </a:solidFill>
              <a:latin typeface="Brush StrokeFast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289" y="687338"/>
            <a:ext cx="5403980" cy="548332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Bit the dust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Bought the farm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Kicked the bucket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She’s in a better place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Departed </a:t>
            </a:r>
            <a:endParaRPr lang="ko-KR" altLang="en-US" sz="4000" dirty="0">
              <a:solidFill>
                <a:srgbClr val="2B4162"/>
              </a:solidFill>
              <a:latin typeface="Montserrat Light" panose="00000400000000000000" pitchFamily="2" charset="0"/>
            </a:endParaRP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Croaked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Passed away </a:t>
            </a:r>
          </a:p>
        </p:txBody>
      </p:sp>
    </p:spTree>
    <p:extLst>
      <p:ext uri="{BB962C8B-B14F-4D97-AF65-F5344CB8AC3E}">
        <p14:creationId xmlns:p14="http://schemas.microsoft.com/office/powerpoint/2010/main" val="156539546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05" y="2898337"/>
            <a:ext cx="5035506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13800" dirty="0">
                <a:solidFill>
                  <a:srgbClr val="E6E6E6"/>
                </a:solidFill>
                <a:latin typeface="Super Mario 256" pitchFamily="2" charset="0"/>
                <a:ea typeface="Segoe UI Black" panose="020B0A02040204020203" pitchFamily="34" charset="0"/>
              </a:rPr>
              <a:t>Fart</a:t>
            </a:r>
            <a:endParaRPr lang="ko-KR" altLang="en-US" sz="13800" dirty="0">
              <a:solidFill>
                <a:srgbClr val="E6E6E6"/>
              </a:solidFill>
              <a:latin typeface="Super Mario 256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3381" y="1418253"/>
            <a:ext cx="5646576" cy="477419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Cut the cheese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Breaking wind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Ripped a big one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Lay an egg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Flatulence 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Pass gas</a:t>
            </a:r>
            <a:endParaRPr lang="ko-KR" altLang="en-US" sz="40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363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659" y="2894853"/>
            <a:ext cx="4108578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23900" b="1" dirty="0">
                <a:solidFill>
                  <a:srgbClr val="E6E6E6"/>
                </a:solidFill>
                <a:latin typeface="Waltograph" panose="03080602000000000000" pitchFamily="66" charset="0"/>
                <a:ea typeface="Segoe UI Black" panose="020B0A02040204020203" pitchFamily="34" charset="0"/>
              </a:rPr>
              <a:t>Old</a:t>
            </a:r>
            <a:endParaRPr lang="ko-KR" altLang="en-US" sz="23900" b="1" dirty="0">
              <a:solidFill>
                <a:srgbClr val="E6E6E6"/>
              </a:solidFill>
              <a:latin typeface="Waltograph" panose="03080602000000000000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759989"/>
            <a:ext cx="4844143" cy="559529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Well-seasoned 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Over the hill 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Experienced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Senior citizen 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Geriatric </a:t>
            </a:r>
            <a:endParaRPr lang="ko-KR" altLang="en-US" sz="40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124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110" y="2851684"/>
            <a:ext cx="524389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23900" dirty="0">
                <a:solidFill>
                  <a:srgbClr val="E6E6E6"/>
                </a:solidFill>
                <a:latin typeface="BalloonSCDExtBol" panose="00000900000000000000" pitchFamily="50" charset="0"/>
                <a:ea typeface="Segoe UI Black" panose="020B0A02040204020203" pitchFamily="34" charset="0"/>
              </a:rPr>
              <a:t>Fat</a:t>
            </a:r>
            <a:endParaRPr lang="ko-KR" altLang="en-US" sz="23900" dirty="0">
              <a:solidFill>
                <a:srgbClr val="E6E6E6"/>
              </a:solidFill>
              <a:latin typeface="BalloonSCDExtBol" panose="000009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9490" y="1339688"/>
            <a:ext cx="5086739" cy="4629471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Big-boned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Rotund 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Plump </a:t>
            </a:r>
            <a:endParaRPr lang="ko-KR" altLang="en-US" sz="4000" dirty="0">
              <a:solidFill>
                <a:srgbClr val="2B4162"/>
              </a:solidFill>
              <a:latin typeface="Montserrat Light" panose="00000400000000000000" pitchFamily="2" charset="0"/>
            </a:endParaRP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Portly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Chubby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Overweight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“dad bod”</a:t>
            </a:r>
          </a:p>
        </p:txBody>
      </p:sp>
    </p:spTree>
    <p:extLst>
      <p:ext uri="{BB962C8B-B14F-4D97-AF65-F5344CB8AC3E}">
        <p14:creationId xmlns:p14="http://schemas.microsoft.com/office/powerpoint/2010/main" val="36720605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024" y="3000974"/>
            <a:ext cx="6966852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16600" dirty="0">
                <a:solidFill>
                  <a:srgbClr val="E6E6E6"/>
                </a:solidFill>
                <a:latin typeface="Jokerman" panose="04090605060D06020702" pitchFamily="82" charset="0"/>
                <a:ea typeface="Segoe UI Black" panose="020B0A02040204020203" pitchFamily="34" charset="0"/>
              </a:rPr>
              <a:t>Stupid</a:t>
            </a:r>
            <a:endParaRPr lang="ko-KR" altLang="en-US" sz="16600" dirty="0">
              <a:solidFill>
                <a:srgbClr val="E6E6E6"/>
              </a:solidFill>
              <a:latin typeface="Jokerman" panose="04090605060D0602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18457"/>
            <a:ext cx="3649824" cy="570396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Less able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Aloof 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Slow 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Simple </a:t>
            </a:r>
            <a:endParaRPr lang="ko-KR" altLang="en-US" sz="4000" dirty="0">
              <a:solidFill>
                <a:srgbClr val="2B4162"/>
              </a:solidFill>
              <a:latin typeface="Montserrat Light" panose="00000400000000000000" pitchFamily="2" charset="0"/>
            </a:endParaRP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Affable 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Dimwitted  </a:t>
            </a:r>
          </a:p>
        </p:txBody>
      </p:sp>
    </p:spTree>
    <p:extLst>
      <p:ext uri="{BB962C8B-B14F-4D97-AF65-F5344CB8AC3E}">
        <p14:creationId xmlns:p14="http://schemas.microsoft.com/office/powerpoint/2010/main" val="272070719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0B6E4F"/>
            </a:gs>
            <a:gs pos="100000">
              <a:srgbClr val="FA9F4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hill overlooking a valley&#10;&#10;Description automatically generated with low confidence">
            <a:extLst>
              <a:ext uri="{FF2B5EF4-FFF2-40B4-BE49-F238E27FC236}">
                <a16:creationId xmlns:a16="http://schemas.microsoft.com/office/drawing/2014/main" id="{5D45F214-AC47-4DF6-B82D-F80DDE6C8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B346B4-347F-4B15-A93C-543288C4C7A8}"/>
              </a:ext>
            </a:extLst>
          </p:cNvPr>
          <p:cNvSpPr/>
          <p:nvPr/>
        </p:nvSpPr>
        <p:spPr>
          <a:xfrm>
            <a:off x="-1" y="1001486"/>
            <a:ext cx="7029475" cy="133140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6E8D4-CA5B-48E4-939E-76940445AAEE}"/>
              </a:ext>
            </a:extLst>
          </p:cNvPr>
          <p:cNvSpPr txBox="1"/>
          <p:nvPr/>
        </p:nvSpPr>
        <p:spPr>
          <a:xfrm>
            <a:off x="241115" y="1176494"/>
            <a:ext cx="6547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28B873"/>
                </a:solidFill>
                <a:latin typeface="Caviar Dreams" panose="020B0402020204020504" pitchFamily="34" charset="0"/>
              </a:rPr>
              <a:t>connected to past </a:t>
            </a:r>
            <a:endParaRPr lang="ko-KR" altLang="en-US" sz="5400" dirty="0">
              <a:solidFill>
                <a:srgbClr val="28B873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1855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3892" y="1250303"/>
            <a:ext cx="9164216" cy="46589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Not the brightest bulb</a:t>
            </a:r>
          </a:p>
          <a:p>
            <a:pPr marL="0" indent="0" algn="ctr">
              <a:buNone/>
            </a:pPr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Not the sharpest knife in the drawer</a:t>
            </a:r>
          </a:p>
          <a:p>
            <a:pPr marL="0" indent="0" algn="ctr">
              <a:buNone/>
            </a:pPr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Not the sharpest tool in the shed </a:t>
            </a:r>
          </a:p>
          <a:p>
            <a:pPr marL="0" indent="0" algn="ctr">
              <a:buNone/>
            </a:pPr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Not playing with a full deck of cards</a:t>
            </a:r>
          </a:p>
          <a:p>
            <a:pPr marL="0" indent="0" algn="ctr">
              <a:buNone/>
            </a:pPr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A few sandwiches short of a picnic</a:t>
            </a:r>
          </a:p>
          <a:p>
            <a:pPr marL="0" indent="0" algn="ctr">
              <a:buNone/>
            </a:pPr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Dumber than a bag of rocks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245016">
            <a:off x="854203" y="2916990"/>
            <a:ext cx="1001715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19900" dirty="0">
                <a:solidFill>
                  <a:srgbClr val="E6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  <a:ea typeface="Segoe UI Black" panose="020B0A02040204020203" pitchFamily="34" charset="0"/>
              </a:rPr>
              <a:t>Stupid</a:t>
            </a:r>
            <a:endParaRPr lang="ko-KR" altLang="en-US" sz="19900" dirty="0">
              <a:solidFill>
                <a:srgbClr val="E6E6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08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666" y="4913749"/>
            <a:ext cx="9361630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13800" dirty="0">
                <a:solidFill>
                  <a:srgbClr val="E6E6E6"/>
                </a:solidFill>
                <a:latin typeface="Montserrat Black" panose="00000A00000000000000" pitchFamily="2" charset="0"/>
                <a:ea typeface="Segoe UI Black" panose="020B0A02040204020203" pitchFamily="34" charset="0"/>
              </a:rPr>
              <a:t>Pregnant  </a:t>
            </a:r>
            <a:endParaRPr lang="ko-KR" altLang="en-US" sz="13800" dirty="0">
              <a:solidFill>
                <a:srgbClr val="E6E6E6"/>
              </a:solidFill>
              <a:latin typeface="Montserrat Black" panose="00000A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3723" y="821094"/>
            <a:ext cx="6175310" cy="42204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I’m late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Eating for two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A bun in the oven 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Knocked up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In the family way 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Prego </a:t>
            </a:r>
          </a:p>
        </p:txBody>
      </p:sp>
    </p:spTree>
    <p:extLst>
      <p:ext uri="{BB962C8B-B14F-4D97-AF65-F5344CB8AC3E}">
        <p14:creationId xmlns:p14="http://schemas.microsoft.com/office/powerpoint/2010/main" val="20781779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059" y="2622960"/>
            <a:ext cx="6329181" cy="1325563"/>
          </a:xfrm>
        </p:spPr>
        <p:txBody>
          <a:bodyPr>
            <a:noAutofit/>
          </a:bodyPr>
          <a:lstStyle/>
          <a:p>
            <a:pPr algn="ctr"/>
            <a:r>
              <a:rPr lang="en-US" altLang="ko-KR" sz="16600" b="1" dirty="0">
                <a:solidFill>
                  <a:srgbClr val="E6E6E6"/>
                </a:solidFill>
                <a:latin typeface="BOSTHON BRUSH" pitchFamily="2" charset="0"/>
                <a:ea typeface="Segoe UI Black" panose="020B0A02040204020203" pitchFamily="34" charset="0"/>
              </a:rPr>
              <a:t>Getting Fired </a:t>
            </a:r>
            <a:endParaRPr lang="ko-KR" altLang="en-US" sz="16600" b="1" dirty="0">
              <a:solidFill>
                <a:srgbClr val="E6E6E6"/>
              </a:solidFill>
              <a:latin typeface="BOSTHON BRU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49" y="2301390"/>
            <a:ext cx="6190125" cy="426537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Laid off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Let go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A victim of downsizing</a:t>
            </a:r>
          </a:p>
          <a:p>
            <a:pPr marL="0" indent="0" algn="ctr">
              <a:buNone/>
            </a:pPr>
            <a:r>
              <a:rPr lang="en-US" altLang="ko-KR" sz="4000" dirty="0">
                <a:solidFill>
                  <a:srgbClr val="2B4162"/>
                </a:solidFill>
                <a:latin typeface="Montserrat Light" panose="00000400000000000000" pitchFamily="2" charset="0"/>
              </a:rPr>
              <a:t>Sacked </a:t>
            </a:r>
          </a:p>
          <a:p>
            <a:pPr marL="0" indent="0" algn="ctr">
              <a:buNone/>
            </a:pPr>
            <a:endParaRPr lang="en-US" altLang="ko-KR" sz="40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9015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F75FC5-D9F5-410E-9AA4-A04320065D4F}"/>
              </a:ext>
            </a:extLst>
          </p:cNvPr>
          <p:cNvSpPr/>
          <p:nvPr/>
        </p:nvSpPr>
        <p:spPr>
          <a:xfrm>
            <a:off x="-1" y="970384"/>
            <a:ext cx="7249887" cy="139360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48297-5BAE-4AB0-8CF4-C031622BE3F4}"/>
              </a:ext>
            </a:extLst>
          </p:cNvPr>
          <p:cNvSpPr txBox="1"/>
          <p:nvPr/>
        </p:nvSpPr>
        <p:spPr>
          <a:xfrm>
            <a:off x="360339" y="1205522"/>
            <a:ext cx="66784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A9F42"/>
                </a:solidFill>
                <a:latin typeface="Caviar Dreams" panose="020B0402020204020504" pitchFamily="34" charset="0"/>
              </a:rPr>
              <a:t>altered swear words</a:t>
            </a:r>
            <a:endParaRPr lang="ko-KR" altLang="en-US" sz="5400" dirty="0">
              <a:solidFill>
                <a:srgbClr val="FA9F42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4CE2FB-568E-4F52-96C1-31F3620FB014}"/>
              </a:ext>
            </a:extLst>
          </p:cNvPr>
          <p:cNvSpPr txBox="1"/>
          <p:nvPr/>
        </p:nvSpPr>
        <p:spPr>
          <a:xfrm>
            <a:off x="3303539" y="3023787"/>
            <a:ext cx="103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f*ck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45FA3-90E4-4B52-A127-B95FC0A04DF3}"/>
              </a:ext>
            </a:extLst>
          </p:cNvPr>
          <p:cNvSpPr txBox="1"/>
          <p:nvPr/>
        </p:nvSpPr>
        <p:spPr>
          <a:xfrm>
            <a:off x="5780039" y="3429000"/>
            <a:ext cx="110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@ss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651EE-F2D3-411A-B22F-1E0196412A61}"/>
              </a:ext>
            </a:extLst>
          </p:cNvPr>
          <p:cNvSpPr txBox="1"/>
          <p:nvPr/>
        </p:nvSpPr>
        <p:spPr>
          <a:xfrm>
            <a:off x="3303539" y="4776387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>
                <a:solidFill>
                  <a:srgbClr val="2B4162"/>
                </a:solidFill>
                <a:latin typeface="Montserrat Light" panose="00000400000000000000" pitchFamily="2" charset="0"/>
              </a:rPr>
              <a:t>sh!t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2B6894-C601-4E83-ACFA-AAFBB48455A6}"/>
              </a:ext>
            </a:extLst>
          </p:cNvPr>
          <p:cNvSpPr txBox="1"/>
          <p:nvPr/>
        </p:nvSpPr>
        <p:spPr>
          <a:xfrm>
            <a:off x="9858233" y="1120185"/>
            <a:ext cx="970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a55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BC686A-2403-4245-BFC0-69D291468147}"/>
              </a:ext>
            </a:extLst>
          </p:cNvPr>
          <p:cNvSpPr txBox="1"/>
          <p:nvPr/>
        </p:nvSpPr>
        <p:spPr>
          <a:xfrm>
            <a:off x="8046473" y="2363990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$h</a:t>
            </a:r>
            <a:r>
              <a:rPr lang="en-US" altLang="ko-KR" sz="3600" dirty="0">
                <a:solidFill>
                  <a:srgbClr val="2B416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t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F6065-0FCE-431B-AB2F-50C12084CC56}"/>
              </a:ext>
            </a:extLst>
          </p:cNvPr>
          <p:cNvSpPr txBox="1"/>
          <p:nvPr/>
        </p:nvSpPr>
        <p:spPr>
          <a:xfrm>
            <a:off x="1037443" y="3670118"/>
            <a:ext cx="1401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>
                <a:solidFill>
                  <a:srgbClr val="2B4162"/>
                </a:solidFill>
                <a:latin typeface="Montserrat Light" panose="00000400000000000000" pitchFamily="2" charset="0"/>
              </a:rPr>
              <a:t>b!tch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C7018-BA17-45C1-AF6F-AA225BA2293B}"/>
              </a:ext>
            </a:extLst>
          </p:cNvPr>
          <p:cNvSpPr txBox="1"/>
          <p:nvPr/>
        </p:nvSpPr>
        <p:spPr>
          <a:xfrm>
            <a:off x="9601753" y="5784463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>
                <a:solidFill>
                  <a:srgbClr val="2B4162"/>
                </a:solidFill>
                <a:latin typeface="Montserrat Light" panose="00000400000000000000" pitchFamily="2" charset="0"/>
              </a:rPr>
              <a:t>bi+ch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9E8D71-AE5F-4892-9EB4-79EA6C5F021E}"/>
              </a:ext>
            </a:extLst>
          </p:cNvPr>
          <p:cNvSpPr txBox="1"/>
          <p:nvPr/>
        </p:nvSpPr>
        <p:spPr>
          <a:xfrm>
            <a:off x="1738116" y="5784464"/>
            <a:ext cx="127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c0ck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DF7943-E272-45E2-8906-40AB705429DF}"/>
              </a:ext>
            </a:extLst>
          </p:cNvPr>
          <p:cNvSpPr txBox="1"/>
          <p:nvPr/>
        </p:nvSpPr>
        <p:spPr>
          <a:xfrm>
            <a:off x="9277900" y="3670118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l3itch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C1AB56-E9DB-4B82-A7E1-29C419CBA0E1}"/>
              </a:ext>
            </a:extLst>
          </p:cNvPr>
          <p:cNvSpPr txBox="1"/>
          <p:nvPr/>
        </p:nvSpPr>
        <p:spPr>
          <a:xfrm>
            <a:off x="6884829" y="4658308"/>
            <a:ext cx="137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p*</a:t>
            </a:r>
            <a:r>
              <a:rPr lang="en-US" altLang="ko-KR" sz="3600" dirty="0" err="1">
                <a:solidFill>
                  <a:srgbClr val="2B4162"/>
                </a:solidFill>
                <a:latin typeface="Montserrat Light" panose="00000400000000000000" pitchFamily="2" charset="0"/>
              </a:rPr>
              <a:t>ssy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362ED8-B83E-4F1D-A294-01A550E24FA2}"/>
              </a:ext>
            </a:extLst>
          </p:cNvPr>
          <p:cNvSpPr txBox="1"/>
          <p:nvPr/>
        </p:nvSpPr>
        <p:spPr>
          <a:xfrm>
            <a:off x="5445653" y="5784464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>
                <a:solidFill>
                  <a:srgbClr val="2B4162"/>
                </a:solidFill>
                <a:latin typeface="Montserrat Light" panose="00000400000000000000" pitchFamily="2" charset="0"/>
              </a:rPr>
              <a:t>dik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F0E0BD-D6D1-4AD3-8BA4-9AD693894793}"/>
              </a:ext>
            </a:extLst>
          </p:cNvPr>
          <p:cNvSpPr txBox="1"/>
          <p:nvPr/>
        </p:nvSpPr>
        <p:spPr>
          <a:xfrm>
            <a:off x="7737485" y="324053"/>
            <a:ext cx="1906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 err="1">
                <a:solidFill>
                  <a:srgbClr val="2B4162"/>
                </a:solidFill>
                <a:latin typeface="Montserrat Light" panose="00000400000000000000" pitchFamily="2" charset="0"/>
              </a:rPr>
              <a:t>stoopid</a:t>
            </a:r>
            <a:endParaRPr lang="ko-KR" altLang="en-US" sz="3600" dirty="0">
              <a:solidFill>
                <a:srgbClr val="2B4162"/>
              </a:solidFill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1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FEC109-015F-48EC-82BC-3D9B86EEC0E7}"/>
              </a:ext>
            </a:extLst>
          </p:cNvPr>
          <p:cNvSpPr/>
          <p:nvPr/>
        </p:nvSpPr>
        <p:spPr>
          <a:xfrm>
            <a:off x="5047861" y="4590661"/>
            <a:ext cx="7249887" cy="1430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01D2CF-F373-44C3-AA41-2DFBD146196B}"/>
              </a:ext>
            </a:extLst>
          </p:cNvPr>
          <p:cNvSpPr txBox="1"/>
          <p:nvPr/>
        </p:nvSpPr>
        <p:spPr>
          <a:xfrm>
            <a:off x="5792849" y="4844461"/>
            <a:ext cx="5759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FA9F42"/>
                </a:solidFill>
                <a:latin typeface="Caviar Dreams" panose="020B0402020204020504" pitchFamily="34" charset="0"/>
              </a:rPr>
              <a:t>online harassment</a:t>
            </a:r>
            <a:endParaRPr lang="ko-KR" altLang="en-US" sz="5400" dirty="0">
              <a:solidFill>
                <a:srgbClr val="FA9F42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37CA9-B694-4671-8C4B-8DD681F3B529}"/>
              </a:ext>
            </a:extLst>
          </p:cNvPr>
          <p:cNvSpPr txBox="1"/>
          <p:nvPr/>
        </p:nvSpPr>
        <p:spPr>
          <a:xfrm>
            <a:off x="1049013" y="1497898"/>
            <a:ext cx="45512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No </a:t>
            </a:r>
            <a:r>
              <a:rPr lang="en-US" altLang="ko-KR" sz="4000" dirty="0">
                <a:solidFill>
                  <a:srgbClr val="2B4162"/>
                </a:solidFill>
                <a:latin typeface="Montserrat Black" panose="00000A00000000000000" pitchFamily="2" charset="0"/>
              </a:rPr>
              <a:t>filter</a:t>
            </a:r>
            <a:endParaRPr lang="en-US" altLang="ko-KR" sz="3600" dirty="0">
              <a:solidFill>
                <a:srgbClr val="2B4162"/>
              </a:solidFill>
              <a:latin typeface="Montserrat Black" panose="00000A00000000000000" pitchFamily="2" charset="0"/>
            </a:endParaRPr>
          </a:p>
          <a:p>
            <a:r>
              <a:rPr lang="en-US" altLang="ko-KR" sz="3600" dirty="0">
                <a:solidFill>
                  <a:srgbClr val="2B4162"/>
                </a:solidFill>
                <a:latin typeface="Montserrat Light" panose="00000400000000000000" pitchFamily="2" charset="0"/>
              </a:rPr>
              <a:t>No direct </a:t>
            </a:r>
            <a:r>
              <a:rPr lang="en-US" altLang="ko-KR" sz="4000" dirty="0">
                <a:solidFill>
                  <a:srgbClr val="2B4162"/>
                </a:solidFill>
                <a:latin typeface="Montserrat Black" panose="00000A00000000000000" pitchFamily="2" charset="0"/>
              </a:rPr>
              <a:t>contact</a:t>
            </a:r>
            <a:endParaRPr lang="ko-KR" altLang="en-US" sz="3600" dirty="0">
              <a:solidFill>
                <a:srgbClr val="2B4162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33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DBC28-7115-4832-94CA-C210F016CE7C}"/>
              </a:ext>
            </a:extLst>
          </p:cNvPr>
          <p:cNvSpPr txBox="1"/>
          <p:nvPr/>
        </p:nvSpPr>
        <p:spPr>
          <a:xfrm>
            <a:off x="4269221" y="818391"/>
            <a:ext cx="3653564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/>
                </a:solidFill>
                <a:latin typeface="Bebas Neue" panose="00000500000000000000" pitchFamily="2" charset="0"/>
              </a:rPr>
              <a:t>Taboo</a:t>
            </a:r>
            <a:endParaRPr lang="ko-KR" altLang="en-US" sz="13800" dirty="0">
              <a:solidFill>
                <a:srgbClr val="E6E6E6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47E5A-5877-4E9F-9108-B8000D09525E}"/>
              </a:ext>
            </a:extLst>
          </p:cNvPr>
          <p:cNvSpPr txBox="1"/>
          <p:nvPr/>
        </p:nvSpPr>
        <p:spPr>
          <a:xfrm>
            <a:off x="4269221" y="2321004"/>
            <a:ext cx="3653564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>
                    <a:alpha val="50000"/>
                  </a:srgbClr>
                </a:solidFill>
                <a:latin typeface="Bebas Neue" panose="00000500000000000000" pitchFamily="2" charset="0"/>
              </a:rPr>
              <a:t>Taboo</a:t>
            </a:r>
            <a:endParaRPr lang="ko-KR" altLang="en-US" sz="13800" dirty="0">
              <a:solidFill>
                <a:srgbClr val="E6E6E6">
                  <a:alpha val="5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15F2C-988A-4389-91C4-242E9CB39CEE}"/>
              </a:ext>
            </a:extLst>
          </p:cNvPr>
          <p:cNvSpPr txBox="1"/>
          <p:nvPr/>
        </p:nvSpPr>
        <p:spPr>
          <a:xfrm>
            <a:off x="4269221" y="3823619"/>
            <a:ext cx="3653564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>
                    <a:alpha val="15000"/>
                  </a:srgbClr>
                </a:solidFill>
                <a:latin typeface="Bebas Neue" panose="00000500000000000000" pitchFamily="2" charset="0"/>
              </a:rPr>
              <a:t>Taboo</a:t>
            </a:r>
            <a:endParaRPr lang="ko-KR" altLang="en-US" sz="13800" dirty="0">
              <a:solidFill>
                <a:srgbClr val="E6E6E6">
                  <a:alpha val="15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3546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4C557-642C-434F-85A6-6F4746C18A44}"/>
              </a:ext>
            </a:extLst>
          </p:cNvPr>
          <p:cNvSpPr/>
          <p:nvPr/>
        </p:nvSpPr>
        <p:spPr>
          <a:xfrm>
            <a:off x="-1" y="998678"/>
            <a:ext cx="5168350" cy="13370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B9BAE7-FCFD-49A5-A048-297A783E3DD4}"/>
              </a:ext>
            </a:extLst>
          </p:cNvPr>
          <p:cNvSpPr txBox="1"/>
          <p:nvPr/>
        </p:nvSpPr>
        <p:spPr>
          <a:xfrm>
            <a:off x="360339" y="1205522"/>
            <a:ext cx="4436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solidFill>
                  <a:srgbClr val="0B6E4F"/>
                </a:solidFill>
                <a:latin typeface="Caviar Dreams" panose="020B0402020204020504" pitchFamily="34" charset="0"/>
              </a:rPr>
              <a:t>Step 1: </a:t>
            </a:r>
            <a:r>
              <a:rPr lang="en-US" altLang="ko-KR" sz="5400" dirty="0">
                <a:solidFill>
                  <a:srgbClr val="0B6E4F"/>
                </a:solidFill>
                <a:latin typeface="Caviar Dreams" panose="020B0402020204020504" pitchFamily="34" charset="0"/>
              </a:rPr>
              <a:t>make</a:t>
            </a:r>
            <a:endParaRPr lang="ko-KR" altLang="en-US" sz="5400" dirty="0">
              <a:solidFill>
                <a:srgbClr val="0B6E4F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9F591-FD89-44AA-AC99-17B8B6CDC0B1}"/>
              </a:ext>
            </a:extLst>
          </p:cNvPr>
          <p:cNvSpPr txBox="1"/>
          <p:nvPr/>
        </p:nvSpPr>
        <p:spPr>
          <a:xfrm>
            <a:off x="1643192" y="3193624"/>
            <a:ext cx="929150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FA9F42"/>
                </a:solidFill>
                <a:latin typeface="Montserrat Light" panose="00000400000000000000" pitchFamily="2" charset="0"/>
              </a:rPr>
              <a:t>Write </a:t>
            </a:r>
            <a:r>
              <a:rPr lang="en-US" altLang="ko-KR" sz="5400" dirty="0">
                <a:solidFill>
                  <a:srgbClr val="FA9F42"/>
                </a:solidFill>
                <a:latin typeface="Montserrat SemiBold" panose="00000700000000000000" pitchFamily="2" charset="0"/>
              </a:rPr>
              <a:t>five words </a:t>
            </a:r>
            <a:r>
              <a:rPr lang="en-US" altLang="ko-KR" sz="4000" dirty="0">
                <a:solidFill>
                  <a:srgbClr val="FA9F42"/>
                </a:solidFill>
                <a:latin typeface="Montserrat Light" panose="00000400000000000000" pitchFamily="2" charset="0"/>
              </a:rPr>
              <a:t>that the other team </a:t>
            </a:r>
            <a:r>
              <a:rPr lang="en-US" altLang="ko-KR" sz="4000" i="1" dirty="0">
                <a:solidFill>
                  <a:srgbClr val="FA9F42"/>
                </a:solidFill>
                <a:latin typeface="Montserrat Light" panose="00000400000000000000" pitchFamily="2" charset="0"/>
              </a:rPr>
              <a:t>can’t say</a:t>
            </a:r>
            <a:r>
              <a:rPr lang="en-US" altLang="ko-KR" sz="4000" dirty="0">
                <a:solidFill>
                  <a:srgbClr val="FA9F42"/>
                </a:solidFill>
                <a:latin typeface="Montserrat Light" panose="00000400000000000000" pitchFamily="2" charset="0"/>
              </a:rPr>
              <a:t>. </a:t>
            </a:r>
            <a:endParaRPr lang="ko-KR" altLang="en-US" sz="4000" dirty="0">
              <a:solidFill>
                <a:srgbClr val="FA9F42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923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E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A4C557-642C-434F-85A6-6F4746C18A44}"/>
              </a:ext>
            </a:extLst>
          </p:cNvPr>
          <p:cNvSpPr/>
          <p:nvPr/>
        </p:nvSpPr>
        <p:spPr>
          <a:xfrm>
            <a:off x="-2" y="998678"/>
            <a:ext cx="6115763" cy="133701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B9BAE7-FCFD-49A5-A048-297A783E3DD4}"/>
              </a:ext>
            </a:extLst>
          </p:cNvPr>
          <p:cNvSpPr txBox="1"/>
          <p:nvPr/>
        </p:nvSpPr>
        <p:spPr>
          <a:xfrm>
            <a:off x="360339" y="1205522"/>
            <a:ext cx="57554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b="1" dirty="0">
                <a:solidFill>
                  <a:srgbClr val="0B6E4F"/>
                </a:solidFill>
                <a:latin typeface="Caviar Dreams" panose="020B0402020204020504" pitchFamily="34" charset="0"/>
              </a:rPr>
              <a:t>Step 2: </a:t>
            </a:r>
            <a:r>
              <a:rPr lang="en-US" altLang="ko-KR" sz="5400" dirty="0">
                <a:solidFill>
                  <a:srgbClr val="0B6E4F"/>
                </a:solidFill>
                <a:latin typeface="Caviar Dreams" panose="020B0402020204020504" pitchFamily="34" charset="0"/>
              </a:rPr>
              <a:t>describe</a:t>
            </a:r>
            <a:endParaRPr lang="ko-KR" altLang="en-US" sz="5400" dirty="0">
              <a:solidFill>
                <a:srgbClr val="0B6E4F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35D52E-AD51-4F63-AA55-C64BFBA3AF22}"/>
              </a:ext>
            </a:extLst>
          </p:cNvPr>
          <p:cNvSpPr txBox="1"/>
          <p:nvPr/>
        </p:nvSpPr>
        <p:spPr>
          <a:xfrm>
            <a:off x="1643192" y="3193624"/>
            <a:ext cx="929150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FA9F42"/>
                </a:solidFill>
                <a:latin typeface="Montserrat Light" panose="00000400000000000000" pitchFamily="2" charset="0"/>
              </a:rPr>
              <a:t>Get your team to </a:t>
            </a:r>
            <a:r>
              <a:rPr lang="en-US" altLang="ko-KR" sz="4000" i="1" dirty="0">
                <a:solidFill>
                  <a:srgbClr val="FA9F42"/>
                </a:solidFill>
                <a:latin typeface="Montserrat Light" panose="00000400000000000000" pitchFamily="2" charset="0"/>
              </a:rPr>
              <a:t>guess the word </a:t>
            </a:r>
            <a:r>
              <a:rPr lang="en-US" altLang="ko-KR" sz="4000" dirty="0">
                <a:solidFill>
                  <a:srgbClr val="FA9F42"/>
                </a:solidFill>
                <a:latin typeface="Montserrat Light" panose="00000400000000000000" pitchFamily="2" charset="0"/>
              </a:rPr>
              <a:t>without saying the </a:t>
            </a:r>
            <a:r>
              <a:rPr lang="en-US" altLang="ko-KR" sz="5400" dirty="0">
                <a:solidFill>
                  <a:srgbClr val="FA9F42"/>
                </a:solidFill>
                <a:latin typeface="Montserrat SemiBold" panose="00000700000000000000" pitchFamily="2" charset="0"/>
              </a:rPr>
              <a:t>taboo</a:t>
            </a:r>
            <a:r>
              <a:rPr lang="en-US" altLang="ko-KR" sz="4000" dirty="0">
                <a:solidFill>
                  <a:srgbClr val="FA9F42"/>
                </a:solidFill>
                <a:latin typeface="Montserrat Light" panose="00000400000000000000" pitchFamily="2" charset="0"/>
              </a:rPr>
              <a:t> words.</a:t>
            </a:r>
            <a:endParaRPr lang="ko-KR" altLang="en-US" sz="4000" dirty="0">
              <a:solidFill>
                <a:srgbClr val="FA9F42"/>
              </a:solidFill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25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orge Carlin&amp;#39;s Foolproof System of Organizing Comedy Ideas | Time">
            <a:extLst>
              <a:ext uri="{FF2B5EF4-FFF2-40B4-BE49-F238E27FC236}">
                <a16:creationId xmlns:a16="http://schemas.microsoft.com/office/drawing/2014/main" id="{366511CD-9FA8-4DEC-BD41-C7268324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7" b="99616" l="10000" r="90000">
                        <a14:foregroundMark x1="19417" y1="91432" x2="16583" y2="98721"/>
                        <a14:foregroundMark x1="40000" y1="96036" x2="40333" y2="99233"/>
                        <a14:foregroundMark x1="64833" y1="92839" x2="63750" y2="99233"/>
                        <a14:foregroundMark x1="77417" y1="98977" x2="77500" y2="99361"/>
                        <a14:foregroundMark x1="30750" y1="96547" x2="26667" y2="84143"/>
                        <a14:foregroundMark x1="17417" y1="98977" x2="17333" y2="99616"/>
                        <a14:foregroundMark x1="29667" y1="93478" x2="30417" y2="96292"/>
                        <a14:foregroundMark x1="29083" y1="95013" x2="29083" y2="95013"/>
                        <a14:foregroundMark x1="29417" y1="95269" x2="28750" y2="93862"/>
                        <a14:backgroundMark x1="67750" y1="94373" x2="68167" y2="96675"/>
                        <a14:backgroundMark x1="66833" y1="89258" x2="67333" y2="90665"/>
                        <a14:backgroundMark x1="26167" y1="88747" x2="25750" y2="90537"/>
                        <a14:backgroundMark x1="25167" y1="25448" x2="23250" y2="33887"/>
                        <a14:backgroundMark x1="17500" y1="61381" x2="13833" y2="69309"/>
                        <a14:backgroundMark x1="13833" y1="69309" x2="13833" y2="69821"/>
                        <a14:backgroundMark x1="77417" y1="68798" x2="70417" y2="49616"/>
                        <a14:backgroundMark x1="68583" y1="44501" x2="65917" y2="38491"/>
                        <a14:backgroundMark x1="65917" y1="38491" x2="62750" y2="23146"/>
                        <a14:backgroundMark x1="11417" y1="89898" x2="12500" y2="86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18" y="30894"/>
            <a:ext cx="10476131" cy="682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AF9F4ED6-A57D-43F2-B34F-7EB909A17A1C}"/>
              </a:ext>
            </a:extLst>
          </p:cNvPr>
          <p:cNvSpPr txBox="1"/>
          <p:nvPr/>
        </p:nvSpPr>
        <p:spPr>
          <a:xfrm>
            <a:off x="1191444" y="674400"/>
            <a:ext cx="275662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800" dirty="0">
                <a:solidFill>
                  <a:srgbClr val="E6E6E6"/>
                </a:solidFill>
                <a:latin typeface="Bebas Kai" panose="04050603020B02020204" pitchFamily="82" charset="0"/>
              </a:rPr>
              <a:t>Words you can’t say</a:t>
            </a:r>
            <a:endParaRPr lang="ko-KR" altLang="en-US" sz="8800" dirty="0">
              <a:solidFill>
                <a:srgbClr val="E6E6E6"/>
              </a:solidFill>
              <a:latin typeface="Bebas Kai" panose="04050603020B02020204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DB0C41-5614-4C04-873F-C393492B4EA8}"/>
              </a:ext>
            </a:extLst>
          </p:cNvPr>
          <p:cNvSpPr txBox="1"/>
          <p:nvPr/>
        </p:nvSpPr>
        <p:spPr>
          <a:xfrm>
            <a:off x="5314300" y="6330774"/>
            <a:ext cx="4678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dirty="0">
                <a:solidFill>
                  <a:srgbClr val="E7404A"/>
                </a:solidFill>
              </a:rPr>
              <a:t>https://youtu.be/kyBH5oNQOS0</a:t>
            </a:r>
            <a:endParaRPr lang="ko-KR" altLang="en-US" dirty="0">
              <a:solidFill>
                <a:srgbClr val="E740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100465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18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A9F42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FCA311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16700" dirty="0">
                <a:solidFill>
                  <a:srgbClr val="E6E6E6"/>
                </a:solidFill>
                <a:latin typeface="Bebas Neue" panose="00000500000000000000" pitchFamily="2" charset="0"/>
              </a:rPr>
              <a:t>toybox</a:t>
            </a:r>
            <a:endParaRPr lang="ko-KR" altLang="en-US" sz="16700" dirty="0">
              <a:solidFill>
                <a:srgbClr val="E6E6E6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E7404A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E7404A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B6E4F"/>
            </a:gs>
            <a:gs pos="0">
              <a:srgbClr val="FA9F4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onald Trump shuts down his social media site within a month of launch |  Business Standard News">
            <a:extLst>
              <a:ext uri="{FF2B5EF4-FFF2-40B4-BE49-F238E27FC236}">
                <a16:creationId xmlns:a16="http://schemas.microsoft.com/office/drawing/2014/main" id="{CCB9098F-3475-4FDD-93EE-DFC01FA2A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" b="1767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B346B4-347F-4B15-A93C-543288C4C7A8}"/>
              </a:ext>
            </a:extLst>
          </p:cNvPr>
          <p:cNvSpPr/>
          <p:nvPr/>
        </p:nvSpPr>
        <p:spPr>
          <a:xfrm>
            <a:off x="0" y="4321346"/>
            <a:ext cx="7620000" cy="168756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6E8D4-CA5B-48E4-939E-76940445AAEE}"/>
              </a:ext>
            </a:extLst>
          </p:cNvPr>
          <p:cNvSpPr txBox="1"/>
          <p:nvPr/>
        </p:nvSpPr>
        <p:spPr>
          <a:xfrm>
            <a:off x="241116" y="4703465"/>
            <a:ext cx="7205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28B873"/>
                </a:solidFill>
                <a:latin typeface="Caviar Dreams" panose="020B0402020204020504" pitchFamily="34" charset="0"/>
              </a:rPr>
              <a:t>stupid vs uneducated</a:t>
            </a:r>
            <a:endParaRPr lang="ko-KR" altLang="en-US" sz="5400" dirty="0">
              <a:solidFill>
                <a:srgbClr val="28B873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6332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668376-96D0-47AD-934F-0808728D4571}"/>
              </a:ext>
            </a:extLst>
          </p:cNvPr>
          <p:cNvSpPr txBox="1"/>
          <p:nvPr/>
        </p:nvSpPr>
        <p:spPr>
          <a:xfrm>
            <a:off x="1364343" y="10272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E6E6E6"/>
                </a:solidFill>
              </a:rPr>
              <a:t>https://www.thoughtco.com/taboo-language-1692522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1AB6E-F22D-4318-98D9-9ED248D4BED5}"/>
              </a:ext>
            </a:extLst>
          </p:cNvPr>
          <p:cNvSpPr txBox="1"/>
          <p:nvPr/>
        </p:nvSpPr>
        <p:spPr>
          <a:xfrm>
            <a:off x="827314" y="595086"/>
            <a:ext cx="5398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The Definition of Taboo Language    </a:t>
            </a:r>
            <a:endParaRPr lang="ko-KR" alt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5450C6-0A7C-44DE-8EF7-497F7DA4049F}"/>
              </a:ext>
            </a:extLst>
          </p:cNvPr>
          <p:cNvSpPr txBox="1"/>
          <p:nvPr/>
        </p:nvSpPr>
        <p:spPr>
          <a:xfrm>
            <a:off x="1364343" y="23045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E6E6E6"/>
                </a:solidFill>
              </a:rPr>
              <a:t>https://www.bespeaking.com/taboo-words-english/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118F66-1DE9-4E73-885D-8CCB28CEB4DE}"/>
              </a:ext>
            </a:extLst>
          </p:cNvPr>
          <p:cNvSpPr txBox="1"/>
          <p:nvPr/>
        </p:nvSpPr>
        <p:spPr>
          <a:xfrm>
            <a:off x="827314" y="1842868"/>
            <a:ext cx="3484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Taboo Words in English</a:t>
            </a:r>
            <a:endParaRPr lang="ko-KR" alt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590B5-D8C9-4C61-B975-F2A52382BEDF}"/>
              </a:ext>
            </a:extLst>
          </p:cNvPr>
          <p:cNvSpPr txBox="1"/>
          <p:nvPr/>
        </p:nvSpPr>
        <p:spPr>
          <a:xfrm>
            <a:off x="1362788" y="3581789"/>
            <a:ext cx="8844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E6E6E6"/>
                </a:solidFill>
              </a:rPr>
              <a:t>https://www.anti-bullyingalliance.org.uk/sites/default/files/field/attachment/Ato-Z-of-Offensive-language-FINAL.pdf</a:t>
            </a:r>
            <a:endParaRPr lang="ko-KR" altLang="en-US" dirty="0">
              <a:solidFill>
                <a:srgbClr val="E6E6E6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ED65A3-AE3C-443F-8F0D-365FBED642A4}"/>
              </a:ext>
            </a:extLst>
          </p:cNvPr>
          <p:cNvSpPr txBox="1"/>
          <p:nvPr/>
        </p:nvSpPr>
        <p:spPr>
          <a:xfrm>
            <a:off x="827314" y="3198167"/>
            <a:ext cx="5608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A to Z of Offensive Disablist Language</a:t>
            </a:r>
            <a:endParaRPr lang="ko-KR" alt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82447-D425-4218-ACF8-C4B530AB7330}"/>
              </a:ext>
            </a:extLst>
          </p:cNvPr>
          <p:cNvSpPr txBox="1"/>
          <p:nvPr/>
        </p:nvSpPr>
        <p:spPr>
          <a:xfrm>
            <a:off x="1362787" y="4812878"/>
            <a:ext cx="8527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E6E6E6"/>
                </a:solidFill>
              </a:rPr>
              <a:t>http://web.augsburg.edu/english/writinglab/Avoiding_Ableist_Language.pdf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F765D-5DC2-4E90-9303-7D111789DE5C}"/>
              </a:ext>
            </a:extLst>
          </p:cNvPr>
          <p:cNvSpPr txBox="1"/>
          <p:nvPr/>
        </p:nvSpPr>
        <p:spPr>
          <a:xfrm>
            <a:off x="827314" y="4397380"/>
            <a:ext cx="393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Avoiding Ableist Language</a:t>
            </a:r>
            <a:endParaRPr lang="ko-KR" alt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28C1A0-5312-4021-A724-575E8231A346}"/>
              </a:ext>
            </a:extLst>
          </p:cNvPr>
          <p:cNvSpPr txBox="1"/>
          <p:nvPr/>
        </p:nvSpPr>
        <p:spPr>
          <a:xfrm>
            <a:off x="1362787" y="5845012"/>
            <a:ext cx="9106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E6E6E6"/>
                </a:solidFill>
              </a:rPr>
              <a:t>https://www.huffpost.com/entry/the-power-of-spoken-words_b_6324786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24DB75-B2F5-431B-A53D-7D34589A947B}"/>
              </a:ext>
            </a:extLst>
          </p:cNvPr>
          <p:cNvSpPr txBox="1"/>
          <p:nvPr/>
        </p:nvSpPr>
        <p:spPr>
          <a:xfrm>
            <a:off x="827314" y="5443803"/>
            <a:ext cx="4170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The Power of Spoken Words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49647587"/>
      </p:ext>
    </p:extLst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DFF682-3D41-4D71-BC51-48BD6486005D}"/>
              </a:ext>
            </a:extLst>
          </p:cNvPr>
          <p:cNvSpPr txBox="1"/>
          <p:nvPr/>
        </p:nvSpPr>
        <p:spPr>
          <a:xfrm>
            <a:off x="1000125" y="1229410"/>
            <a:ext cx="1059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E6E6E6"/>
                </a:solidFill>
              </a:rPr>
              <a:t>https://www.fastcompany.com/3026596/140-characters-of-fck-sht-and-ss-how-we-swear-on-twitter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C6B97-4F08-4697-86CC-7E946BCF30F9}"/>
              </a:ext>
            </a:extLst>
          </p:cNvPr>
          <p:cNvSpPr txBox="1"/>
          <p:nvPr/>
        </p:nvSpPr>
        <p:spPr>
          <a:xfrm>
            <a:off x="703489" y="767745"/>
            <a:ext cx="3817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How We Swear on Twitter</a:t>
            </a:r>
            <a:endParaRPr lang="ko-KR" alt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BA7EE-2833-4ED2-9634-429B7A226EC2}"/>
              </a:ext>
            </a:extLst>
          </p:cNvPr>
          <p:cNvSpPr txBox="1"/>
          <p:nvPr/>
        </p:nvSpPr>
        <p:spPr>
          <a:xfrm>
            <a:off x="1000125" y="2406474"/>
            <a:ext cx="4678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E6E6E6"/>
                </a:solidFill>
              </a:rPr>
              <a:t>https://youtu.be/kyBH5oNQOS0</a:t>
            </a:r>
            <a:endParaRPr lang="ko-KR" altLang="en-US" dirty="0">
              <a:solidFill>
                <a:srgbClr val="E6E6E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70DD6-3358-478B-9019-39D28B8BDFC8}"/>
              </a:ext>
            </a:extLst>
          </p:cNvPr>
          <p:cNvSpPr txBox="1"/>
          <p:nvPr/>
        </p:nvSpPr>
        <p:spPr>
          <a:xfrm>
            <a:off x="703489" y="1944809"/>
            <a:ext cx="4325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7 Words You Can’t Say on TV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51590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rgbClr val="0B6E4F"/>
            </a:gs>
            <a:gs pos="100000">
              <a:srgbClr val="FA9F4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w the Black Power Movement Influenced the Civil Rights Movement - HISTORY">
            <a:extLst>
              <a:ext uri="{FF2B5EF4-FFF2-40B4-BE49-F238E27FC236}">
                <a16:creationId xmlns:a16="http://schemas.microsoft.com/office/drawing/2014/main" id="{818E971C-AB68-41AD-B370-51F3393E6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234EDE-EB21-4B5B-8ED3-8B1C13D41731}"/>
              </a:ext>
            </a:extLst>
          </p:cNvPr>
          <p:cNvSpPr/>
          <p:nvPr/>
        </p:nvSpPr>
        <p:spPr>
          <a:xfrm>
            <a:off x="6578234" y="1509486"/>
            <a:ext cx="5613766" cy="1244316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A5E876-DFAD-4DF7-BCAD-57FEAE11549A}"/>
              </a:ext>
            </a:extLst>
          </p:cNvPr>
          <p:cNvSpPr txBox="1"/>
          <p:nvPr/>
        </p:nvSpPr>
        <p:spPr>
          <a:xfrm>
            <a:off x="6986094" y="1669979"/>
            <a:ext cx="4798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28B873"/>
                </a:solidFill>
                <a:latin typeface="Caviar Dreams" panose="020B0402020204020504" pitchFamily="34" charset="0"/>
              </a:rPr>
              <a:t>culture markers</a:t>
            </a:r>
            <a:endParaRPr lang="ko-KR" altLang="en-US" sz="5400" dirty="0">
              <a:solidFill>
                <a:srgbClr val="28B873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4174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0B6E4F"/>
            </a:gs>
            <a:gs pos="100000">
              <a:srgbClr val="FA9F4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ster The Korean Subway System - Hiexpat Korea">
            <a:extLst>
              <a:ext uri="{FF2B5EF4-FFF2-40B4-BE49-F238E27FC236}">
                <a16:creationId xmlns:a16="http://schemas.microsoft.com/office/drawing/2014/main" id="{94FF2D9B-1727-4871-AA97-B8BE9722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88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869839-133D-4A9A-9924-E47C6A19E534}"/>
              </a:ext>
            </a:extLst>
          </p:cNvPr>
          <p:cNvSpPr/>
          <p:nvPr/>
        </p:nvSpPr>
        <p:spPr>
          <a:xfrm>
            <a:off x="8505371" y="4688114"/>
            <a:ext cx="3686629" cy="12152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C7753-C737-4455-BACE-B5FA0C10CCE4}"/>
              </a:ext>
            </a:extLst>
          </p:cNvPr>
          <p:cNvSpPr txBox="1"/>
          <p:nvPr/>
        </p:nvSpPr>
        <p:spPr>
          <a:xfrm>
            <a:off x="9087763" y="4834093"/>
            <a:ext cx="2521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400" dirty="0">
                <a:solidFill>
                  <a:srgbClr val="28B873"/>
                </a:solidFill>
                <a:latin typeface="Caviar Dreams" panose="020B0402020204020504" pitchFamily="34" charset="0"/>
              </a:rPr>
              <a:t>context</a:t>
            </a:r>
            <a:endParaRPr lang="ko-KR" altLang="en-US" sz="5400" dirty="0">
              <a:solidFill>
                <a:srgbClr val="28B873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3815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2DBC28-7115-4832-94CA-C210F016CE7C}"/>
              </a:ext>
            </a:extLst>
          </p:cNvPr>
          <p:cNvSpPr txBox="1"/>
          <p:nvPr/>
        </p:nvSpPr>
        <p:spPr>
          <a:xfrm>
            <a:off x="3083801" y="818391"/>
            <a:ext cx="6024406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/>
                </a:solidFill>
                <a:latin typeface="Bebas Neue" panose="00000500000000000000" pitchFamily="2" charset="0"/>
              </a:rPr>
              <a:t>Profanity</a:t>
            </a:r>
            <a:endParaRPr lang="ko-KR" altLang="en-US" sz="13800" dirty="0">
              <a:solidFill>
                <a:srgbClr val="E6E6E6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F47E5A-5877-4E9F-9108-B8000D09525E}"/>
              </a:ext>
            </a:extLst>
          </p:cNvPr>
          <p:cNvSpPr txBox="1"/>
          <p:nvPr/>
        </p:nvSpPr>
        <p:spPr>
          <a:xfrm>
            <a:off x="2099560" y="2321004"/>
            <a:ext cx="7992894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>
                    <a:alpha val="25000"/>
                  </a:srgbClr>
                </a:solidFill>
                <a:latin typeface="Bebas Neue" panose="00000500000000000000" pitchFamily="2" charset="0"/>
              </a:rPr>
              <a:t>Swear words</a:t>
            </a:r>
            <a:endParaRPr lang="ko-KR" altLang="en-US" sz="13800" dirty="0">
              <a:solidFill>
                <a:srgbClr val="E6E6E6">
                  <a:alpha val="25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15F2C-988A-4389-91C4-242E9CB39CEE}"/>
              </a:ext>
            </a:extLst>
          </p:cNvPr>
          <p:cNvSpPr txBox="1"/>
          <p:nvPr/>
        </p:nvSpPr>
        <p:spPr>
          <a:xfrm>
            <a:off x="2264668" y="3823619"/>
            <a:ext cx="7662675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E6E6E6">
                    <a:alpha val="4000"/>
                  </a:srgbClr>
                </a:solidFill>
                <a:latin typeface="Bebas Neue" panose="00000500000000000000" pitchFamily="2" charset="0"/>
              </a:rPr>
              <a:t>Curse words</a:t>
            </a:r>
            <a:endParaRPr lang="ko-KR" altLang="en-US" sz="13800" dirty="0">
              <a:solidFill>
                <a:srgbClr val="E6E6E6">
                  <a:alpha val="4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B7B54-A812-49BB-A0C3-16CF3D42C7B8}"/>
              </a:ext>
            </a:extLst>
          </p:cNvPr>
          <p:cNvSpPr/>
          <p:nvPr/>
        </p:nvSpPr>
        <p:spPr>
          <a:xfrm>
            <a:off x="-1" y="0"/>
            <a:ext cx="12366172" cy="166914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A577B-7448-41ED-8E57-158819F847DC}"/>
              </a:ext>
            </a:extLst>
          </p:cNvPr>
          <p:cNvSpPr txBox="1"/>
          <p:nvPr/>
        </p:nvSpPr>
        <p:spPr>
          <a:xfrm>
            <a:off x="183056" y="863599"/>
            <a:ext cx="6493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b="1" dirty="0">
                <a:solidFill>
                  <a:srgbClr val="2B4162"/>
                </a:solidFill>
                <a:latin typeface="Caviar Dreams" panose="020B0402020204020504" pitchFamily="34" charset="0"/>
              </a:rPr>
              <a:t>Edmund Leach</a:t>
            </a:r>
            <a:endParaRPr lang="ko-KR" altLang="en-US" sz="6600" b="1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2BEB7-AC22-4F77-89C4-93119FA270AF}"/>
              </a:ext>
            </a:extLst>
          </p:cNvPr>
          <p:cNvSpPr txBox="1"/>
          <p:nvPr/>
        </p:nvSpPr>
        <p:spPr>
          <a:xfrm>
            <a:off x="2457357" y="2505670"/>
            <a:ext cx="88202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  <a:t>Dirty words </a:t>
            </a:r>
            <a:b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</a:br>
            <a:r>
              <a:rPr lang="en-US" altLang="ko-KR" sz="3200" dirty="0">
                <a:solidFill>
                  <a:srgbClr val="0B6E4F"/>
                </a:solidFill>
                <a:latin typeface="Arial Nova" panose="020B0504020202020204" pitchFamily="34" charset="0"/>
              </a:rPr>
              <a:t>(sex, excretion)  </a:t>
            </a:r>
            <a:endParaRPr lang="en-US" altLang="ko-KR" sz="5400" dirty="0">
              <a:solidFill>
                <a:srgbClr val="0B6E4F"/>
              </a:solidFill>
              <a:latin typeface="Arial Nova" panose="020B0504020202020204" pitchFamily="34" charset="0"/>
            </a:endParaRPr>
          </a:p>
          <a:p>
            <a:pPr marL="914400" indent="-914400">
              <a:buAutoNum type="arabicPeriod"/>
            </a:pPr>
            <a: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  <a:t>Religious Words</a:t>
            </a:r>
            <a:b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</a:br>
            <a:r>
              <a:rPr lang="en-US" altLang="ko-KR" sz="3200" dirty="0">
                <a:solidFill>
                  <a:srgbClr val="0B6E4F"/>
                </a:solidFill>
                <a:latin typeface="Arial Nova" panose="020B0504020202020204" pitchFamily="34" charset="0"/>
              </a:rPr>
              <a:t>(Christ, OMG)</a:t>
            </a:r>
            <a:r>
              <a:rPr lang="en-US" altLang="ko-KR" sz="3200" dirty="0">
                <a:solidFill>
                  <a:srgbClr val="E6E6E6"/>
                </a:solidFill>
                <a:latin typeface="Caviar Dreams" panose="020B0402020204020504" pitchFamily="34" charset="0"/>
              </a:rPr>
              <a:t> </a:t>
            </a:r>
            <a:endParaRPr lang="en-US" altLang="ko-KR" sz="5400" dirty="0">
              <a:solidFill>
                <a:srgbClr val="E6E6E6"/>
              </a:solidFill>
              <a:latin typeface="Caviar Dreams" panose="020B0402020204020504" pitchFamily="34" charset="0"/>
            </a:endParaRPr>
          </a:p>
          <a:p>
            <a:pPr marL="914400" indent="-914400">
              <a:buAutoNum type="arabicPeriod"/>
            </a:pPr>
            <a: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  <a:t>Animal Abuse </a:t>
            </a:r>
            <a:b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</a:br>
            <a:r>
              <a:rPr lang="en-US" altLang="ko-KR" sz="3200" dirty="0">
                <a:solidFill>
                  <a:srgbClr val="0B6E4F"/>
                </a:solidFill>
                <a:latin typeface="Arial Nova" panose="020B0504020202020204" pitchFamily="34" charset="0"/>
              </a:rPr>
              <a:t>(Bitch, Cow)</a:t>
            </a:r>
            <a:endParaRPr lang="ko-KR" altLang="en-US" sz="5400" dirty="0">
              <a:solidFill>
                <a:srgbClr val="E6E6E6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758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1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EB7B54-A812-49BB-A0C3-16CF3D42C7B8}"/>
              </a:ext>
            </a:extLst>
          </p:cNvPr>
          <p:cNvSpPr/>
          <p:nvPr/>
        </p:nvSpPr>
        <p:spPr>
          <a:xfrm>
            <a:off x="6096000" y="-139699"/>
            <a:ext cx="3106057" cy="722267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1A577B-7448-41ED-8E57-158819F847DC}"/>
              </a:ext>
            </a:extLst>
          </p:cNvPr>
          <p:cNvSpPr txBox="1"/>
          <p:nvPr/>
        </p:nvSpPr>
        <p:spPr>
          <a:xfrm>
            <a:off x="6357258" y="2844799"/>
            <a:ext cx="3518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b="1" dirty="0">
                <a:solidFill>
                  <a:srgbClr val="2B4162"/>
                </a:solidFill>
                <a:latin typeface="Caviar Dreams" panose="020B0402020204020504" pitchFamily="34" charset="0"/>
              </a:rPr>
              <a:t>bad</a:t>
            </a:r>
            <a:r>
              <a:rPr lang="en-US" altLang="ko-KR" sz="7200" b="1" dirty="0">
                <a:solidFill>
                  <a:srgbClr val="2B4162"/>
                </a:solidFill>
                <a:latin typeface="Caviar Dreams" panose="020B0402020204020504" pitchFamily="34" charset="0"/>
              </a:rPr>
              <a:t>?</a:t>
            </a:r>
            <a:endParaRPr lang="ko-KR" altLang="en-US" sz="7200" b="1" dirty="0">
              <a:solidFill>
                <a:srgbClr val="2B4162"/>
              </a:solidFill>
              <a:latin typeface="Caviar Dreams" panose="020B04020202040205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72BEB7-AC22-4F77-89C4-93119FA270AF}"/>
              </a:ext>
            </a:extLst>
          </p:cNvPr>
          <p:cNvSpPr txBox="1"/>
          <p:nvPr/>
        </p:nvSpPr>
        <p:spPr>
          <a:xfrm>
            <a:off x="917842" y="3044853"/>
            <a:ext cx="5651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E6E6E6"/>
                </a:solidFill>
                <a:latin typeface="Caviar Dreams" panose="020B0402020204020504" pitchFamily="34" charset="0"/>
              </a:rPr>
              <a:t>Why is profanity</a:t>
            </a:r>
            <a:endParaRPr lang="ko-KR" altLang="en-US" sz="5400" dirty="0">
              <a:solidFill>
                <a:srgbClr val="E6E6E6"/>
              </a:solidFill>
              <a:latin typeface="Caviar Dreams" panose="020B040202020402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3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4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737</Words>
  <Application>Microsoft Office PowerPoint</Application>
  <PresentationFormat>Widescreen</PresentationFormat>
  <Paragraphs>291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2" baseType="lpstr">
      <vt:lpstr>Caviar Dreams</vt:lpstr>
      <vt:lpstr>Arial Nova</vt:lpstr>
      <vt:lpstr>맑은 고딕</vt:lpstr>
      <vt:lpstr>Super Mario 256</vt:lpstr>
      <vt:lpstr>Bebas Kai</vt:lpstr>
      <vt:lpstr>Montserrat Light</vt:lpstr>
      <vt:lpstr>Waltograph</vt:lpstr>
      <vt:lpstr>Brush StrokeFast</vt:lpstr>
      <vt:lpstr>Jokerman</vt:lpstr>
      <vt:lpstr>The Hand</vt:lpstr>
      <vt:lpstr>BalloonSCDExtBol</vt:lpstr>
      <vt:lpstr>Abadi Extra Light</vt:lpstr>
      <vt:lpstr>Montserrat Black</vt:lpstr>
      <vt:lpstr>Arial</vt:lpstr>
      <vt:lpstr>Source Sans Pro Black</vt:lpstr>
      <vt:lpstr>Montserrat SemiBold</vt:lpstr>
      <vt:lpstr>Bebas Neue</vt:lpstr>
      <vt:lpstr>Abadi</vt:lpstr>
      <vt:lpstr>Open Sans Extrabold</vt:lpstr>
      <vt:lpstr>BOSTHON 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die… </vt:lpstr>
      <vt:lpstr>Fart</vt:lpstr>
      <vt:lpstr>Old</vt:lpstr>
      <vt:lpstr>Fat</vt:lpstr>
      <vt:lpstr>Stupid</vt:lpstr>
      <vt:lpstr>Stupid</vt:lpstr>
      <vt:lpstr>Pregnant  </vt:lpstr>
      <vt:lpstr>Getting Fired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62</cp:revision>
  <dcterms:created xsi:type="dcterms:W3CDTF">2021-06-17T05:09:18Z</dcterms:created>
  <dcterms:modified xsi:type="dcterms:W3CDTF">2021-06-20T11:05:00Z</dcterms:modified>
</cp:coreProperties>
</file>