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85" r:id="rId4"/>
    <p:sldId id="286" r:id="rId5"/>
    <p:sldId id="291" r:id="rId6"/>
    <p:sldId id="292" r:id="rId7"/>
    <p:sldId id="287" r:id="rId8"/>
    <p:sldId id="293" r:id="rId9"/>
    <p:sldId id="295" r:id="rId10"/>
    <p:sldId id="289" r:id="rId11"/>
    <p:sldId id="297" r:id="rId12"/>
    <p:sldId id="298" r:id="rId13"/>
    <p:sldId id="288" r:id="rId14"/>
    <p:sldId id="294" r:id="rId15"/>
    <p:sldId id="296" r:id="rId16"/>
    <p:sldId id="257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70" r:id="rId28"/>
    <p:sldId id="271" r:id="rId29"/>
    <p:sldId id="272" r:id="rId30"/>
    <p:sldId id="269" r:id="rId31"/>
    <p:sldId id="274" r:id="rId32"/>
    <p:sldId id="299" r:id="rId33"/>
    <p:sldId id="284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946"/>
    <a:srgbClr val="A8DADC"/>
    <a:srgbClr val="457B9D"/>
    <a:srgbClr val="F1FAEE"/>
    <a:srgbClr val="1D3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01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4F0E-5AF4-4D4B-BCAA-2C60F8B8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54B2F-6403-40EF-BDA2-29628EC1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4C88E-8B6D-4EBD-953E-C3A54867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5731-BA70-45FD-9B12-A05F6AF7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46E8-4883-4585-A418-863A88ED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70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0347-051E-4069-A6F8-C0DB3CC4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2B569-E138-442C-AFEA-30324BFF3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5590-9F15-410F-BC15-6BC22130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080F5-0741-40BF-8802-F7EE49F5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E4EE-A02F-4B0B-8074-630C71A5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7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81B3C-AE65-4EBD-9ACB-169D786F2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E066-BE26-49A9-A1AE-CE0B2866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7A27-6A85-453A-B49C-C887280E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80DE-EFCA-416D-97AF-5C66F14E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241E-D597-4C86-9CA9-730461F2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12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8F62-DCF3-4D71-9AD3-A53EC1E8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03548-180E-4E57-9A34-6224442C7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96B55-9FA7-440F-B6DE-2DDB10A0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EDD8-34E0-400B-8381-36D9C0D4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F338-C7F1-4F71-B5F8-DF00C1B1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3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D24F-0DC6-48D1-BE57-3BCF98A9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7DE6-246A-4C33-A98B-83018EFD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D62A8-47BB-49B9-807F-BF4E4EE7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DD36-101E-4F0B-897E-A312E7AF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2748-DB04-4FB5-A64D-C18AAC39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79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F552-1B18-43F3-9A48-6A922653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DEBA-E545-4419-9A99-C0DDA1389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E0C7D-7ACC-448E-B0E1-B5C966912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02363-8EF2-4723-9FCF-BE378A5B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33F09-6223-44E7-B832-01919C5E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291C0-D9A2-4150-9E92-58B9FE8A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87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816A-9A59-4F17-9AC7-DC723FB8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47BB7-CFFD-446C-8F2F-9760E4D1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B5C5B-EB59-4A11-B3EA-3C3EC461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1FF47-3047-4CF2-8747-05F69736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7D8C5-C83D-4461-8996-490E6BD83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0023E-4750-4E8A-8456-1A435738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AE4732-C6D0-47CF-A881-3B90DFFB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16BCD-D36A-4AFD-B169-28F04FB1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31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DA9B-D4E5-4309-8C6C-A21E4E90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D810A-6679-4EBC-ACAA-179A565A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0227F-CE76-4556-BE86-7A481915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C3232-0C21-4FE5-AB52-2CC5EF3C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409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FE8A0-0B1A-4855-A7ED-D5FFAA36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5AC13-2AD1-47AB-9084-C3C07108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E6E7-4E1D-4A8E-AE37-02699AC9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8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EC2F-4487-4E60-BB20-AB8FB394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84EF-F1E4-4E82-B12D-7A7B10B0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BE779-E59B-4F1D-A72F-3AFA373D1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0CF73-B864-46F1-9AB1-20406695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7B603-F12C-42DD-A243-609A619E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2849B-991A-4DEC-BC7C-F84FF4E0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13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05D3-3032-479F-A2D0-E6E1E97F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F9CC-04D8-4611-83EC-D6512BCDB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422D2-405B-475C-9E22-91A296F4F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0D063-678A-4039-89A3-55738599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2EDC7-8DC9-4A88-90FC-43C00765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D7433-AEF8-4BDB-BF30-4EC06609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01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37650-8A68-48C4-B4BF-B381F9F6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AA464-38EB-4474-8B4E-7E55B9E50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36FE6-0045-4538-881F-CFA130908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4B50-B810-434C-B0C5-ACA7D87CBAFB}" type="datetimeFigureOut">
              <a:rPr lang="ko-KR" altLang="en-US" smtClean="0"/>
              <a:t>2021-07-19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16B71-A565-45F5-8F2F-820B6EFCD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2C989-BBB6-4357-8CDD-3DE2F127A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0699-98AA-4EEF-91A2-EB56CF36C7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592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2963507" y="2828835"/>
            <a:ext cx="626498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ART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ERING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3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uld we barter NFTs?. I had the chance to discuss NFT… | by Gauthier  Zuppinger | NonFungible | Medium">
            <a:extLst>
              <a:ext uri="{FF2B5EF4-FFF2-40B4-BE49-F238E27FC236}">
                <a16:creationId xmlns:a16="http://schemas.microsoft.com/office/drawing/2014/main" id="{29687E8E-43CB-4BA4-9EB1-B192E6218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43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3964C6-F678-4FB3-8060-FEC596FC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3121214" y="2828835"/>
            <a:ext cx="594957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EXC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NGE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35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Pathos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, value, negotiation </a:t>
            </a:r>
          </a:p>
          <a:p>
            <a:pPr algn="l"/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A good salesperson wants to </a:t>
            </a:r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solve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 a problem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4491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 STUDIED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005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people shaking hands&#10;&#10;Description automatically generated">
            <a:extLst>
              <a:ext uri="{FF2B5EF4-FFF2-40B4-BE49-F238E27FC236}">
                <a16:creationId xmlns:a16="http://schemas.microsoft.com/office/drawing/2014/main" id="{12671CBE-E320-477B-80E8-58ACE06A4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D5A38D-7FC7-46FB-819A-D3E5B7DF45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Pathos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, value, negotiation </a:t>
            </a:r>
          </a:p>
          <a:p>
            <a:pPr algn="l"/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A good salesperson wants to </a:t>
            </a:r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solve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 a problem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4491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 STUDIED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5302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people shaking hands&#10;&#10;Description automatically generated">
            <a:extLst>
              <a:ext uri="{FF2B5EF4-FFF2-40B4-BE49-F238E27FC236}">
                <a16:creationId xmlns:a16="http://schemas.microsoft.com/office/drawing/2014/main" id="{C474B7B2-ECC5-448C-96D5-3AF89B5B1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D1DA-D554-4E98-BF39-CA672415A1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4259601" y="2828835"/>
            <a:ext cx="367280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ADE</a:t>
            </a:r>
            <a:endParaRPr lang="ko-KR" altLang="en-US" sz="48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88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Can I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borrow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 a pencil. </a:t>
            </a:r>
          </a:p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Can you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lend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 me a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n eraser.  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62534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BORROW vs LEND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99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mmon English Mistakes and Mix-ups: lend and borrow – Rennert New York  TESOL Center | TESOL/TESL/TEFL Certification">
            <a:extLst>
              <a:ext uri="{FF2B5EF4-FFF2-40B4-BE49-F238E27FC236}">
                <a16:creationId xmlns:a16="http://schemas.microsoft.com/office/drawing/2014/main" id="{89ABBFA8-A317-42B3-92E9-37A06B98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0" b="758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086E3-4CD5-4952-A647-BE41623A0504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Can I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borrow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 a pencil. </a:t>
            </a:r>
          </a:p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Can you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lend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 me a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n eraser.  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62534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BORROW vs LEND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523593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A14D4F-C989-437E-918A-00D81538E686}"/>
              </a:ext>
            </a:extLst>
          </p:cNvPr>
          <p:cNvSpPr txBox="1"/>
          <p:nvPr/>
        </p:nvSpPr>
        <p:spPr>
          <a:xfrm>
            <a:off x="3015670" y="2828835"/>
            <a:ext cx="616066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RED</a:t>
            </a:r>
            <a:r>
              <a:rPr lang="en-US" altLang="ko-KR" sz="48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paperclip</a:t>
            </a:r>
            <a:endParaRPr lang="ko-KR" altLang="en-US" sz="48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1EE6A-048D-4F36-8B04-C7B0EE3F7D5E}"/>
              </a:ext>
            </a:extLst>
          </p:cNvPr>
          <p:cNvSpPr/>
          <p:nvPr/>
        </p:nvSpPr>
        <p:spPr>
          <a:xfrm rot="5400000">
            <a:off x="11735992" y="309792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524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417094" y="3890664"/>
            <a:ext cx="348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Fish-shaped Pen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F7CB-E443-4CFD-ADA6-B3DF23678871}"/>
              </a:ext>
            </a:extLst>
          </p:cNvPr>
          <p:cNvSpPr/>
          <p:nvPr/>
        </p:nvSpPr>
        <p:spPr>
          <a:xfrm>
            <a:off x="0" y="0"/>
            <a:ext cx="4004109" cy="3890664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230849" y="1196462"/>
            <a:ext cx="870860" cy="4465074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468360" y="4378564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14,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21D1E-D33D-4F24-99CA-AEA3EE381BA4}"/>
              </a:ext>
            </a:extLst>
          </p:cNvPr>
          <p:cNvSpPr/>
          <p:nvPr/>
        </p:nvSpPr>
        <p:spPr>
          <a:xfrm>
            <a:off x="5660570" y="-31835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lown fish pen - Paperchase | Paperchase">
            <a:extLst>
              <a:ext uri="{FF2B5EF4-FFF2-40B4-BE49-F238E27FC236}">
                <a16:creationId xmlns:a16="http://schemas.microsoft.com/office/drawing/2014/main" id="{3C5D3A70-3FFA-4086-B82B-71EE0AF3C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167" r="96333">
                        <a14:foregroundMark x1="3167" y1="49333" x2="9000" y2="49500"/>
                        <a14:foregroundMark x1="94667" y1="58500" x2="89000" y2="51500"/>
                        <a14:foregroundMark x1="96333" y1="45500" x2="8883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85" b="33385"/>
          <a:stretch/>
        </p:blipFill>
        <p:spPr bwMode="auto">
          <a:xfrm rot="1337873">
            <a:off x="5637816" y="2339250"/>
            <a:ext cx="5715000" cy="18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23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765415" y="5146576"/>
            <a:ext cx="3215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Hand-sculpted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Doorknob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3EFCC-D1AA-4A41-8740-9449D12FEF24}"/>
              </a:ext>
            </a:extLst>
          </p:cNvPr>
          <p:cNvSpPr/>
          <p:nvPr/>
        </p:nvSpPr>
        <p:spPr>
          <a:xfrm>
            <a:off x="1" y="4543124"/>
            <a:ext cx="6343048" cy="231487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935207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765415" y="6255980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14,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E6396-DCFF-4649-9A56-74B96F8C3761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Nostalgic Warehouse New York Knob with Classic Rosette | Direct Door  Hardware">
            <a:extLst>
              <a:ext uri="{FF2B5EF4-FFF2-40B4-BE49-F238E27FC236}">
                <a16:creationId xmlns:a16="http://schemas.microsoft.com/office/drawing/2014/main" id="{D84923FA-41CD-45EF-90E4-5FD7E3FF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0" y="864015"/>
            <a:ext cx="5402759" cy="44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226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515243" y="1770409"/>
            <a:ext cx="2616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Coleman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Camp Stove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B84C2B-5BBD-4F2B-B641-B69594466113}"/>
              </a:ext>
            </a:extLst>
          </p:cNvPr>
          <p:cNvSpPr/>
          <p:nvPr/>
        </p:nvSpPr>
        <p:spPr>
          <a:xfrm>
            <a:off x="9575064" y="3551722"/>
            <a:ext cx="2616935" cy="3306277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910909" y="1657725"/>
            <a:ext cx="870860" cy="3542548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9575065" y="1562912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25,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EEEA8-CB69-4C6E-B9E3-4A1EA0BB2350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Coleman Dual-Fuel 2 Burner Stove | REI Co-op">
            <a:extLst>
              <a:ext uri="{FF2B5EF4-FFF2-40B4-BE49-F238E27FC236}">
                <a16:creationId xmlns:a16="http://schemas.microsoft.com/office/drawing/2014/main" id="{BA27A068-BC55-469F-AE23-89F898DF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2" b="97449" l="2038" r="98108">
                        <a14:foregroundMark x1="2038" y1="5782" x2="3493" y2="16837"/>
                        <a14:foregroundMark x1="17904" y1="14456" x2="25036" y2="9354"/>
                        <a14:foregroundMark x1="48326" y1="80272" x2="30277" y2="88605"/>
                        <a14:foregroundMark x1="20378" y1="94728" x2="18195" y2="96429"/>
                        <a14:foregroundMark x1="59680" y1="88605" x2="77001" y2="82823"/>
                        <a14:foregroundMark x1="79622" y1="88776" x2="71470" y2="91327"/>
                        <a14:foregroundMark x1="71470" y1="91327" x2="71470" y2="91327"/>
                        <a14:foregroundMark x1="83697" y1="87755" x2="90684" y2="80952"/>
                        <a14:foregroundMark x1="90684" y1="80952" x2="90830" y2="77211"/>
                        <a14:foregroundMark x1="94032" y1="75000" x2="93013" y2="78061"/>
                        <a14:foregroundMark x1="94323" y1="82483" x2="92140" y2="85544"/>
                        <a14:foregroundMark x1="97089" y1="57143" x2="93159" y2="51701"/>
                        <a14:foregroundMark x1="98253" y1="48299" x2="95488" y2="48469"/>
                        <a14:foregroundMark x1="52111" y1="97449" x2="52111" y2="97449"/>
                        <a14:backgroundMark x1="57060" y1="99150" x2="54440" y2="9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56" y="1237447"/>
            <a:ext cx="4635396" cy="3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008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lang="en-US" altLang="ko-KR" b="0" i="1" dirty="0">
                <a:solidFill>
                  <a:srgbClr val="F1FAE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goods or services for other goods or services without using money.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40899" y="4178157"/>
            <a:ext cx="42387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BARTERING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8539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1870370" y="850923"/>
            <a:ext cx="363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Honda Generator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64843-22A3-41E2-8DF2-779B65343A93}"/>
              </a:ext>
            </a:extLst>
          </p:cNvPr>
          <p:cNvSpPr/>
          <p:nvPr/>
        </p:nvSpPr>
        <p:spPr>
          <a:xfrm>
            <a:off x="6317521" y="-26235"/>
            <a:ext cx="5874479" cy="1798727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-1238384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3859468" y="14031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Sept. 24,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CF665-04F6-4477-92BC-DEA164F19678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2" name="Picture 2" descr="HONDA Portable Generator, Conventional, Generator Fuel Type Gasoline,  Generator Rated Watts 2,600 W - 6NCK7|EB3000CK2A - Grainger">
            <a:extLst>
              <a:ext uri="{FF2B5EF4-FFF2-40B4-BE49-F238E27FC236}">
                <a16:creationId xmlns:a16="http://schemas.microsoft.com/office/drawing/2014/main" id="{BC86525D-9B06-4BD5-8AD8-CE98D43E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96" y="2820315"/>
            <a:ext cx="3161928" cy="3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99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151681" y="4022914"/>
            <a:ext cx="304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“Instant Party”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6F5FC-705C-43EB-B142-B8DE13D3B116}"/>
              </a:ext>
            </a:extLst>
          </p:cNvPr>
          <p:cNvSpPr/>
          <p:nvPr/>
        </p:nvSpPr>
        <p:spPr>
          <a:xfrm>
            <a:off x="9028497" y="0"/>
            <a:ext cx="3163503" cy="3429000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682479" y="1462771"/>
            <a:ext cx="870860" cy="3932455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9306964" y="4553369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Nov. 16,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C17EB-06ED-4B58-A5EA-00F9C17EF774}"/>
              </a:ext>
            </a:extLst>
          </p:cNvPr>
          <p:cNvSpPr/>
          <p:nvPr/>
        </p:nvSpPr>
        <p:spPr>
          <a:xfrm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 descr="Download Das Euro Keg - Beer Keg Png PNG Image with No Background -  PNGkey.com">
            <a:extLst>
              <a:ext uri="{FF2B5EF4-FFF2-40B4-BE49-F238E27FC236}">
                <a16:creationId xmlns:a16="http://schemas.microsoft.com/office/drawing/2014/main" id="{DFC8665A-59E9-4E27-BE01-E43281A9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" y="1498689"/>
            <a:ext cx="4519646" cy="44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643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64071" y="5176311"/>
            <a:ext cx="1771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Ski-Doo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ACFA2-1F11-469F-AE4B-131AB1DDA6D3}"/>
              </a:ext>
            </a:extLst>
          </p:cNvPr>
          <p:cNvSpPr/>
          <p:nvPr/>
        </p:nvSpPr>
        <p:spPr>
          <a:xfrm>
            <a:off x="0" y="4610500"/>
            <a:ext cx="6410425" cy="224749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83321" y="5697965"/>
            <a:ext cx="135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Dec. 8,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381FB-6639-446D-B472-C786424EF8AD}"/>
              </a:ext>
            </a:extLst>
          </p:cNvPr>
          <p:cNvSpPr/>
          <p:nvPr/>
        </p:nvSpPr>
        <p:spPr>
          <a:xfrm rot="5400000">
            <a:off x="1175657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0" name="Picture 2" descr="Polaris Snowmobiles | Polaris EN-CA">
            <a:extLst>
              <a:ext uri="{FF2B5EF4-FFF2-40B4-BE49-F238E27FC236}">
                <a16:creationId xmlns:a16="http://schemas.microsoft.com/office/drawing/2014/main" id="{4D3898B6-63AA-4D06-9DD9-AA8CD584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4" b="91667" l="9896" r="91797">
                        <a14:foregroundMark x1="90495" y1="77083" x2="91927" y2="75463"/>
                        <a14:foregroundMark x1="89714" y1="84954" x2="88411" y2="84259"/>
                        <a14:foregroundMark x1="60938" y1="91667" x2="54948" y2="89120"/>
                        <a14:backgroundMark x1="72005" y1="65046" x2="72005" y2="65046"/>
                        <a14:backgroundMark x1="76172" y1="62731" x2="76172" y2="62731"/>
                        <a14:backgroundMark x1="76953" y1="65741" x2="76953" y2="65741"/>
                        <a14:backgroundMark x1="43880" y1="84722" x2="43359" y2="84491"/>
                        <a14:backgroundMark x1="71484" y1="78009" x2="71484" y2="78009"/>
                        <a14:backgroundMark x1="72135" y1="79167" x2="72135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129" y="1583165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957318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2614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186358" y="1793238"/>
            <a:ext cx="3348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Two-person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Trip to </a:t>
            </a:r>
            <a:r>
              <a:rPr lang="en-US" altLang="ko-KR" sz="3600" dirty="0" err="1">
                <a:solidFill>
                  <a:srgbClr val="A8DADC"/>
                </a:solidFill>
                <a:latin typeface="Arial Nova Light" panose="020B0304020202020204" pitchFamily="34" charset="0"/>
              </a:rPr>
              <a:t>Yahk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, BC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DF777-5CB4-454D-AA10-EE5962C64479}"/>
              </a:ext>
            </a:extLst>
          </p:cNvPr>
          <p:cNvSpPr/>
          <p:nvPr/>
        </p:nvSpPr>
        <p:spPr>
          <a:xfrm>
            <a:off x="0" y="3294270"/>
            <a:ext cx="3647975" cy="356372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049117" y="1378194"/>
            <a:ext cx="870860" cy="410161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04632" y="149253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December 2005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DCD87B-9071-4AD8-A0CC-3BC3237DB216}"/>
              </a:ext>
            </a:extLst>
          </p:cNvPr>
          <p:cNvSpPr/>
          <p:nvPr/>
        </p:nvSpPr>
        <p:spPr>
          <a:xfrm rot="10800000"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194" name="Picture 2" descr="Yahk City Limits | Yahk, British Columbia | Jimmy Emerson, DVM | Flickr">
            <a:extLst>
              <a:ext uri="{FF2B5EF4-FFF2-40B4-BE49-F238E27FC236}">
                <a16:creationId xmlns:a16="http://schemas.microsoft.com/office/drawing/2014/main" id="{28215A5F-AB57-4E94-81DC-CE0E1209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27" y="2149929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02037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48084" y="5155559"/>
            <a:ext cx="2137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Box Truck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C65D8-20B2-4396-95D9-2C2A7CA21C4F}"/>
              </a:ext>
            </a:extLst>
          </p:cNvPr>
          <p:cNvSpPr/>
          <p:nvPr/>
        </p:nvSpPr>
        <p:spPr>
          <a:xfrm>
            <a:off x="0" y="4889634"/>
            <a:ext cx="6362299" cy="196836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48084" y="570680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Jan. 7,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CA96-5E71-4BF9-AA81-B29E1F0872BE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218" name="Picture 2" descr="Cube Van Daily Rate $64 - Truck Clipart - Large Size Png Image - PikPng">
            <a:extLst>
              <a:ext uri="{FF2B5EF4-FFF2-40B4-BE49-F238E27FC236}">
                <a16:creationId xmlns:a16="http://schemas.microsoft.com/office/drawing/2014/main" id="{97D22DE3-7A61-431F-AC51-9423C8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369" y="1130093"/>
            <a:ext cx="6595947" cy="39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>
            <a:off x="5660570" y="4889634"/>
            <a:ext cx="870860" cy="3141265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87374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8677896" y="3858600"/>
            <a:ext cx="3514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Recording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Contract 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music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8E031-AC94-4FEF-859A-D36CEED73ECC}"/>
              </a:ext>
            </a:extLst>
          </p:cNvPr>
          <p:cNvSpPr/>
          <p:nvPr/>
        </p:nvSpPr>
        <p:spPr>
          <a:xfrm>
            <a:off x="8636908" y="0"/>
            <a:ext cx="3555091" cy="315708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6200000">
            <a:off x="10268034" y="1362445"/>
            <a:ext cx="870860" cy="4133109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8697146" y="4971051"/>
            <a:ext cx="14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Feb. 22,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DC4847-7E1A-44BE-8DF4-B3BDE388EDE0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42" name="Picture 2" descr="Miley Cyrus, woman holding microphone while singing, png | PNGEgg">
            <a:extLst>
              <a:ext uri="{FF2B5EF4-FFF2-40B4-BE49-F238E27FC236}">
                <a16:creationId xmlns:a16="http://schemas.microsoft.com/office/drawing/2014/main" id="{2F0AD20E-D719-4775-B715-C06BBE113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238" l="10000" r="90000">
                        <a14:foregroundMark x1="42000" y1="22698" x2="45333" y2="26667"/>
                        <a14:foregroundMark x1="54333" y1="23016" x2="52667" y2="30317"/>
                        <a14:foregroundMark x1="62111" y1="44127" x2="62889" y2="43810"/>
                        <a14:foregroundMark x1="36222" y1="93810" x2="38000" y2="91111"/>
                        <a14:foregroundMark x1="60778" y1="95238" x2="60444" y2="9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4" r="29444"/>
          <a:stretch/>
        </p:blipFill>
        <p:spPr bwMode="auto">
          <a:xfrm flipH="1">
            <a:off x="555653" y="1315124"/>
            <a:ext cx="2987610" cy="50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902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6633337" y="717652"/>
            <a:ext cx="3066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1-Year Rent in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Phoenix, ARI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64341-4F90-44E0-9F3A-58ED834C0A1B}"/>
              </a:ext>
            </a:extLst>
          </p:cNvPr>
          <p:cNvSpPr/>
          <p:nvPr/>
        </p:nvSpPr>
        <p:spPr>
          <a:xfrm>
            <a:off x="0" y="0"/>
            <a:ext cx="6096000" cy="1855678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-1155199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6688415" y="39412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April 11,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F2246-ADBE-4FF6-8117-80EBD55346C6}"/>
              </a:ext>
            </a:extLst>
          </p:cNvPr>
          <p:cNvSpPr/>
          <p:nvPr/>
        </p:nvSpPr>
        <p:spPr>
          <a:xfrm rot="5400000">
            <a:off x="11735992" y="3097924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266" name="Picture 2" descr="I-10 Interstate Phoenix Arizona az Metal Highway Freeway Sign Art STEEL not  tin 36x24 - American Yesteryear Metal Signs">
            <a:extLst>
              <a:ext uri="{FF2B5EF4-FFF2-40B4-BE49-F238E27FC236}">
                <a16:creationId xmlns:a16="http://schemas.microsoft.com/office/drawing/2014/main" id="{F6EEF307-9A11-4048-B2B0-3246E1E66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0" r="95000">
                        <a14:foregroundMark x1="6800" y1="22200" x2="6800" y2="32800"/>
                        <a14:foregroundMark x1="93600" y1="77600" x2="82600" y2="66400"/>
                        <a14:foregroundMark x1="83800" y1="68800" x2="74800" y2="69200"/>
                        <a14:foregroundMark x1="73000" y1="53600" x2="25200" y2="53400"/>
                        <a14:foregroundMark x1="55000" y1="29000" x2="33000" y2="36800"/>
                        <a14:foregroundMark x1="33000" y1="36800" x2="31400" y2="38000"/>
                        <a14:foregroundMark x1="19000" y1="66800" x2="22400" y2="69400"/>
                        <a14:foregroundMark x1="7600" y1="78400" x2="5400" y2="68000"/>
                        <a14:foregroundMark x1="5400" y1="68000" x2="6200" y2="63200"/>
                        <a14:foregroundMark x1="5200" y1="53200" x2="5400" y2="39000"/>
                        <a14:foregroundMark x1="94000" y1="71800" x2="93600" y2="24600"/>
                        <a14:foregroundMark x1="94400" y1="28600" x2="94400" y2="29400"/>
                        <a14:foregroundMark x1="94600" y1="35400" x2="94200" y2="40000"/>
                        <a14:foregroundMark x1="94400" y1="51600" x2="94600" y2="57800"/>
                        <a14:foregroundMark x1="95000" y1="66400" x2="95000" y2="74600"/>
                        <a14:foregroundMark x1="83200" y1="79600" x2="72800" y2="79400"/>
                        <a14:foregroundMark x1="64000" y1="79400" x2="49600" y2="79400"/>
                        <a14:foregroundMark x1="45200" y1="79400" x2="20000" y2="78600"/>
                        <a14:foregroundMark x1="10200" y1="20800" x2="29600" y2="22000"/>
                        <a14:foregroundMark x1="85400" y1="20200" x2="49200" y2="21200"/>
                        <a14:foregroundMark x1="45000" y1="20600" x2="28400" y2="22400"/>
                        <a14:foregroundMark x1="30800" y1="20600" x2="20800" y2="21200"/>
                        <a14:foregroundMark x1="60200" y1="29800" x2="62200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16031"/>
          <a:stretch/>
        </p:blipFill>
        <p:spPr bwMode="auto">
          <a:xfrm>
            <a:off x="6096000" y="2709193"/>
            <a:ext cx="4762500" cy="32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16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284549" y="3864427"/>
            <a:ext cx="3329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Afternoon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w/ Alice Cooper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8659C-FE40-4CA1-905E-35DD1E83E3C9}"/>
              </a:ext>
            </a:extLst>
          </p:cNvPr>
          <p:cNvSpPr/>
          <p:nvPr/>
        </p:nvSpPr>
        <p:spPr>
          <a:xfrm>
            <a:off x="1" y="0"/>
            <a:ext cx="3797122" cy="3128211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1180002" y="1247309"/>
            <a:ext cx="870860" cy="436338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284549" y="4986505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April 26,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ED2-597D-4C5C-BB5E-96FFAE3C639F}"/>
              </a:ext>
            </a:extLst>
          </p:cNvPr>
          <p:cNvSpPr/>
          <p:nvPr/>
        </p:nvSpPr>
        <p:spPr>
          <a:xfrm rot="10800000">
            <a:off x="5660570" y="-33107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90" name="Picture 2" descr="Alice Cooper talks new album, quarantine hobbies and family time in Phoenix  - cleveland.com">
            <a:extLst>
              <a:ext uri="{FF2B5EF4-FFF2-40B4-BE49-F238E27FC236}">
                <a16:creationId xmlns:a16="http://schemas.microsoft.com/office/drawing/2014/main" id="{576ABD31-11B5-4B19-93C4-9EC6180C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4" b="99808" l="9978" r="93213">
                        <a14:foregroundMark x1="44241" y1="8131" x2="45561" y2="9795"/>
                        <a14:foregroundMark x1="53815" y1="6850" x2="52935" y2="10819"/>
                        <a14:foregroundMark x1="57117" y1="87004" x2="55759" y2="98976"/>
                        <a14:foregroundMark x1="55759" y1="98976" x2="55759" y2="98976"/>
                        <a14:foregroundMark x1="90976" y1="54161" x2="90242" y2="61332"/>
                        <a14:foregroundMark x1="93250" y1="63444" x2="91379" y2="68502"/>
                        <a14:foregroundMark x1="67498" y1="95455" x2="65481" y2="98656"/>
                        <a14:foregroundMark x1="83896" y1="95134" x2="84226" y2="99808"/>
                        <a14:backgroundMark x1="35180" y1="54609" x2="34996" y2="56018"/>
                        <a14:backgroundMark x1="37417" y1="62612" x2="37417" y2="64149"/>
                        <a14:backgroundMark x1="64380" y1="28041" x2="63573" y2="26953"/>
                        <a14:backgroundMark x1="59134" y1="14341" x2="59134" y2="14341"/>
                        <a14:backgroundMark x1="54219" y1="7170" x2="54219" y2="7170"/>
                        <a14:backgroundMark x1="63573" y1="60179" x2="63573" y2="62292"/>
                        <a14:backgroundMark x1="63169" y1="58131" x2="63169" y2="58131"/>
                        <a14:backgroundMark x1="66618" y1="50640" x2="66618" y2="5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38" y="2545764"/>
            <a:ext cx="7550441" cy="43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62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2235203" y="4634938"/>
            <a:ext cx="3328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KISS motorized</a:t>
            </a:r>
          </a:p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snow globe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1E40A-F03F-4531-8634-DAB1EBC544B0}"/>
              </a:ext>
            </a:extLst>
          </p:cNvPr>
          <p:cNvSpPr/>
          <p:nvPr/>
        </p:nvSpPr>
        <p:spPr>
          <a:xfrm>
            <a:off x="6095999" y="3792354"/>
            <a:ext cx="6096001" cy="3091880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aper Clip: one KISS snow globe">
            <a:extLst>
              <a:ext uri="{FF2B5EF4-FFF2-40B4-BE49-F238E27FC236}">
                <a16:creationId xmlns:a16="http://schemas.microsoft.com/office/drawing/2014/main" id="{7ECE7EB4-EEDE-4122-B153-D23E7F65F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800" y1="38000" x2="31200" y2="42800"/>
                        <a14:foregroundMark x1="73600" y1="40400" x2="76267" y2="46600"/>
                        <a14:foregroundMark x1="68267" y1="38600" x2="64533" y2="32200"/>
                        <a14:foregroundMark x1="34933" y1="38200" x2="3333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8145" r="15856" b="11869"/>
          <a:stretch/>
        </p:blipFill>
        <p:spPr bwMode="auto">
          <a:xfrm>
            <a:off x="8500075" y="942174"/>
            <a:ext cx="2905571" cy="49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4115193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4119693" y="4450272"/>
            <a:ext cx="144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May 26,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8B2BB-0167-44D3-A6DB-7FF45CD1C068}"/>
              </a:ext>
            </a:extLst>
          </p:cNvPr>
          <p:cNvSpPr/>
          <p:nvPr/>
        </p:nvSpPr>
        <p:spPr>
          <a:xfrm rot="5400000">
            <a:off x="-435430" y="3097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201511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7966163" y="1733787"/>
            <a:ext cx="422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Film Role </a:t>
            </a:r>
          </a:p>
          <a:p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Donna on Demand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95BDA-F94E-448C-8190-95DD8A903674}"/>
              </a:ext>
            </a:extLst>
          </p:cNvPr>
          <p:cNvSpPr/>
          <p:nvPr/>
        </p:nvSpPr>
        <p:spPr>
          <a:xfrm>
            <a:off x="8037095" y="3320716"/>
            <a:ext cx="4154905" cy="3537284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5400000">
            <a:off x="9910258" y="1049475"/>
            <a:ext cx="870860" cy="47590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7966163" y="150584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June 2,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047B6-103F-4B68-8EF5-310FF3BE7195}"/>
              </a:ext>
            </a:extLst>
          </p:cNvPr>
          <p:cNvSpPr/>
          <p:nvPr/>
        </p:nvSpPr>
        <p:spPr>
          <a:xfrm>
            <a:off x="5660570" y="6526925"/>
            <a:ext cx="870860" cy="662150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D450D84-9D0D-4172-8690-7D51F386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956">
            <a:off x="1519558" y="2023382"/>
            <a:ext cx="2402305" cy="35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0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Culture of Nonmonetary Bartering • Inter-American Foundation">
            <a:extLst>
              <a:ext uri="{FF2B5EF4-FFF2-40B4-BE49-F238E27FC236}">
                <a16:creationId xmlns:a16="http://schemas.microsoft.com/office/drawing/2014/main" id="{BDEC24E0-CB0A-40F3-88A0-C4A9A0F9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5B2E18-BB5A-42F1-B6B2-30C12DF1715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2B551-5872-44D0-B012-A1A3F0E085B8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lang="en-US" altLang="ko-KR" b="0" i="1" dirty="0">
                <a:solidFill>
                  <a:srgbClr val="F1FAE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goods or services for other goods or services without using money.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471F6-306A-4D2F-87ED-06BC76913953}"/>
              </a:ext>
            </a:extLst>
          </p:cNvPr>
          <p:cNvSpPr txBox="1"/>
          <p:nvPr/>
        </p:nvSpPr>
        <p:spPr>
          <a:xfrm>
            <a:off x="1040899" y="4178157"/>
            <a:ext cx="42387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BARTERING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74485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D4B8E-A97D-45AD-B303-EF62A6D0B7A6}"/>
              </a:ext>
            </a:extLst>
          </p:cNvPr>
          <p:cNvSpPr txBox="1"/>
          <p:nvPr/>
        </p:nvSpPr>
        <p:spPr>
          <a:xfrm>
            <a:off x="993945" y="881850"/>
            <a:ext cx="4541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Two-story Farmhouse </a:t>
            </a:r>
          </a:p>
          <a:p>
            <a:pPr algn="r"/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A8DADC"/>
                </a:solidFill>
                <a:latin typeface="Arial Nova Light" panose="020B0304020202020204" pitchFamily="34" charset="0"/>
              </a:rPr>
              <a:t>Kipling, Sask</a:t>
            </a:r>
            <a:r>
              <a:rPr lang="en-US" altLang="ko-KR" sz="3600" dirty="0">
                <a:solidFill>
                  <a:srgbClr val="A8DADC"/>
                </a:solidFill>
                <a:latin typeface="Arial Nova Light" panose="020B0304020202020204" pitchFamily="34" charset="0"/>
              </a:rPr>
              <a:t>.)</a:t>
            </a:r>
            <a:endParaRPr lang="ko-KR" altLang="en-US" sz="3600" dirty="0">
              <a:solidFill>
                <a:srgbClr val="A8DAD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EF35A-8DA3-43C0-9D5A-24B5C4CDFD56}"/>
              </a:ext>
            </a:extLst>
          </p:cNvPr>
          <p:cNvSpPr/>
          <p:nvPr/>
        </p:nvSpPr>
        <p:spPr>
          <a:xfrm>
            <a:off x="6208295" y="0"/>
            <a:ext cx="5983705" cy="208217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40EE3-0FDF-4E50-9F55-32CF568656F3}"/>
              </a:ext>
            </a:extLst>
          </p:cNvPr>
          <p:cNvSpPr/>
          <p:nvPr/>
        </p:nvSpPr>
        <p:spPr>
          <a:xfrm rot="10800000">
            <a:off x="5660570" y="-928698"/>
            <a:ext cx="870860" cy="3010877"/>
          </a:xfrm>
          <a:prstGeom prst="rect">
            <a:avLst/>
          </a:prstGeom>
          <a:solidFill>
            <a:srgbClr val="F1FAEE"/>
          </a:solidFill>
          <a:ln w="76200">
            <a:solidFill>
              <a:srgbClr val="E63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61588-FA57-4F2B-8511-BB1585B96ED7}"/>
              </a:ext>
            </a:extLst>
          </p:cNvPr>
          <p:cNvSpPr txBox="1"/>
          <p:nvPr/>
        </p:nvSpPr>
        <p:spPr>
          <a:xfrm>
            <a:off x="4085394" y="697184"/>
            <a:ext cx="131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  <a:latin typeface="Arial Nova Cond" panose="020B0506020202020204" pitchFamily="34" charset="0"/>
              </a:rPr>
              <a:t>July 5, 2006</a:t>
            </a:r>
            <a:endParaRPr lang="ko-KR" altLang="en-US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4340" name="Picture 4" descr="The Man Who Turned A Paper Clip Into A House - Hague Partners">
            <a:extLst>
              <a:ext uri="{FF2B5EF4-FFF2-40B4-BE49-F238E27FC236}">
                <a16:creationId xmlns:a16="http://schemas.microsoft.com/office/drawing/2014/main" id="{F7A35F36-4A4F-4901-8377-4C239B62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6" y="2714324"/>
            <a:ext cx="4992504" cy="374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6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amazing story of Kyle MacDonald traded a paperclip for a two-storey  house - Pictolic">
            <a:extLst>
              <a:ext uri="{FF2B5EF4-FFF2-40B4-BE49-F238E27FC236}">
                <a16:creationId xmlns:a16="http://schemas.microsoft.com/office/drawing/2014/main" id="{6CC5F8A0-1534-4B73-B059-DBC3BD782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" b="7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3136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Deals are </a:t>
            </a:r>
            <a:r>
              <a:rPr lang="en-US" altLang="ko-KR" b="0" i="1" dirty="0">
                <a:solidFill>
                  <a:srgbClr val="E63946"/>
                </a:solidFill>
                <a:effectLst/>
                <a:latin typeface="arial" panose="020B0604020202020204" pitchFamily="34" charset="0"/>
              </a:rPr>
              <a:t>permanent</a:t>
            </a:r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/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Use </a:t>
            </a:r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conditionals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 to make deals with NTs / KTs</a:t>
            </a:r>
          </a:p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Back by end of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428662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 TURN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26731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84C6D9-6B31-4CD9-9766-85C0228A22F6}"/>
              </a:ext>
            </a:extLst>
          </p:cNvPr>
          <p:cNvSpPr txBox="1"/>
          <p:nvPr/>
        </p:nvSpPr>
        <p:spPr>
          <a:xfrm>
            <a:off x="1267326" y="10505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457B9D"/>
                </a:solidFill>
              </a:rPr>
              <a:t>http://oneredpaperclip.blogspot.com/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7773F-F711-4C5C-ABD1-156F2FBEE58E}"/>
              </a:ext>
            </a:extLst>
          </p:cNvPr>
          <p:cNvSpPr txBox="1"/>
          <p:nvPr/>
        </p:nvSpPr>
        <p:spPr>
          <a:xfrm>
            <a:off x="1267326" y="191470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57B9D"/>
                </a:solidFill>
              </a:rPr>
              <a:t>https://www.moneycrashers.com/best-bartering-swapping-websites/</a:t>
            </a:r>
            <a:endParaRPr lang="ko-KR" altLang="en-US" dirty="0">
              <a:solidFill>
                <a:srgbClr val="457B9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5ECC7-76E8-41A1-99A7-42843282AC89}"/>
              </a:ext>
            </a:extLst>
          </p:cNvPr>
          <p:cNvSpPr txBox="1"/>
          <p:nvPr/>
        </p:nvSpPr>
        <p:spPr>
          <a:xfrm>
            <a:off x="1267326" y="305584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457B9D"/>
                </a:solidFill>
              </a:rPr>
              <a:t>https://www.bbc.com/worklife/article/20200821-the-rise-of-bartering-in-a-changed-world</a:t>
            </a:r>
          </a:p>
        </p:txBody>
      </p:sp>
    </p:spTree>
    <p:extLst>
      <p:ext uri="{BB962C8B-B14F-4D97-AF65-F5344CB8AC3E}">
        <p14:creationId xmlns:p14="http://schemas.microsoft.com/office/powerpoint/2010/main" val="268591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Culture of Nonmonetary Bartering • Inter-American Foundation">
            <a:extLst>
              <a:ext uri="{FF2B5EF4-FFF2-40B4-BE49-F238E27FC236}">
                <a16:creationId xmlns:a16="http://schemas.microsoft.com/office/drawing/2014/main" id="{35611B9A-2A62-40AE-A377-42711FEF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8689B6-B2BD-455C-9ECB-EF4A368CF92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3857567" y="2828835"/>
            <a:ext cx="447686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GGLE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74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Cows, Buckskins, Chocolate, Tobacco, Shells, Tea Bricks</a:t>
            </a:r>
          </a:p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Canadian Tire Money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, </a:t>
            </a:r>
            <a:r>
              <a:rPr lang="en-US" altLang="ko-KR" i="1" dirty="0" err="1">
                <a:solidFill>
                  <a:srgbClr val="A8DADC"/>
                </a:solidFill>
                <a:latin typeface="arial" panose="020B0604020202020204" pitchFamily="34" charset="0"/>
              </a:rPr>
              <a:t>BitCoin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76951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ALTERNATIVE MONEY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87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at Canadian Tire&amp;#39;s loyalty changes mean to you - Macleans.ca">
            <a:extLst>
              <a:ext uri="{FF2B5EF4-FFF2-40B4-BE49-F238E27FC236}">
                <a16:creationId xmlns:a16="http://schemas.microsoft.com/office/drawing/2014/main" id="{AA546014-50AF-4327-B57A-938E68B4E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54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CA4CA-927D-4182-B867-4053E2A4CA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Cows, Buckskins, Chocolate, Tobacco, Shells, Tea Bricks</a:t>
            </a:r>
          </a:p>
          <a:p>
            <a:pPr algn="l"/>
            <a:r>
              <a:rPr lang="en-US" altLang="ko-KR" i="1" dirty="0">
                <a:solidFill>
                  <a:srgbClr val="E63946"/>
                </a:solidFill>
                <a:latin typeface="arial" panose="020B0604020202020204" pitchFamily="34" charset="0"/>
              </a:rPr>
              <a:t>Canadian Tire Money</a:t>
            </a:r>
            <a:r>
              <a:rPr lang="en-US" altLang="ko-KR" i="1" dirty="0">
                <a:solidFill>
                  <a:srgbClr val="A8DADC"/>
                </a:solidFill>
                <a:latin typeface="arial" panose="020B0604020202020204" pitchFamily="34" charset="0"/>
              </a:rPr>
              <a:t>, </a:t>
            </a:r>
            <a:r>
              <a:rPr lang="en-US" altLang="ko-KR" i="1" dirty="0" err="1">
                <a:solidFill>
                  <a:srgbClr val="A8DADC"/>
                </a:solidFill>
                <a:latin typeface="arial" panose="020B0604020202020204" pitchFamily="34" charset="0"/>
              </a:rPr>
              <a:t>BitCoin</a:t>
            </a:r>
            <a:endParaRPr lang="en-US" altLang="ko-KR" b="0" i="1" dirty="0">
              <a:solidFill>
                <a:srgbClr val="A8DAD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76951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ALTERNATIVE MONEY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3266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Canadian Tire&amp;#39;s loyalty changes mean to you - Macleans.ca">
            <a:extLst>
              <a:ext uri="{FF2B5EF4-FFF2-40B4-BE49-F238E27FC236}">
                <a16:creationId xmlns:a16="http://schemas.microsoft.com/office/drawing/2014/main" id="{19626720-0C35-4D51-8D06-4B61197CC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54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82DD7E-DBB8-4E7F-AAC2-CADFB1CF41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C1168-DF57-4BF7-B0C9-992DCFFACD2D}"/>
              </a:ext>
            </a:extLst>
          </p:cNvPr>
          <p:cNvSpPr txBox="1"/>
          <p:nvPr/>
        </p:nvSpPr>
        <p:spPr>
          <a:xfrm>
            <a:off x="4516082" y="2828835"/>
            <a:ext cx="315983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SW</a:t>
            </a:r>
            <a:r>
              <a:rPr lang="en-US" altLang="ko-KR" sz="72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7200" dirty="0">
                <a:solidFill>
                  <a:srgbClr val="E6394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  <a:endParaRPr lang="ko-KR" altLang="en-US" sz="4800" dirty="0">
              <a:solidFill>
                <a:srgbClr val="E63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21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If you give me ________, I will give you __________.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93750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CONDITIONAL SENTENCES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8195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ould we barter NFTs?. I had the chance to discuss NFT… | by Gauthier  Zuppinger | NonFungible | Medium">
            <a:extLst>
              <a:ext uri="{FF2B5EF4-FFF2-40B4-BE49-F238E27FC236}">
                <a16:creationId xmlns:a16="http://schemas.microsoft.com/office/drawing/2014/main" id="{9520DFC9-038B-4FBF-9877-68C075E11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43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1A072C-F124-47C4-A690-4551995809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63946"/>
              </a:gs>
              <a:gs pos="49000">
                <a:srgbClr val="1D3557">
                  <a:alpha val="28000"/>
                </a:srgbClr>
              </a:gs>
              <a:gs pos="100000">
                <a:srgbClr val="A8DAD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CDC5D-C0B7-4695-AC62-0AE6102C282F}"/>
              </a:ext>
            </a:extLst>
          </p:cNvPr>
          <p:cNvSpPr txBox="1"/>
          <p:nvPr/>
        </p:nvSpPr>
        <p:spPr>
          <a:xfrm>
            <a:off x="1069774" y="487179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0" i="1" dirty="0">
                <a:solidFill>
                  <a:srgbClr val="A8DADC"/>
                </a:solidFill>
                <a:effectLst/>
                <a:latin typeface="arial" panose="020B0604020202020204" pitchFamily="34" charset="0"/>
              </a:rPr>
              <a:t>If you give me ________, I will give you __________.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C57A9-90AB-411C-91F9-3C12B28AA7BF}"/>
              </a:ext>
            </a:extLst>
          </p:cNvPr>
          <p:cNvSpPr txBox="1"/>
          <p:nvPr/>
        </p:nvSpPr>
        <p:spPr>
          <a:xfrm>
            <a:off x="1069774" y="4120406"/>
            <a:ext cx="93750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F1FAE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CONDITIONAL SENTENCES</a:t>
            </a:r>
            <a:endParaRPr lang="ko-KR" altLang="en-US" sz="32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9605"/>
      </p:ext>
    </p:extLst>
  </p:cSld>
  <p:clrMapOvr>
    <a:masterClrMapping/>
  </p:clrMapOvr>
  <p:transition advTm="1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326</Words>
  <Application>Microsoft Office PowerPoint</Application>
  <PresentationFormat>Widescreen</PresentationFormat>
  <Paragraphs>76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맑은 고딕</vt:lpstr>
      <vt:lpstr>Arial</vt:lpstr>
      <vt:lpstr>Arial</vt:lpstr>
      <vt:lpstr>Arial Black</vt:lpstr>
      <vt:lpstr>Arial Nova Cond</vt:lpstr>
      <vt:lpstr>Arial Nova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31</cp:revision>
  <dcterms:created xsi:type="dcterms:W3CDTF">2021-07-08T02:19:40Z</dcterms:created>
  <dcterms:modified xsi:type="dcterms:W3CDTF">2021-07-19T08:02:17Z</dcterms:modified>
</cp:coreProperties>
</file>