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7" r:id="rId2"/>
    <p:sldId id="277" r:id="rId3"/>
    <p:sldId id="258" r:id="rId4"/>
    <p:sldId id="404" r:id="rId5"/>
    <p:sldId id="278" r:id="rId6"/>
    <p:sldId id="405" r:id="rId7"/>
    <p:sldId id="406" r:id="rId8"/>
    <p:sldId id="259" r:id="rId9"/>
    <p:sldId id="260" r:id="rId10"/>
    <p:sldId id="407" r:id="rId11"/>
    <p:sldId id="261" r:id="rId12"/>
    <p:sldId id="408" r:id="rId13"/>
    <p:sldId id="266" r:id="rId14"/>
    <p:sldId id="409" r:id="rId15"/>
    <p:sldId id="267" r:id="rId16"/>
    <p:sldId id="411" r:id="rId17"/>
    <p:sldId id="412" r:id="rId18"/>
    <p:sldId id="273" r:id="rId19"/>
    <p:sldId id="415" r:id="rId20"/>
    <p:sldId id="325" r:id="rId21"/>
    <p:sldId id="319" r:id="rId22"/>
    <p:sldId id="418" r:id="rId23"/>
    <p:sldId id="327" r:id="rId24"/>
    <p:sldId id="326" r:id="rId25"/>
    <p:sldId id="320" r:id="rId26"/>
    <p:sldId id="419" r:id="rId27"/>
    <p:sldId id="417" r:id="rId28"/>
    <p:sldId id="332" r:id="rId29"/>
    <p:sldId id="333" r:id="rId30"/>
    <p:sldId id="413" r:id="rId31"/>
    <p:sldId id="312" r:id="rId32"/>
    <p:sldId id="313" r:id="rId33"/>
    <p:sldId id="414" r:id="rId34"/>
    <p:sldId id="420" r:id="rId35"/>
    <p:sldId id="315" r:id="rId36"/>
    <p:sldId id="316" r:id="rId37"/>
    <p:sldId id="317" r:id="rId38"/>
    <p:sldId id="321" r:id="rId39"/>
    <p:sldId id="421" r:id="rId40"/>
    <p:sldId id="416" r:id="rId41"/>
    <p:sldId id="422" r:id="rId42"/>
    <p:sldId id="425" r:id="rId43"/>
    <p:sldId id="426" r:id="rId44"/>
    <p:sldId id="423" r:id="rId45"/>
    <p:sldId id="424" r:id="rId46"/>
    <p:sldId id="334" r:id="rId47"/>
    <p:sldId id="402" r:id="rId4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A49"/>
    <a:srgbClr val="EFF7FF"/>
    <a:srgbClr val="20A39E"/>
    <a:srgbClr val="EF5B5B"/>
    <a:srgbClr val="412107"/>
    <a:srgbClr val="A4A9AD"/>
    <a:srgbClr val="DBECFF"/>
    <a:srgbClr val="230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83" autoAdjust="0"/>
    <p:restoredTop sz="94660"/>
  </p:normalViewPr>
  <p:slideViewPr>
    <p:cSldViewPr snapToGrid="0">
      <p:cViewPr varScale="1">
        <p:scale>
          <a:sx n="72" d="100"/>
          <a:sy n="72" d="100"/>
        </p:scale>
        <p:origin x="8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17DB5-3279-470D-9EDB-9D2A5A53A708}" type="datetimeFigureOut">
              <a:rPr lang="ko-KR" altLang="en-US" smtClean="0"/>
              <a:t>2021-08-01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0AAA08-14BD-4259-91B0-89FF45B2CA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2484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3UNdbxk3xs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3UNdbxk3xs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3UNdbxk3xs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hlinkClick r:id="rId3"/>
              </a:rPr>
              <a:t>https://www.youtube.com/watch?v=Q3UNdbxk3xs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35394-85E3-46AA-A537-0F332874B593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4638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35394-85E3-46AA-A537-0F332874B593}" type="slidenum">
              <a:rPr lang="ko-KR" altLang="en-US" smtClean="0"/>
              <a:t>29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0168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35394-85E3-46AA-A537-0F332874B593}" type="slidenum">
              <a:rPr lang="ko-KR" altLang="en-US" smtClean="0"/>
              <a:t>37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6345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hlinkClick r:id="rId3"/>
              </a:rPr>
              <a:t>https://www.youtube.com/watch?v=Q3UNdbxk3xs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35394-85E3-46AA-A537-0F332874B593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2012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hlinkClick r:id="rId3"/>
              </a:rPr>
              <a:t>https://www.youtube.com/watch?v=Q3UNdbxk3xs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35394-85E3-46AA-A537-0F332874B593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1572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0DA89-2476-4293-A650-D944039248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D4BEA-3350-433C-958D-A5367B780F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23329-8CEA-44A5-9327-6996D0CF0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2D16D-C85B-4891-B82F-5BA00F669D8B}" type="datetimeFigureOut">
              <a:rPr lang="ko-KR" altLang="en-US" smtClean="0"/>
              <a:t>2021-08-01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5B136-B4FF-45F5-90C5-69507A0F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8F5A5-0681-4B39-B1FB-0BBF04A26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4BFC2-959C-400C-A943-09F61B93772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7460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BAD4F-454A-4FA8-8BC1-1895E771E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757CF-5AB7-49CA-AFD4-81E5137D9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8F26B-70FA-4D67-A49F-FE1F6243A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2D16D-C85B-4891-B82F-5BA00F669D8B}" type="datetimeFigureOut">
              <a:rPr lang="ko-KR" altLang="en-US" smtClean="0"/>
              <a:t>2021-08-01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9A41F-5079-43F8-B583-10F1EC83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D1841-6596-4230-A61A-249BC36FE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4BFC2-959C-400C-A943-09F61B93772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7219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69B7E3-AD50-48B2-B362-259F1BB8D8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7FA007-E394-46CC-9680-B2371F8C6A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89033-9F27-453D-A273-38D365B5E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2D16D-C85B-4891-B82F-5BA00F669D8B}" type="datetimeFigureOut">
              <a:rPr lang="ko-KR" altLang="en-US" smtClean="0"/>
              <a:t>2021-08-01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76EA5-4DA7-4AFB-978A-44BCA70B9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2178A-F23A-4C68-A2E7-734BA8790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4BFC2-959C-400C-A943-09F61B93772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7457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24B2-499B-4D74-8890-FCF93DF6B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9A8AD-894C-4A7F-A409-1A0047F65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8A1D0-70C7-4160-9F76-D5D50E4E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2D16D-C85B-4891-B82F-5BA00F669D8B}" type="datetimeFigureOut">
              <a:rPr lang="ko-KR" altLang="en-US" smtClean="0"/>
              <a:t>2021-08-01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87938-9F9B-4740-B779-34E208DDB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637B2-BF9D-481C-98E7-EA84D5F51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4BFC2-959C-400C-A943-09F61B93772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5142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9F91B-B868-4983-B405-E892BF86B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F495C-DD62-4E56-8345-2FFB26B68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A18AA-7AEF-42F4-B101-0D616E0D1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2D16D-C85B-4891-B82F-5BA00F669D8B}" type="datetimeFigureOut">
              <a:rPr lang="ko-KR" altLang="en-US" smtClean="0"/>
              <a:t>2021-08-01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37D7F-380F-4EBB-9731-657F73948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CA44B-025F-472F-841D-836BA9A4F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4BFC2-959C-400C-A943-09F61B93772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9014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B02D2-9C05-45BB-82F5-89D94AA20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C7936-F76D-409D-A10B-3B1584FC50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F5BBF3-2E90-4F65-9360-6D042288E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CEE35F-578D-437A-BBBA-890D86DE5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2D16D-C85B-4891-B82F-5BA00F669D8B}" type="datetimeFigureOut">
              <a:rPr lang="ko-KR" altLang="en-US" smtClean="0"/>
              <a:t>2021-08-01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98D71-059D-45CF-94F5-B0AD28519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A44D4-F808-41E5-B32A-8D7A8C74B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4BFC2-959C-400C-A943-09F61B93772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847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932C4-1C84-480A-8E08-176AF5C93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C9DD3-2DC5-42FB-B4B5-0ABAC918B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B648F3-C520-46B2-B511-D3CD82B90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FA59C6-961C-4BEB-B84C-978565BCBF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CA5A0B-A151-41C1-9AFE-DFDF67E481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AB4F53-DAC7-4935-8460-2028AE9A6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2D16D-C85B-4891-B82F-5BA00F669D8B}" type="datetimeFigureOut">
              <a:rPr lang="ko-KR" altLang="en-US" smtClean="0"/>
              <a:t>2021-08-01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0D745C-0332-496A-B55D-D7D95059D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7A138-FF01-4979-A5C9-E4FC349A3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4BFC2-959C-400C-A943-09F61B93772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2620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65315-07A7-4B0E-BBC6-7E335FFDA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3B34AB-D80B-4EE4-8399-17433B858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2D16D-C85B-4891-B82F-5BA00F669D8B}" type="datetimeFigureOut">
              <a:rPr lang="ko-KR" altLang="en-US" smtClean="0"/>
              <a:t>2021-08-01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DD3557-3531-4B20-BCE0-7498B92A3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0D26E0-834E-4C23-84FE-56C1BD17A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4BFC2-959C-400C-A943-09F61B93772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14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D8644-6464-423C-A621-4A2208020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2D16D-C85B-4891-B82F-5BA00F669D8B}" type="datetimeFigureOut">
              <a:rPr lang="ko-KR" altLang="en-US" smtClean="0"/>
              <a:t>2021-08-01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DE67FD-FAB3-436B-89D9-83E4BC7F9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2C6E41-3BA5-4392-969E-7A81EB412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4BFC2-959C-400C-A943-09F61B93772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0312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FACF6-08C7-4118-A025-BA5477D0B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B3301-4969-497A-B702-36B1AA525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11F867-F173-4118-87BA-91D644514E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1B03F4-B5A9-40AF-9D79-1DB936870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2D16D-C85B-4891-B82F-5BA00F669D8B}" type="datetimeFigureOut">
              <a:rPr lang="ko-KR" altLang="en-US" smtClean="0"/>
              <a:t>2021-08-01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C4D59F-0051-4FAE-96D9-14C74E351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42E70B-5319-42C9-A3F6-CC52FD572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4BFC2-959C-400C-A943-09F61B93772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4945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A1D48-6763-4B6E-B11B-39AADDD9E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C3BAFE-7FE2-4F3A-B99A-23D167557E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D02296-EA1C-4FBD-B461-253D1FA2F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2B5BDC-F4AA-4FB7-84E2-A62918277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2D16D-C85B-4891-B82F-5BA00F669D8B}" type="datetimeFigureOut">
              <a:rPr lang="ko-KR" altLang="en-US" smtClean="0"/>
              <a:t>2021-08-01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A0C38E-43CA-46BE-BC1A-09B6A9ECC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EEA22-8365-4046-B706-419C50EF2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4BFC2-959C-400C-A943-09F61B93772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2796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A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B150DF-F2B3-4AA9-9838-44488D1AE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532DB-8B3A-45AB-A0D3-44B854A01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B4028-19C8-4746-BA6A-8B6A27A699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2D16D-C85B-4891-B82F-5BA00F669D8B}" type="datetimeFigureOut">
              <a:rPr lang="ko-KR" altLang="en-US" smtClean="0"/>
              <a:t>2021-08-01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292D1-8DC0-43C6-B8C8-1BBF73159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710D2-483B-4992-992E-28EDC561C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4BFC2-959C-400C-A943-09F61B93772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434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3UNdbxk3xs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EC1E86-D9FC-4F5E-9A4E-60F6157E750A}"/>
              </a:ext>
            </a:extLst>
          </p:cNvPr>
          <p:cNvSpPr txBox="1"/>
          <p:nvPr/>
        </p:nvSpPr>
        <p:spPr>
          <a:xfrm>
            <a:off x="535023" y="2767280"/>
            <a:ext cx="111219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0" dirty="0">
                <a:solidFill>
                  <a:schemeClr val="bg1"/>
                </a:solidFill>
                <a:latin typeface="Montserrat Black" panose="00000A00000000000000" pitchFamily="2" charset="0"/>
              </a:rPr>
              <a:t>Meaning-Based </a:t>
            </a:r>
            <a:r>
              <a:rPr lang="en-US" altLang="ko-KR" sz="8000" dirty="0">
                <a:solidFill>
                  <a:srgbClr val="FFBA49"/>
                </a:solidFill>
                <a:latin typeface="Montserrat Black" panose="00000A00000000000000" pitchFamily="2" charset="0"/>
              </a:rPr>
              <a:t>ESL</a:t>
            </a:r>
            <a:endParaRPr lang="ko-KR" altLang="en-US" sz="8000" dirty="0">
              <a:solidFill>
                <a:srgbClr val="FFBA49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652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2C0521D-3B64-48CC-BF8F-5AD5D7648B8E}"/>
              </a:ext>
            </a:extLst>
          </p:cNvPr>
          <p:cNvSpPr/>
          <p:nvPr/>
        </p:nvSpPr>
        <p:spPr>
          <a:xfrm>
            <a:off x="0" y="-11338"/>
            <a:ext cx="12192000" cy="6858000"/>
          </a:xfrm>
          <a:prstGeom prst="rect">
            <a:avLst/>
          </a:prstGeom>
          <a:gradFill flip="none" rotWithShape="1">
            <a:gsLst>
              <a:gs pos="53000">
                <a:srgbClr val="FFBA49">
                  <a:alpha val="0"/>
                </a:srgbClr>
              </a:gs>
              <a:gs pos="100000">
                <a:srgbClr val="20A39E">
                  <a:alpha val="27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31430" y="3301300"/>
            <a:ext cx="5052990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What</a:t>
            </a:r>
            <a:r>
              <a:rPr lang="en-US" altLang="ko-KR" sz="3600" dirty="0">
                <a:solidFill>
                  <a:srgbClr val="23001E"/>
                </a:solidFill>
                <a:latin typeface="Montserrat SemiBold" panose="00000700000000000000" pitchFamily="2" charset="0"/>
              </a:rPr>
              <a:t> </a:t>
            </a:r>
            <a:r>
              <a:rPr lang="en-US" altLang="ko-KR" sz="3600" dirty="0">
                <a:solidFill>
                  <a:srgbClr val="FFBA49"/>
                </a:solidFill>
                <a:latin typeface="Montserrat SemiBold" panose="00000700000000000000" pitchFamily="2" charset="0"/>
              </a:rPr>
              <a:t>kind of </a:t>
            </a:r>
            <a:r>
              <a:rPr lang="en-US" altLang="ko-KR" sz="3600" dirty="0" err="1">
                <a:solidFill>
                  <a:srgbClr val="FFBA49"/>
                </a:solidFill>
                <a:latin typeface="Montserrat SemiBold" panose="00000700000000000000" pitchFamily="2" charset="0"/>
              </a:rPr>
              <a:t>caples</a:t>
            </a:r>
            <a:r>
              <a:rPr lang="en-US" altLang="ko-KR" sz="3600" dirty="0">
                <a:solidFill>
                  <a:srgbClr val="FFBA49"/>
                </a:solidFill>
                <a:latin typeface="Montserrat SemiBold" panose="00000700000000000000" pitchFamily="2" charset="0"/>
              </a:rPr>
              <a:t> 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did </a:t>
            </a:r>
            <a:r>
              <a:rPr lang="en-US" altLang="ko-KR" sz="3600" dirty="0" err="1">
                <a:solidFill>
                  <a:srgbClr val="412107"/>
                </a:solidFill>
                <a:latin typeface="Montserrat SemiBold" panose="00000700000000000000" pitchFamily="2" charset="0"/>
              </a:rPr>
              <a:t>Flingledobe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 and </a:t>
            </a:r>
            <a:r>
              <a:rPr lang="en-US" altLang="ko-KR" sz="3600" dirty="0" err="1">
                <a:solidFill>
                  <a:srgbClr val="412107"/>
                </a:solidFill>
                <a:latin typeface="Montserrat SemiBold" panose="00000700000000000000" pitchFamily="2" charset="0"/>
              </a:rPr>
              <a:t>Pribin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 </a:t>
            </a:r>
            <a:r>
              <a:rPr lang="en-US" altLang="ko-KR" sz="3600" dirty="0" err="1">
                <a:solidFill>
                  <a:srgbClr val="412107"/>
                </a:solidFill>
                <a:latin typeface="Montserrat SemiBold" panose="00000700000000000000" pitchFamily="2" charset="0"/>
              </a:rPr>
              <a:t>treppen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? </a:t>
            </a:r>
            <a:endParaRPr lang="ko-KR" altLang="en-US" sz="3600" dirty="0">
              <a:solidFill>
                <a:srgbClr val="412107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42C864-AC63-4D2E-9CAD-411D905B7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007" y="1873750"/>
            <a:ext cx="5995737" cy="46094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Last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Serny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and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Pribin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were in the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Berdlink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treppening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>
                <a:solidFill>
                  <a:srgbClr val="FFBA49"/>
                </a:solidFill>
                <a:latin typeface="Montserrat SemiBold" panose="00000700000000000000" pitchFamily="2" charset="0"/>
              </a:rPr>
              <a:t>gloopy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caples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and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cleaming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burly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greps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 Suddenly, a ditty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strezzle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boofed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into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Flingledobe’s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tresk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Pribin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glaped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“Oh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,” he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chifed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 “that ditty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strezzle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is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tunning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in your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grep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!”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409946E-2E78-4FF8-B00F-AF3A2F415937}"/>
              </a:ext>
            </a:extLst>
          </p:cNvPr>
          <p:cNvSpPr txBox="1">
            <a:spLocks/>
          </p:cNvSpPr>
          <p:nvPr/>
        </p:nvSpPr>
        <p:spPr>
          <a:xfrm>
            <a:off x="838200" y="5481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Flingledobe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and </a:t>
            </a:r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Pribin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</a:t>
            </a:r>
            <a:br>
              <a:rPr lang="en-US" altLang="ko-KR" sz="4000" dirty="0">
                <a:solidFill>
                  <a:srgbClr val="20A39E"/>
                </a:solidFill>
                <a:latin typeface="Montserrat SemiBold" panose="00000700000000000000" pitchFamily="2" charset="0"/>
              </a:rPr>
            </a:br>
            <a:r>
              <a:rPr lang="en-US" altLang="ko-KR" sz="1800" dirty="0">
                <a:solidFill>
                  <a:srgbClr val="20A39E"/>
                </a:solidFill>
                <a:latin typeface="Montserrat ExtraLight" panose="00000300000000000000" pitchFamily="2" charset="0"/>
              </a:rPr>
              <a:t>(Lavoie, 1989)</a:t>
            </a:r>
            <a:endParaRPr lang="ko-KR" altLang="en-US" sz="4000" dirty="0">
              <a:solidFill>
                <a:srgbClr val="20A39E"/>
              </a:solidFill>
              <a:latin typeface="Montserrat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19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34EB0A-A88F-403E-9412-89EC37A4230F}"/>
              </a:ext>
            </a:extLst>
          </p:cNvPr>
          <p:cNvSpPr/>
          <p:nvPr/>
        </p:nvSpPr>
        <p:spPr>
          <a:xfrm>
            <a:off x="0" y="-11338"/>
            <a:ext cx="12192000" cy="6858000"/>
          </a:xfrm>
          <a:prstGeom prst="rect">
            <a:avLst/>
          </a:prstGeom>
          <a:gradFill flip="none" rotWithShape="1">
            <a:gsLst>
              <a:gs pos="53000">
                <a:srgbClr val="FFBA49">
                  <a:alpha val="0"/>
                </a:srgbClr>
              </a:gs>
              <a:gs pos="100000">
                <a:srgbClr val="20A39E">
                  <a:alpha val="27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35283" y="3301300"/>
            <a:ext cx="4661104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What did the </a:t>
            </a:r>
            <a:r>
              <a:rPr lang="en-US" altLang="ko-KR" sz="3600" dirty="0">
                <a:solidFill>
                  <a:srgbClr val="FFBA49"/>
                </a:solidFill>
                <a:latin typeface="Montserrat SemiBold" panose="00000700000000000000" pitchFamily="2" charset="0"/>
              </a:rPr>
              <a:t>ditty </a:t>
            </a:r>
            <a:r>
              <a:rPr lang="en-US" altLang="ko-KR" sz="3600" dirty="0" err="1">
                <a:solidFill>
                  <a:srgbClr val="FFBA49"/>
                </a:solidFill>
                <a:latin typeface="Montserrat SemiBold" panose="00000700000000000000" pitchFamily="2" charset="0"/>
              </a:rPr>
              <a:t>strezzle</a:t>
            </a:r>
            <a:r>
              <a:rPr lang="en-US" altLang="ko-KR" sz="3600" dirty="0">
                <a:solidFill>
                  <a:srgbClr val="FFBA49"/>
                </a:solidFill>
                <a:latin typeface="Montserrat SemiBold" panose="00000700000000000000" pitchFamily="2" charset="0"/>
              </a:rPr>
              <a:t> 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do to </a:t>
            </a:r>
            <a:r>
              <a:rPr lang="en-US" altLang="ko-KR" sz="3600" dirty="0" err="1">
                <a:solidFill>
                  <a:srgbClr val="412107"/>
                </a:solidFill>
                <a:latin typeface="Montserrat SemiBold" panose="00000700000000000000" pitchFamily="2" charset="0"/>
              </a:rPr>
              <a:t>Flingledobe’s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 </a:t>
            </a:r>
            <a:r>
              <a:rPr lang="en-US" altLang="ko-KR" sz="3600" dirty="0" err="1">
                <a:solidFill>
                  <a:srgbClr val="412107"/>
                </a:solidFill>
                <a:latin typeface="Montserrat SemiBold" panose="00000700000000000000" pitchFamily="2" charset="0"/>
              </a:rPr>
              <a:t>tresk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?</a:t>
            </a:r>
            <a:endParaRPr lang="ko-KR" altLang="en-US" sz="3600" dirty="0">
              <a:solidFill>
                <a:srgbClr val="412107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A70F0A4-8913-4E16-B73A-F52E2B874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007" y="1873750"/>
            <a:ext cx="5995737" cy="46094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Last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Serny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and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Pribin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were in the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Berdlink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treppening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gloopy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caples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and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cleaming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burly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greps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 Suddenly, a ditty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strezzle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boofed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into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Flingledobe’s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tresk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Pribin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glaped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“Oh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,” he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chifed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 “that ditty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strezzle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is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tunning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in your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grep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!”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031AEC7-6DC6-4554-83FB-7B9CACE282BB}"/>
              </a:ext>
            </a:extLst>
          </p:cNvPr>
          <p:cNvSpPr txBox="1">
            <a:spLocks/>
          </p:cNvSpPr>
          <p:nvPr/>
        </p:nvSpPr>
        <p:spPr>
          <a:xfrm>
            <a:off x="838200" y="5481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Flingledobe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and </a:t>
            </a:r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Pribin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</a:t>
            </a:r>
            <a:br>
              <a:rPr lang="en-US" altLang="ko-KR" sz="4000" dirty="0">
                <a:solidFill>
                  <a:srgbClr val="20A39E"/>
                </a:solidFill>
                <a:latin typeface="Montserrat SemiBold" panose="00000700000000000000" pitchFamily="2" charset="0"/>
              </a:rPr>
            </a:br>
            <a:r>
              <a:rPr lang="en-US" altLang="ko-KR" sz="1800" dirty="0">
                <a:solidFill>
                  <a:srgbClr val="20A39E"/>
                </a:solidFill>
                <a:latin typeface="Montserrat ExtraLight" panose="00000300000000000000" pitchFamily="2" charset="0"/>
              </a:rPr>
              <a:t>(Lavoie, 1989)</a:t>
            </a:r>
            <a:endParaRPr lang="ko-KR" altLang="en-US" sz="4000" dirty="0">
              <a:solidFill>
                <a:srgbClr val="20A39E"/>
              </a:solidFill>
              <a:latin typeface="Montserrat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52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C311622-D43B-4F9E-B14D-92F0DD623A2B}"/>
              </a:ext>
            </a:extLst>
          </p:cNvPr>
          <p:cNvSpPr/>
          <p:nvPr/>
        </p:nvSpPr>
        <p:spPr>
          <a:xfrm>
            <a:off x="0" y="-11338"/>
            <a:ext cx="12192000" cy="6858000"/>
          </a:xfrm>
          <a:prstGeom prst="rect">
            <a:avLst/>
          </a:prstGeom>
          <a:gradFill flip="none" rotWithShape="1">
            <a:gsLst>
              <a:gs pos="53000">
                <a:srgbClr val="FFBA49">
                  <a:alpha val="0"/>
                </a:srgbClr>
              </a:gs>
              <a:gs pos="100000">
                <a:srgbClr val="20A39E">
                  <a:alpha val="27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35283" y="3301300"/>
            <a:ext cx="4661104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What did the </a:t>
            </a:r>
            <a:r>
              <a:rPr lang="en-US" altLang="ko-KR" sz="3600" dirty="0">
                <a:solidFill>
                  <a:srgbClr val="FFBA49"/>
                </a:solidFill>
                <a:latin typeface="Montserrat SemiBold" panose="00000700000000000000" pitchFamily="2" charset="0"/>
              </a:rPr>
              <a:t>ditty </a:t>
            </a:r>
            <a:r>
              <a:rPr lang="en-US" altLang="ko-KR" sz="3600" dirty="0" err="1">
                <a:solidFill>
                  <a:srgbClr val="FFBA49"/>
                </a:solidFill>
                <a:latin typeface="Montserrat SemiBold" panose="00000700000000000000" pitchFamily="2" charset="0"/>
              </a:rPr>
              <a:t>strezzle</a:t>
            </a:r>
            <a:r>
              <a:rPr lang="en-US" altLang="ko-KR" sz="3600" dirty="0">
                <a:solidFill>
                  <a:srgbClr val="FFBA49"/>
                </a:solidFill>
                <a:latin typeface="Montserrat SemiBold" panose="00000700000000000000" pitchFamily="2" charset="0"/>
              </a:rPr>
              <a:t> 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do to </a:t>
            </a:r>
            <a:r>
              <a:rPr lang="en-US" altLang="ko-KR" sz="3600" dirty="0" err="1">
                <a:solidFill>
                  <a:srgbClr val="412107"/>
                </a:solidFill>
                <a:latin typeface="Montserrat SemiBold" panose="00000700000000000000" pitchFamily="2" charset="0"/>
              </a:rPr>
              <a:t>Flingledobe’s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 </a:t>
            </a:r>
            <a:r>
              <a:rPr lang="en-US" altLang="ko-KR" sz="3600" dirty="0" err="1">
                <a:solidFill>
                  <a:srgbClr val="412107"/>
                </a:solidFill>
                <a:latin typeface="Montserrat SemiBold" panose="00000700000000000000" pitchFamily="2" charset="0"/>
              </a:rPr>
              <a:t>tresk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?</a:t>
            </a:r>
            <a:endParaRPr lang="ko-KR" altLang="en-US" sz="3600" dirty="0">
              <a:solidFill>
                <a:srgbClr val="412107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A70F0A4-8913-4E16-B73A-F52E2B874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007" y="1873750"/>
            <a:ext cx="5995737" cy="46094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Last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Serny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and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Pribin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were in the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Berdlink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treppening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gloopy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caples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and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cleaming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burly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greps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 Suddenly, a ditty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strezzle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FFBA49"/>
                </a:solidFill>
                <a:latin typeface="Montserrat SemiBold" panose="00000700000000000000" pitchFamily="2" charset="0"/>
              </a:rPr>
              <a:t>boofed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into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Flingledobe’s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tresk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Pribin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glaped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“Oh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,” he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chifed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 “that ditty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strezzle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is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tunning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in your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grep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!”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031AEC7-6DC6-4554-83FB-7B9CACE282BB}"/>
              </a:ext>
            </a:extLst>
          </p:cNvPr>
          <p:cNvSpPr txBox="1">
            <a:spLocks/>
          </p:cNvSpPr>
          <p:nvPr/>
        </p:nvSpPr>
        <p:spPr>
          <a:xfrm>
            <a:off x="838200" y="5481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Flingledobe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and </a:t>
            </a:r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Pribin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</a:t>
            </a:r>
            <a:br>
              <a:rPr lang="en-US" altLang="ko-KR" sz="4000" dirty="0">
                <a:solidFill>
                  <a:srgbClr val="20A39E"/>
                </a:solidFill>
                <a:latin typeface="Montserrat SemiBold" panose="00000700000000000000" pitchFamily="2" charset="0"/>
              </a:rPr>
            </a:br>
            <a:r>
              <a:rPr lang="en-US" altLang="ko-KR" sz="1800" dirty="0">
                <a:solidFill>
                  <a:srgbClr val="20A39E"/>
                </a:solidFill>
                <a:latin typeface="Montserrat ExtraLight" panose="00000300000000000000" pitchFamily="2" charset="0"/>
              </a:rPr>
              <a:t>(Lavoie, 1989)</a:t>
            </a:r>
            <a:endParaRPr lang="ko-KR" altLang="en-US" sz="4000" dirty="0">
              <a:solidFill>
                <a:srgbClr val="20A39E"/>
              </a:solidFill>
              <a:latin typeface="Montserrat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18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4331F7-7651-4075-A175-82C602B43A10}"/>
              </a:ext>
            </a:extLst>
          </p:cNvPr>
          <p:cNvSpPr/>
          <p:nvPr/>
        </p:nvSpPr>
        <p:spPr>
          <a:xfrm>
            <a:off x="0" y="-11338"/>
            <a:ext cx="12192000" cy="6858000"/>
          </a:xfrm>
          <a:prstGeom prst="rect">
            <a:avLst/>
          </a:prstGeom>
          <a:gradFill flip="none" rotWithShape="1">
            <a:gsLst>
              <a:gs pos="53000">
                <a:srgbClr val="FFBA49">
                  <a:alpha val="0"/>
                </a:srgbClr>
              </a:gs>
              <a:gs pos="100000">
                <a:srgbClr val="20A39E">
                  <a:alpha val="27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37919" y="3301300"/>
            <a:ext cx="4215882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What was </a:t>
            </a:r>
            <a:r>
              <a:rPr lang="en-US" altLang="ko-KR" sz="3600" dirty="0" err="1">
                <a:solidFill>
                  <a:srgbClr val="412107"/>
                </a:solidFill>
                <a:latin typeface="Montserrat SemiBold" panose="00000700000000000000" pitchFamily="2" charset="0"/>
              </a:rPr>
              <a:t>Pribin’s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 </a:t>
            </a:r>
            <a:r>
              <a:rPr lang="en-US" altLang="ko-KR" sz="3600" dirty="0">
                <a:solidFill>
                  <a:srgbClr val="FFBA49"/>
                </a:solidFill>
                <a:latin typeface="Montserrat SemiBold" panose="00000700000000000000" pitchFamily="2" charset="0"/>
              </a:rPr>
              <a:t>reaction</a:t>
            </a:r>
            <a:r>
              <a:rPr lang="en-US" altLang="ko-KR" sz="3600" dirty="0">
                <a:solidFill>
                  <a:srgbClr val="23001E"/>
                </a:solidFill>
                <a:latin typeface="Montserrat SemiBold" panose="00000700000000000000" pitchFamily="2" charset="0"/>
              </a:rPr>
              <a:t> 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at that point? </a:t>
            </a:r>
            <a:endParaRPr lang="ko-KR" altLang="en-US" sz="3600" dirty="0">
              <a:solidFill>
                <a:srgbClr val="412107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DDECAEB-E017-4FB0-B414-A9B44623C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007" y="1873750"/>
            <a:ext cx="5995737" cy="46094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Last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Serny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and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Pribin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were in the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Berdlink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treppening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gloopy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caples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and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cleaming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burly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greps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 Suddenly, a ditty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strezzle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boofed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into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Flingledobe’s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tresk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Pribin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glaped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“Oh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,” he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chifed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 “that ditty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strezzle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is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tunning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in your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grep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!”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3B85B45-C992-4CF9-BF2D-04958EBBEE95}"/>
              </a:ext>
            </a:extLst>
          </p:cNvPr>
          <p:cNvSpPr txBox="1">
            <a:spLocks/>
          </p:cNvSpPr>
          <p:nvPr/>
        </p:nvSpPr>
        <p:spPr>
          <a:xfrm>
            <a:off x="838200" y="5481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Flingledobe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and </a:t>
            </a:r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Pribin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</a:t>
            </a:r>
            <a:br>
              <a:rPr lang="en-US" altLang="ko-KR" sz="4000" dirty="0">
                <a:solidFill>
                  <a:srgbClr val="20A39E"/>
                </a:solidFill>
                <a:latin typeface="Montserrat SemiBold" panose="00000700000000000000" pitchFamily="2" charset="0"/>
              </a:rPr>
            </a:br>
            <a:r>
              <a:rPr lang="en-US" altLang="ko-KR" sz="1800" dirty="0">
                <a:solidFill>
                  <a:srgbClr val="20A39E"/>
                </a:solidFill>
                <a:latin typeface="Montserrat ExtraLight" panose="00000300000000000000" pitchFamily="2" charset="0"/>
              </a:rPr>
              <a:t>(Lavoie, 1989)</a:t>
            </a:r>
            <a:endParaRPr lang="ko-KR" altLang="en-US" sz="4000" dirty="0">
              <a:solidFill>
                <a:srgbClr val="20A39E"/>
              </a:solidFill>
              <a:latin typeface="Montserrat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50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937667-3C19-4D22-ABEE-5F7218A95588}"/>
              </a:ext>
            </a:extLst>
          </p:cNvPr>
          <p:cNvSpPr/>
          <p:nvPr/>
        </p:nvSpPr>
        <p:spPr>
          <a:xfrm>
            <a:off x="0" y="-11338"/>
            <a:ext cx="12192000" cy="6858000"/>
          </a:xfrm>
          <a:prstGeom prst="rect">
            <a:avLst/>
          </a:prstGeom>
          <a:gradFill flip="none" rotWithShape="1">
            <a:gsLst>
              <a:gs pos="53000">
                <a:srgbClr val="FFBA49">
                  <a:alpha val="0"/>
                </a:srgbClr>
              </a:gs>
              <a:gs pos="100000">
                <a:srgbClr val="20A39E">
                  <a:alpha val="27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37919" y="3301300"/>
            <a:ext cx="4215882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What was </a:t>
            </a:r>
            <a:r>
              <a:rPr lang="en-US" altLang="ko-KR" sz="3600" dirty="0" err="1">
                <a:solidFill>
                  <a:srgbClr val="412107"/>
                </a:solidFill>
                <a:latin typeface="Montserrat SemiBold" panose="00000700000000000000" pitchFamily="2" charset="0"/>
              </a:rPr>
              <a:t>Pribin’s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 </a:t>
            </a:r>
            <a:r>
              <a:rPr lang="en-US" altLang="ko-KR" sz="3600" dirty="0">
                <a:solidFill>
                  <a:srgbClr val="FFBA49"/>
                </a:solidFill>
                <a:latin typeface="Montserrat SemiBold" panose="00000700000000000000" pitchFamily="2" charset="0"/>
              </a:rPr>
              <a:t>reaction</a:t>
            </a:r>
            <a:r>
              <a:rPr lang="en-US" altLang="ko-KR" sz="3600" dirty="0">
                <a:solidFill>
                  <a:srgbClr val="23001E"/>
                </a:solidFill>
                <a:latin typeface="Montserrat SemiBold" panose="00000700000000000000" pitchFamily="2" charset="0"/>
              </a:rPr>
              <a:t> 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at that point? </a:t>
            </a:r>
            <a:endParaRPr lang="ko-KR" altLang="en-US" sz="3600" dirty="0">
              <a:solidFill>
                <a:srgbClr val="412107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DDECAEB-E017-4FB0-B414-A9B44623C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007" y="1873750"/>
            <a:ext cx="5995737" cy="46094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Last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Serny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and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Pribin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were in the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Berdlink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treppening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gloopy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caples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and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cleaming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burly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greps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 Suddenly, a ditty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strezzle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boofed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into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Flingledobe’s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tresk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Pribin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FFBA49"/>
                </a:solidFill>
                <a:latin typeface="Montserrat SemiBold" panose="00000700000000000000" pitchFamily="2" charset="0"/>
              </a:rPr>
              <a:t>glaped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“Oh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,” he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chifed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 “that ditty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strezzle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is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tunning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in your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grep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!”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3B85B45-C992-4CF9-BF2D-04958EBBEE95}"/>
              </a:ext>
            </a:extLst>
          </p:cNvPr>
          <p:cNvSpPr txBox="1">
            <a:spLocks/>
          </p:cNvSpPr>
          <p:nvPr/>
        </p:nvSpPr>
        <p:spPr>
          <a:xfrm>
            <a:off x="838200" y="5481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Flingledobe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and </a:t>
            </a:r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Pribin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</a:t>
            </a:r>
            <a:br>
              <a:rPr lang="en-US" altLang="ko-KR" sz="4000" dirty="0">
                <a:solidFill>
                  <a:srgbClr val="20A39E"/>
                </a:solidFill>
                <a:latin typeface="Montserrat SemiBold" panose="00000700000000000000" pitchFamily="2" charset="0"/>
              </a:rPr>
            </a:br>
            <a:r>
              <a:rPr lang="en-US" altLang="ko-KR" sz="1800" dirty="0">
                <a:solidFill>
                  <a:srgbClr val="20A39E"/>
                </a:solidFill>
                <a:latin typeface="Montserrat ExtraLight" panose="00000300000000000000" pitchFamily="2" charset="0"/>
              </a:rPr>
              <a:t>(Lavoie, 1989)</a:t>
            </a:r>
            <a:endParaRPr lang="ko-KR" altLang="en-US" sz="4000" dirty="0">
              <a:solidFill>
                <a:srgbClr val="20A39E"/>
              </a:solidFill>
              <a:latin typeface="Montserrat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93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51306" y="3578298"/>
            <a:ext cx="4663751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What do you think happened </a:t>
            </a:r>
            <a:r>
              <a:rPr lang="en-US" altLang="ko-KR" sz="3600" dirty="0">
                <a:solidFill>
                  <a:srgbClr val="FFBA49"/>
                </a:solidFill>
                <a:latin typeface="Montserrat SemiBold" panose="00000700000000000000" pitchFamily="2" charset="0"/>
              </a:rPr>
              <a:t>next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? </a:t>
            </a:r>
            <a:endParaRPr lang="ko-KR" altLang="en-US" sz="3600" dirty="0">
              <a:solidFill>
                <a:srgbClr val="412107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B6C27EA-52D1-415C-8693-8EBB09928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007" y="1873750"/>
            <a:ext cx="5995737" cy="46094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Last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Serny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and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Pribin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were in the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Berdlink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treppening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gloopy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caples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and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cleaming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burly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greps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 Suddenly, a ditty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strezzle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boofed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into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Flingledobe’s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tresk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Pribin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glaped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“Oh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,” he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chifed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 “that ditty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strezzle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is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tunning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in your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grep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!”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728203-40F9-430B-ADAE-0A21FEAB3EA8}"/>
              </a:ext>
            </a:extLst>
          </p:cNvPr>
          <p:cNvSpPr txBox="1">
            <a:spLocks/>
          </p:cNvSpPr>
          <p:nvPr/>
        </p:nvSpPr>
        <p:spPr>
          <a:xfrm>
            <a:off x="838200" y="5481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Flingledobe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and </a:t>
            </a:r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Pribin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</a:t>
            </a:r>
            <a:br>
              <a:rPr lang="en-US" altLang="ko-KR" sz="4000" dirty="0">
                <a:solidFill>
                  <a:srgbClr val="20A39E"/>
                </a:solidFill>
                <a:latin typeface="Montserrat SemiBold" panose="00000700000000000000" pitchFamily="2" charset="0"/>
              </a:rPr>
            </a:br>
            <a:r>
              <a:rPr lang="en-US" altLang="ko-KR" sz="1800" dirty="0">
                <a:solidFill>
                  <a:srgbClr val="20A39E"/>
                </a:solidFill>
                <a:latin typeface="Montserrat ExtraLight" panose="00000300000000000000" pitchFamily="2" charset="0"/>
              </a:rPr>
              <a:t>(Lavoie, 1989)</a:t>
            </a:r>
            <a:endParaRPr lang="ko-KR" altLang="en-US" sz="4000" dirty="0">
              <a:solidFill>
                <a:srgbClr val="20A39E"/>
              </a:solidFill>
              <a:latin typeface="Montserrat ExtraLight" panose="000003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EB2F78-B4EF-40B1-84F6-BF0EA8FB3277}"/>
              </a:ext>
            </a:extLst>
          </p:cNvPr>
          <p:cNvSpPr/>
          <p:nvPr/>
        </p:nvSpPr>
        <p:spPr>
          <a:xfrm>
            <a:off x="0" y="-11338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FFBA49">
                  <a:alpha val="28000"/>
                </a:srgbClr>
              </a:gs>
              <a:gs pos="57000">
                <a:srgbClr val="20A39E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828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6B12D2-2578-40EC-AD6C-899096092DE0}"/>
              </a:ext>
            </a:extLst>
          </p:cNvPr>
          <p:cNvSpPr/>
          <p:nvPr/>
        </p:nvSpPr>
        <p:spPr>
          <a:xfrm>
            <a:off x="0" y="-11338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FFBA49">
                  <a:alpha val="28000"/>
                </a:srgbClr>
              </a:gs>
              <a:gs pos="57000">
                <a:srgbClr val="20A39E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0" y="3301300"/>
            <a:ext cx="5599458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dirty="0">
                <a:solidFill>
                  <a:srgbClr val="FFBA49"/>
                </a:solidFill>
                <a:latin typeface="Montserrat SemiBold" panose="00000700000000000000" pitchFamily="2" charset="0"/>
              </a:rPr>
              <a:t>Why</a:t>
            </a:r>
            <a:r>
              <a:rPr lang="en-US" altLang="ko-KR" sz="3600" dirty="0">
                <a:solidFill>
                  <a:srgbClr val="23001E"/>
                </a:solidFill>
                <a:latin typeface="Montserrat SemiBold" panose="00000700000000000000" pitchFamily="2" charset="0"/>
              </a:rPr>
              <a:t> 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do you think </a:t>
            </a:r>
            <a:r>
              <a:rPr lang="en-US" altLang="ko-KR" sz="3600" dirty="0" err="1">
                <a:solidFill>
                  <a:srgbClr val="412107"/>
                </a:solidFill>
                <a:latin typeface="Montserrat SemiBold" panose="00000700000000000000" pitchFamily="2" charset="0"/>
              </a:rPr>
              <a:t>Flingledobe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 and </a:t>
            </a:r>
            <a:r>
              <a:rPr lang="en-US" altLang="ko-KR" sz="3600" dirty="0" err="1">
                <a:solidFill>
                  <a:srgbClr val="412107"/>
                </a:solidFill>
                <a:latin typeface="Montserrat SemiBold" panose="00000700000000000000" pitchFamily="2" charset="0"/>
              </a:rPr>
              <a:t>Pribin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 went to </a:t>
            </a:r>
            <a:r>
              <a:rPr lang="en-US" altLang="ko-KR" sz="3600" dirty="0" err="1">
                <a:solidFill>
                  <a:srgbClr val="412107"/>
                </a:solidFill>
                <a:latin typeface="Montserrat SemiBold" panose="00000700000000000000" pitchFamily="2" charset="0"/>
              </a:rPr>
              <a:t>Berlink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? 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1C07A04-06DE-4ECD-A011-595CE4E7D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007" y="1873750"/>
            <a:ext cx="5995737" cy="46094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Last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Serny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and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Pribin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were in the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Berdlink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treppening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gloopy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caples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and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cleaming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burly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greps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 Suddenly, a ditty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strezzle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boofed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into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Flingledobe’s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tresk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Pribin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glaped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“Oh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,” he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chifed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 “that ditty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strezzle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is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tunning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in your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grep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!”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3EDDB36-7F18-4A0B-A7F1-BF74B97676B5}"/>
              </a:ext>
            </a:extLst>
          </p:cNvPr>
          <p:cNvSpPr txBox="1">
            <a:spLocks/>
          </p:cNvSpPr>
          <p:nvPr/>
        </p:nvSpPr>
        <p:spPr>
          <a:xfrm>
            <a:off x="838200" y="5481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Flingledobe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and </a:t>
            </a:r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Pribin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</a:t>
            </a:r>
            <a:br>
              <a:rPr lang="en-US" altLang="ko-KR" sz="4000" dirty="0">
                <a:solidFill>
                  <a:srgbClr val="20A39E"/>
                </a:solidFill>
                <a:latin typeface="Montserrat SemiBold" panose="00000700000000000000" pitchFamily="2" charset="0"/>
              </a:rPr>
            </a:br>
            <a:r>
              <a:rPr lang="en-US" altLang="ko-KR" sz="1800" dirty="0">
                <a:solidFill>
                  <a:srgbClr val="20A39E"/>
                </a:solidFill>
                <a:latin typeface="Montserrat ExtraLight" panose="00000300000000000000" pitchFamily="2" charset="0"/>
              </a:rPr>
              <a:t>(Lavoie, 1989)</a:t>
            </a:r>
            <a:endParaRPr lang="ko-KR" altLang="en-US" sz="4000" dirty="0">
              <a:solidFill>
                <a:srgbClr val="20A39E"/>
              </a:solidFill>
              <a:latin typeface="Montserrat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83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C400B8-2A5C-4B8B-AFD4-525D912E5B1E}"/>
              </a:ext>
            </a:extLst>
          </p:cNvPr>
          <p:cNvSpPr/>
          <p:nvPr/>
        </p:nvSpPr>
        <p:spPr>
          <a:xfrm>
            <a:off x="0" y="-11338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FFBA49">
                  <a:alpha val="28000"/>
                </a:srgbClr>
              </a:gs>
              <a:gs pos="57000">
                <a:srgbClr val="20A39E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51784" y="3578299"/>
            <a:ext cx="5870977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Are they likely to </a:t>
            </a:r>
            <a:r>
              <a:rPr lang="en-US" altLang="ko-KR" sz="3600" dirty="0">
                <a:solidFill>
                  <a:srgbClr val="FFBA49"/>
                </a:solidFill>
                <a:latin typeface="Montserrat SemiBold" panose="00000700000000000000" pitchFamily="2" charset="0"/>
              </a:rPr>
              <a:t>return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?  Why?  Why not? </a:t>
            </a:r>
            <a:endParaRPr lang="ko-KR" altLang="en-US" sz="3600" dirty="0">
              <a:solidFill>
                <a:srgbClr val="412107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1C07A04-06DE-4ECD-A011-595CE4E7D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007" y="1873750"/>
            <a:ext cx="5995737" cy="46094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Last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Serny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and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Pribin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were in the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Berdlink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treppening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gloopy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caples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and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cleaming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burly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greps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 Suddenly, a ditty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strezzle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boofed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into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Flingledobe’s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tresk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Pribin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glaped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“Oh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,” he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chifed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 “that ditty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strezzle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is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tunning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in your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grep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!”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3EDDB36-7F18-4A0B-A7F1-BF74B97676B5}"/>
              </a:ext>
            </a:extLst>
          </p:cNvPr>
          <p:cNvSpPr txBox="1">
            <a:spLocks/>
          </p:cNvSpPr>
          <p:nvPr/>
        </p:nvSpPr>
        <p:spPr>
          <a:xfrm>
            <a:off x="838200" y="5481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Flingledobe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and </a:t>
            </a:r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Pribin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</a:t>
            </a:r>
            <a:br>
              <a:rPr lang="en-US" altLang="ko-KR" sz="4000" dirty="0">
                <a:solidFill>
                  <a:srgbClr val="20A39E"/>
                </a:solidFill>
                <a:latin typeface="Montserrat SemiBold" panose="00000700000000000000" pitchFamily="2" charset="0"/>
              </a:rPr>
            </a:br>
            <a:r>
              <a:rPr lang="en-US" altLang="ko-KR" sz="1800" dirty="0">
                <a:solidFill>
                  <a:srgbClr val="20A39E"/>
                </a:solidFill>
                <a:latin typeface="Montserrat ExtraLight" panose="00000300000000000000" pitchFamily="2" charset="0"/>
              </a:rPr>
              <a:t>(Lavoie, 1989)</a:t>
            </a:r>
            <a:endParaRPr lang="ko-KR" altLang="en-US" sz="4000" dirty="0">
              <a:solidFill>
                <a:srgbClr val="20A39E"/>
              </a:solidFill>
              <a:latin typeface="Montserrat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51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003B7B-355B-4D37-BEF9-C8B8F86C3FD2}"/>
              </a:ext>
            </a:extLst>
          </p:cNvPr>
          <p:cNvSpPr/>
          <p:nvPr/>
        </p:nvSpPr>
        <p:spPr>
          <a:xfrm>
            <a:off x="0" y="-11338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FFBA49">
                  <a:alpha val="28000"/>
                </a:srgbClr>
              </a:gs>
              <a:gs pos="57000">
                <a:srgbClr val="20A39E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074" name="Picture 2" descr="Image result for confused silhouett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225108"/>
            <a:ext cx="9912350" cy="663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6730" y="1873750"/>
            <a:ext cx="7794020" cy="46094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altLang="ko-KR" sz="3200" dirty="0">
                <a:solidFill>
                  <a:srgbClr val="A4A9AD"/>
                </a:solidFill>
                <a:latin typeface="Montserrat Medium" panose="00000600000000000000" pitchFamily="2" charset="0"/>
              </a:rPr>
              <a:t>There is </a:t>
            </a:r>
            <a:r>
              <a:rPr lang="en-US" altLang="ko-KR" sz="3200" dirty="0">
                <a:solidFill>
                  <a:srgbClr val="EF5B5B"/>
                </a:solidFill>
                <a:latin typeface="Montserrat SemiBold" panose="00000700000000000000" pitchFamily="2" charset="0"/>
              </a:rPr>
              <a:t>no meaning</a:t>
            </a:r>
            <a:r>
              <a:rPr lang="en-US" altLang="ko-KR" sz="3200" dirty="0">
                <a:solidFill>
                  <a:srgbClr val="A4A9AD"/>
                </a:solidFill>
                <a:latin typeface="Montserrat Medium" panose="00000600000000000000" pitchFamily="2" charset="0"/>
              </a:rPr>
              <a:t>.</a:t>
            </a:r>
          </a:p>
          <a:p>
            <a:pPr marL="0" indent="0" algn="ctr">
              <a:buNone/>
            </a:pPr>
            <a:endParaRPr lang="en-US" altLang="ko-KR" sz="3200" dirty="0">
              <a:solidFill>
                <a:srgbClr val="A4A9AD"/>
              </a:solidFill>
              <a:latin typeface="Montserrat Medium" panose="00000600000000000000" pitchFamily="2" charset="0"/>
            </a:endParaRPr>
          </a:p>
          <a:p>
            <a:pPr marL="0" indent="0" algn="ctr">
              <a:buNone/>
            </a:pPr>
            <a:r>
              <a:rPr lang="en-US" altLang="ko-KR" sz="3200" dirty="0">
                <a:solidFill>
                  <a:srgbClr val="A4A9AD"/>
                </a:solidFill>
                <a:latin typeface="Montserrat Medium" panose="00000600000000000000" pitchFamily="2" charset="0"/>
              </a:rPr>
              <a:t>It shows how we can use </a:t>
            </a:r>
            <a:r>
              <a:rPr lang="en-US" altLang="ko-KR" sz="3200" dirty="0">
                <a:solidFill>
                  <a:srgbClr val="EF5B5B"/>
                </a:solidFill>
                <a:latin typeface="Montserrat SemiBold" panose="00000700000000000000" pitchFamily="2" charset="0"/>
              </a:rPr>
              <a:t>syntax</a:t>
            </a:r>
            <a:r>
              <a:rPr lang="en-US" altLang="ko-KR" sz="3200" dirty="0">
                <a:solidFill>
                  <a:srgbClr val="A4A9AD"/>
                </a:solidFill>
                <a:latin typeface="Montserrat Medium" panose="00000600000000000000" pitchFamily="2" charset="0"/>
              </a:rPr>
              <a:t> to gain information. </a:t>
            </a:r>
          </a:p>
          <a:p>
            <a:pPr marL="0" indent="0" algn="ctr">
              <a:buNone/>
            </a:pPr>
            <a:endParaRPr lang="en-US" altLang="ko-KR" sz="3200" dirty="0">
              <a:solidFill>
                <a:srgbClr val="A4A9AD"/>
              </a:solidFill>
              <a:latin typeface="Montserrat Medium" panose="00000600000000000000" pitchFamily="2" charset="0"/>
            </a:endParaRPr>
          </a:p>
          <a:p>
            <a:pPr marL="0" indent="0" algn="ctr">
              <a:buNone/>
            </a:pPr>
            <a:r>
              <a:rPr lang="en-US" altLang="ko-KR" sz="3200" dirty="0">
                <a:solidFill>
                  <a:srgbClr val="A4A9AD"/>
                </a:solidFill>
                <a:latin typeface="Montserrat Medium" panose="00000600000000000000" pitchFamily="2" charset="0"/>
              </a:rPr>
              <a:t>Did you </a:t>
            </a:r>
            <a:r>
              <a:rPr lang="en-US" altLang="ko-KR" sz="3200" dirty="0">
                <a:solidFill>
                  <a:srgbClr val="FFBA49"/>
                </a:solidFill>
                <a:latin typeface="Montserrat SemiBold" panose="00000700000000000000" pitchFamily="2" charset="0"/>
              </a:rPr>
              <a:t>really learn </a:t>
            </a:r>
            <a:r>
              <a:rPr lang="en-US" altLang="ko-KR" sz="3200" dirty="0">
                <a:solidFill>
                  <a:srgbClr val="A4A9AD"/>
                </a:solidFill>
                <a:latin typeface="Montserrat Medium" panose="00000600000000000000" pitchFamily="2" charset="0"/>
              </a:rPr>
              <a:t>anything?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264595C-C310-4475-AF54-D727B45B9298}"/>
              </a:ext>
            </a:extLst>
          </p:cNvPr>
          <p:cNvSpPr txBox="1">
            <a:spLocks/>
          </p:cNvSpPr>
          <p:nvPr/>
        </p:nvSpPr>
        <p:spPr>
          <a:xfrm>
            <a:off x="838200" y="5481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Flingledobe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and </a:t>
            </a:r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Pribin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</a:t>
            </a:r>
            <a:br>
              <a:rPr lang="en-US" altLang="ko-KR" sz="4000" dirty="0">
                <a:solidFill>
                  <a:srgbClr val="20A39E"/>
                </a:solidFill>
                <a:latin typeface="Montserrat SemiBold" panose="00000700000000000000" pitchFamily="2" charset="0"/>
              </a:rPr>
            </a:br>
            <a:r>
              <a:rPr lang="en-US" altLang="ko-KR" sz="1800" dirty="0">
                <a:solidFill>
                  <a:srgbClr val="20A39E"/>
                </a:solidFill>
                <a:latin typeface="Montserrat ExtraLight" panose="00000300000000000000" pitchFamily="2" charset="0"/>
              </a:rPr>
              <a:t>(Lavoie, 1989)</a:t>
            </a:r>
            <a:endParaRPr lang="ko-KR" altLang="en-US" sz="4000" dirty="0">
              <a:solidFill>
                <a:srgbClr val="20A39E"/>
              </a:solidFill>
              <a:latin typeface="Montserrat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071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EC1E86-D9FC-4F5E-9A4E-60F6157E750A}"/>
              </a:ext>
            </a:extLst>
          </p:cNvPr>
          <p:cNvSpPr txBox="1"/>
          <p:nvPr/>
        </p:nvSpPr>
        <p:spPr>
          <a:xfrm>
            <a:off x="3392375" y="2151727"/>
            <a:ext cx="540724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0" dirty="0">
                <a:solidFill>
                  <a:schemeClr val="bg1"/>
                </a:solidFill>
                <a:latin typeface="Montserrat Black" panose="00000A00000000000000" pitchFamily="2" charset="0"/>
              </a:rPr>
              <a:t>Accura</a:t>
            </a:r>
            <a:r>
              <a:rPr lang="en-US" altLang="ko-KR" sz="8000" dirty="0">
                <a:solidFill>
                  <a:srgbClr val="FFBA49"/>
                </a:solidFill>
                <a:latin typeface="Montserrat Black" panose="00000A00000000000000" pitchFamily="2" charset="0"/>
              </a:rPr>
              <a:t>cy</a:t>
            </a:r>
          </a:p>
          <a:p>
            <a:pPr algn="ctr"/>
            <a:r>
              <a:rPr lang="en-US" altLang="ko-KR" sz="8000" dirty="0">
                <a:solidFill>
                  <a:schemeClr val="bg1"/>
                </a:solidFill>
                <a:latin typeface="Montserrat Black" panose="00000A00000000000000" pitchFamily="2" charset="0"/>
              </a:rPr>
              <a:t>Fluen</a:t>
            </a:r>
            <a:r>
              <a:rPr lang="en-US" altLang="ko-KR" sz="8000" dirty="0">
                <a:solidFill>
                  <a:srgbClr val="FFBA49"/>
                </a:solidFill>
                <a:latin typeface="Montserrat Black" panose="00000A00000000000000" pitchFamily="2" charset="0"/>
              </a:rPr>
              <a:t>cy</a:t>
            </a:r>
            <a:endParaRPr lang="ko-KR" altLang="en-US" sz="8000" dirty="0">
              <a:solidFill>
                <a:srgbClr val="FFBA49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659598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B0C676A-FE11-4F9F-A2A2-C96FD3691EB7}"/>
              </a:ext>
            </a:extLst>
          </p:cNvPr>
          <p:cNvSpPr/>
          <p:nvPr/>
        </p:nvSpPr>
        <p:spPr>
          <a:xfrm>
            <a:off x="0" y="-11338"/>
            <a:ext cx="12192000" cy="6858000"/>
          </a:xfrm>
          <a:prstGeom prst="rect">
            <a:avLst/>
          </a:prstGeom>
          <a:gradFill flip="none" rotWithShape="1">
            <a:gsLst>
              <a:gs pos="53000">
                <a:srgbClr val="FFBA49">
                  <a:alpha val="0"/>
                </a:srgbClr>
              </a:gs>
              <a:gs pos="100000">
                <a:srgbClr val="20A39E">
                  <a:alpha val="27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711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Flingledobe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and </a:t>
            </a:r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Pribin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</a:t>
            </a:r>
            <a:br>
              <a:rPr lang="en-US" altLang="ko-KR" sz="4000" dirty="0">
                <a:solidFill>
                  <a:srgbClr val="20A39E"/>
                </a:solidFill>
                <a:latin typeface="Montserrat SemiBold" panose="00000700000000000000" pitchFamily="2" charset="0"/>
              </a:rPr>
            </a:br>
            <a:r>
              <a:rPr lang="en-US" altLang="ko-KR" sz="1800" dirty="0">
                <a:solidFill>
                  <a:srgbClr val="20A39E"/>
                </a:solidFill>
                <a:latin typeface="Montserrat ExtraLight" panose="00000300000000000000" pitchFamily="2" charset="0"/>
              </a:rPr>
              <a:t>(Lavoie, 1989)</a:t>
            </a:r>
            <a:endParaRPr lang="ko-KR" altLang="en-US" sz="4000" dirty="0">
              <a:solidFill>
                <a:srgbClr val="20A39E"/>
              </a:solidFill>
              <a:latin typeface="Montserrat ExtraLight" panose="000003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1933" y="2198681"/>
            <a:ext cx="9888134" cy="38222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altLang="ko-KR" sz="3600" dirty="0">
                <a:solidFill>
                  <a:srgbClr val="EF5B5B"/>
                </a:solidFill>
                <a:latin typeface="Montserrat Light" panose="00000400000000000000" pitchFamily="2" charset="0"/>
              </a:rPr>
              <a:t>Last </a:t>
            </a:r>
            <a:r>
              <a:rPr lang="en-US" altLang="ko-KR" sz="3600" dirty="0" err="1">
                <a:solidFill>
                  <a:srgbClr val="EF5B5B"/>
                </a:solidFill>
                <a:latin typeface="Montserrat Light" panose="00000400000000000000" pitchFamily="2" charset="0"/>
              </a:rPr>
              <a:t>Serny</a:t>
            </a:r>
            <a:r>
              <a:rPr lang="en-US" altLang="ko-KR" sz="3600" dirty="0">
                <a:solidFill>
                  <a:srgbClr val="EF5B5B"/>
                </a:solidFill>
                <a:latin typeface="Montserrat Light" panose="00000400000000000000" pitchFamily="2" charset="0"/>
              </a:rPr>
              <a:t>, </a:t>
            </a:r>
            <a:r>
              <a:rPr lang="en-US" altLang="ko-KR" sz="3600" dirty="0" err="1">
                <a:solidFill>
                  <a:srgbClr val="EF5B5B"/>
                </a:solidFill>
                <a:latin typeface="Montserrat Light" panose="00000400000000000000" pitchFamily="2" charset="0"/>
              </a:rPr>
              <a:t>Flingledobe</a:t>
            </a:r>
            <a:r>
              <a:rPr lang="en-US" altLang="ko-KR" sz="3600" dirty="0">
                <a:solidFill>
                  <a:srgbClr val="EF5B5B"/>
                </a:solidFill>
                <a:latin typeface="Montserrat Light" panose="00000400000000000000" pitchFamily="2" charset="0"/>
              </a:rPr>
              <a:t> and </a:t>
            </a:r>
            <a:r>
              <a:rPr lang="en-US" altLang="ko-KR" sz="3600" dirty="0" err="1">
                <a:solidFill>
                  <a:srgbClr val="EF5B5B"/>
                </a:solidFill>
                <a:latin typeface="Montserrat Light" panose="00000400000000000000" pitchFamily="2" charset="0"/>
              </a:rPr>
              <a:t>Pribin</a:t>
            </a:r>
            <a:r>
              <a:rPr lang="en-US" altLang="ko-KR" sz="3600" dirty="0">
                <a:solidFill>
                  <a:srgbClr val="EF5B5B"/>
                </a:solidFill>
                <a:latin typeface="Montserrat Light" panose="00000400000000000000" pitchFamily="2" charset="0"/>
              </a:rPr>
              <a:t> were in the </a:t>
            </a:r>
            <a:r>
              <a:rPr lang="en-US" altLang="ko-KR" sz="3600" dirty="0" err="1">
                <a:solidFill>
                  <a:srgbClr val="EF5B5B"/>
                </a:solidFill>
                <a:latin typeface="Montserrat Light" panose="00000400000000000000" pitchFamily="2" charset="0"/>
              </a:rPr>
              <a:t>Berdlink</a:t>
            </a:r>
            <a:r>
              <a:rPr lang="en-US" altLang="ko-KR" sz="3600" dirty="0">
                <a:solidFill>
                  <a:srgbClr val="EF5B5B"/>
                </a:solidFill>
                <a:latin typeface="Montserrat Light" panose="00000400000000000000" pitchFamily="2" charset="0"/>
              </a:rPr>
              <a:t> </a:t>
            </a:r>
            <a:r>
              <a:rPr lang="en-US" altLang="ko-KR" sz="3600" dirty="0" err="1">
                <a:solidFill>
                  <a:srgbClr val="EF5B5B"/>
                </a:solidFill>
                <a:latin typeface="Montserrat Light" panose="00000400000000000000" pitchFamily="2" charset="0"/>
              </a:rPr>
              <a:t>treppening</a:t>
            </a:r>
            <a:r>
              <a:rPr lang="en-US" altLang="ko-KR" sz="3600" dirty="0">
                <a:solidFill>
                  <a:srgbClr val="EF5B5B"/>
                </a:solidFill>
                <a:latin typeface="Montserrat Light" panose="00000400000000000000" pitchFamily="2" charset="0"/>
              </a:rPr>
              <a:t> gloopy </a:t>
            </a:r>
            <a:r>
              <a:rPr lang="en-US" altLang="ko-KR" sz="3600" dirty="0" err="1">
                <a:solidFill>
                  <a:srgbClr val="EF5B5B"/>
                </a:solidFill>
                <a:latin typeface="Montserrat Light" panose="00000400000000000000" pitchFamily="2" charset="0"/>
              </a:rPr>
              <a:t>caples</a:t>
            </a:r>
            <a:r>
              <a:rPr lang="en-US" altLang="ko-KR" sz="3600" dirty="0">
                <a:solidFill>
                  <a:srgbClr val="EF5B5B"/>
                </a:solidFill>
                <a:latin typeface="Montserrat Light" panose="00000400000000000000" pitchFamily="2" charset="0"/>
              </a:rPr>
              <a:t> and </a:t>
            </a:r>
            <a:r>
              <a:rPr lang="en-US" altLang="ko-KR" sz="3600" dirty="0" err="1">
                <a:solidFill>
                  <a:srgbClr val="EF5B5B"/>
                </a:solidFill>
                <a:latin typeface="Montserrat Light" panose="00000400000000000000" pitchFamily="2" charset="0"/>
              </a:rPr>
              <a:t>cleaming</a:t>
            </a:r>
            <a:r>
              <a:rPr lang="en-US" altLang="ko-KR" sz="3600" dirty="0">
                <a:solidFill>
                  <a:srgbClr val="EF5B5B"/>
                </a:solidFill>
                <a:latin typeface="Montserrat Light" panose="00000400000000000000" pitchFamily="2" charset="0"/>
              </a:rPr>
              <a:t> burly </a:t>
            </a:r>
            <a:r>
              <a:rPr lang="en-US" altLang="ko-KR" sz="3600" dirty="0" err="1">
                <a:solidFill>
                  <a:srgbClr val="EF5B5B"/>
                </a:solidFill>
                <a:latin typeface="Montserrat Light" panose="00000400000000000000" pitchFamily="2" charset="0"/>
              </a:rPr>
              <a:t>greps</a:t>
            </a:r>
            <a:r>
              <a:rPr lang="en-US" altLang="ko-KR" sz="3600" dirty="0">
                <a:solidFill>
                  <a:srgbClr val="EF5B5B"/>
                </a:solidFill>
                <a:latin typeface="Montserrat Light" panose="00000400000000000000" pitchFamily="2" charset="0"/>
              </a:rPr>
              <a:t>.  Suddenly, a ditty </a:t>
            </a:r>
            <a:r>
              <a:rPr lang="en-US" altLang="ko-KR" sz="3600" dirty="0" err="1">
                <a:solidFill>
                  <a:srgbClr val="EF5B5B"/>
                </a:solidFill>
                <a:latin typeface="Montserrat Light" panose="00000400000000000000" pitchFamily="2" charset="0"/>
              </a:rPr>
              <a:t>strezzle</a:t>
            </a:r>
            <a:r>
              <a:rPr lang="en-US" altLang="ko-KR" sz="3600" dirty="0">
                <a:solidFill>
                  <a:srgbClr val="EF5B5B"/>
                </a:solidFill>
                <a:latin typeface="Montserrat Light" panose="00000400000000000000" pitchFamily="2" charset="0"/>
              </a:rPr>
              <a:t> </a:t>
            </a:r>
            <a:r>
              <a:rPr lang="en-US" altLang="ko-KR" sz="3600" dirty="0" err="1">
                <a:solidFill>
                  <a:srgbClr val="EF5B5B"/>
                </a:solidFill>
                <a:latin typeface="Montserrat Light" panose="00000400000000000000" pitchFamily="2" charset="0"/>
              </a:rPr>
              <a:t>boofed</a:t>
            </a:r>
            <a:r>
              <a:rPr lang="en-US" altLang="ko-KR" sz="3600" dirty="0">
                <a:solidFill>
                  <a:srgbClr val="EF5B5B"/>
                </a:solidFill>
                <a:latin typeface="Montserrat Light" panose="00000400000000000000" pitchFamily="2" charset="0"/>
              </a:rPr>
              <a:t> into </a:t>
            </a:r>
            <a:r>
              <a:rPr lang="en-US" altLang="ko-KR" sz="3600" dirty="0" err="1">
                <a:solidFill>
                  <a:srgbClr val="EF5B5B"/>
                </a:solidFill>
                <a:latin typeface="Montserrat Light" panose="00000400000000000000" pitchFamily="2" charset="0"/>
              </a:rPr>
              <a:t>Flingledobe’s</a:t>
            </a:r>
            <a:r>
              <a:rPr lang="en-US" altLang="ko-KR" sz="3600" dirty="0">
                <a:solidFill>
                  <a:srgbClr val="EF5B5B"/>
                </a:solidFill>
                <a:latin typeface="Montserrat Light" panose="00000400000000000000" pitchFamily="2" charset="0"/>
              </a:rPr>
              <a:t> </a:t>
            </a:r>
            <a:r>
              <a:rPr lang="en-US" altLang="ko-KR" sz="3600" dirty="0" err="1">
                <a:solidFill>
                  <a:srgbClr val="EF5B5B"/>
                </a:solidFill>
                <a:latin typeface="Montserrat Light" panose="00000400000000000000" pitchFamily="2" charset="0"/>
              </a:rPr>
              <a:t>tresk</a:t>
            </a:r>
            <a:r>
              <a:rPr lang="en-US" altLang="ko-KR" sz="3600" dirty="0">
                <a:solidFill>
                  <a:srgbClr val="EF5B5B"/>
                </a:solidFill>
                <a:latin typeface="Montserrat Light" panose="00000400000000000000" pitchFamily="2" charset="0"/>
              </a:rPr>
              <a:t>.  </a:t>
            </a:r>
            <a:r>
              <a:rPr lang="en-US" altLang="ko-KR" sz="3600" dirty="0" err="1">
                <a:solidFill>
                  <a:srgbClr val="EF5B5B"/>
                </a:solidFill>
                <a:latin typeface="Montserrat Light" panose="00000400000000000000" pitchFamily="2" charset="0"/>
              </a:rPr>
              <a:t>Pribin</a:t>
            </a:r>
            <a:r>
              <a:rPr lang="en-US" altLang="ko-KR" sz="3600" dirty="0">
                <a:solidFill>
                  <a:srgbClr val="EF5B5B"/>
                </a:solidFill>
                <a:latin typeface="Montserrat Light" panose="00000400000000000000" pitchFamily="2" charset="0"/>
              </a:rPr>
              <a:t> </a:t>
            </a:r>
            <a:r>
              <a:rPr lang="en-US" altLang="ko-KR" sz="3600" dirty="0" err="1">
                <a:solidFill>
                  <a:srgbClr val="EF5B5B"/>
                </a:solidFill>
                <a:latin typeface="Montserrat Light" panose="00000400000000000000" pitchFamily="2" charset="0"/>
              </a:rPr>
              <a:t>glaped</a:t>
            </a:r>
            <a:r>
              <a:rPr lang="en-US" altLang="ko-KR" sz="3600" dirty="0">
                <a:solidFill>
                  <a:srgbClr val="EF5B5B"/>
                </a:solidFill>
                <a:latin typeface="Montserrat Light" panose="00000400000000000000" pitchFamily="2" charset="0"/>
              </a:rPr>
              <a:t>. “Oh </a:t>
            </a:r>
            <a:r>
              <a:rPr lang="en-US" altLang="ko-KR" sz="3600" dirty="0" err="1">
                <a:solidFill>
                  <a:srgbClr val="EF5B5B"/>
                </a:solidFill>
                <a:latin typeface="Montserrat Light" panose="00000400000000000000" pitchFamily="2" charset="0"/>
              </a:rPr>
              <a:t>Flingledobe</a:t>
            </a:r>
            <a:r>
              <a:rPr lang="en-US" altLang="ko-KR" sz="3600" dirty="0">
                <a:solidFill>
                  <a:srgbClr val="EF5B5B"/>
                </a:solidFill>
                <a:latin typeface="Montserrat Light" panose="00000400000000000000" pitchFamily="2" charset="0"/>
              </a:rPr>
              <a:t>,” he </a:t>
            </a:r>
            <a:r>
              <a:rPr lang="en-US" altLang="ko-KR" sz="3600" dirty="0" err="1">
                <a:solidFill>
                  <a:srgbClr val="EF5B5B"/>
                </a:solidFill>
                <a:latin typeface="Montserrat Light" panose="00000400000000000000" pitchFamily="2" charset="0"/>
              </a:rPr>
              <a:t>chifed</a:t>
            </a:r>
            <a:r>
              <a:rPr lang="en-US" altLang="ko-KR" sz="3600" dirty="0">
                <a:solidFill>
                  <a:srgbClr val="EF5B5B"/>
                </a:solidFill>
                <a:latin typeface="Montserrat Light" panose="00000400000000000000" pitchFamily="2" charset="0"/>
              </a:rPr>
              <a:t>, “that ditty </a:t>
            </a:r>
            <a:r>
              <a:rPr lang="en-US" altLang="ko-KR" sz="3600" dirty="0" err="1">
                <a:solidFill>
                  <a:srgbClr val="EF5B5B"/>
                </a:solidFill>
                <a:latin typeface="Montserrat Light" panose="00000400000000000000" pitchFamily="2" charset="0"/>
              </a:rPr>
              <a:t>strezzle</a:t>
            </a:r>
            <a:r>
              <a:rPr lang="en-US" altLang="ko-KR" sz="3600" dirty="0">
                <a:solidFill>
                  <a:srgbClr val="EF5B5B"/>
                </a:solidFill>
                <a:latin typeface="Montserrat Light" panose="00000400000000000000" pitchFamily="2" charset="0"/>
              </a:rPr>
              <a:t> is </a:t>
            </a:r>
            <a:r>
              <a:rPr lang="en-US" altLang="ko-KR" sz="3600" dirty="0" err="1">
                <a:solidFill>
                  <a:srgbClr val="EF5B5B"/>
                </a:solidFill>
                <a:latin typeface="Montserrat Light" panose="00000400000000000000" pitchFamily="2" charset="0"/>
              </a:rPr>
              <a:t>tunning</a:t>
            </a:r>
            <a:r>
              <a:rPr lang="en-US" altLang="ko-KR" sz="3600" dirty="0">
                <a:solidFill>
                  <a:srgbClr val="EF5B5B"/>
                </a:solidFill>
                <a:latin typeface="Montserrat Light" panose="00000400000000000000" pitchFamily="2" charset="0"/>
              </a:rPr>
              <a:t> in your </a:t>
            </a:r>
            <a:r>
              <a:rPr lang="en-US" altLang="ko-KR" sz="3600" dirty="0" err="1">
                <a:solidFill>
                  <a:srgbClr val="EF5B5B"/>
                </a:solidFill>
                <a:latin typeface="Montserrat Light" panose="00000400000000000000" pitchFamily="2" charset="0"/>
              </a:rPr>
              <a:t>grep</a:t>
            </a:r>
            <a:r>
              <a:rPr lang="en-US" altLang="ko-KR" sz="3600" dirty="0">
                <a:solidFill>
                  <a:srgbClr val="EF5B5B"/>
                </a:solidFill>
                <a:latin typeface="Montserrat Light" panose="00000400000000000000" pitchFamily="2" charset="0"/>
              </a:rPr>
              <a:t>!”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 latinLnBrk="0">
              <a:spcBef>
                <a:spcPct val="0"/>
              </a:spcBef>
              <a:spcAft>
                <a:spcPct val="0"/>
              </a:spcAft>
            </a:pPr>
            <a:r>
              <a:rPr lang="fr-FR" altLang="ko-KR" dirty="0">
                <a:solidFill>
                  <a:srgbClr val="A4A9A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Lavoie, R.D.  </a:t>
            </a:r>
            <a:r>
              <a:rPr lang="en-US" altLang="ko-KR" i="1" dirty="0">
                <a:solidFill>
                  <a:srgbClr val="A4A9A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Understanding Learning Disabilities - How Difficult Can It Be?</a:t>
            </a:r>
            <a:r>
              <a:rPr lang="en-US" altLang="ko-KR" dirty="0">
                <a:solidFill>
                  <a:srgbClr val="A4A9A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PBS Video. Alexandria, VA. 1989</a:t>
            </a:r>
            <a:endParaRPr lang="en-US" altLang="ko-KR" sz="2800" dirty="0">
              <a:solidFill>
                <a:srgbClr val="A4A9AD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638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5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30424"/>
            <a:ext cx="10515600" cy="1325563"/>
          </a:xfrm>
        </p:spPr>
        <p:txBody>
          <a:bodyPr anchor="b">
            <a:normAutofit/>
          </a:bodyPr>
          <a:lstStyle/>
          <a:p>
            <a:pPr algn="ctr"/>
            <a:r>
              <a:rPr lang="en-US" altLang="ko-KR" sz="8000" dirty="0">
                <a:solidFill>
                  <a:srgbClr val="FFBA49"/>
                </a:solidFill>
                <a:latin typeface="Montserrat ExtraBold" panose="00000900000000000000" pitchFamily="2" charset="0"/>
                <a:ea typeface="양재참숯체B" panose="02020603020101020101" pitchFamily="18" charset="-127"/>
              </a:rPr>
              <a:t>Fluency</a:t>
            </a:r>
            <a:endParaRPr lang="ko-KR" altLang="en-US" sz="8000" dirty="0">
              <a:solidFill>
                <a:srgbClr val="FFBA49"/>
              </a:solidFill>
              <a:latin typeface="Montserrat ExtraBold" panose="00000900000000000000" pitchFamily="2" charset="0"/>
              <a:ea typeface="양재참숯체B" panose="02020603020101020101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1350" y="3562350"/>
            <a:ext cx="5829300" cy="1123950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Fluency is the ability to produce language in a </a:t>
            </a:r>
            <a:r>
              <a:rPr lang="en-US" altLang="ko-KR" sz="2400" dirty="0">
                <a:solidFill>
                  <a:srgbClr val="EFF7FF"/>
                </a:solidFill>
                <a:latin typeface="Arial Black" panose="020B0A04020102020204" pitchFamily="34" charset="0"/>
              </a:rPr>
              <a:t>coherent</a:t>
            </a: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, effortless way.  </a:t>
            </a:r>
          </a:p>
        </p:txBody>
      </p:sp>
    </p:spTree>
    <p:extLst>
      <p:ext uri="{BB962C8B-B14F-4D97-AF65-F5344CB8AC3E}">
        <p14:creationId xmlns:p14="http://schemas.microsoft.com/office/powerpoint/2010/main" val="12125378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5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7350" y="3113087"/>
            <a:ext cx="5981700" cy="2813368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When teaching for fluency, there is </a:t>
            </a:r>
            <a:r>
              <a:rPr lang="en-US" altLang="ko-KR" sz="2400" dirty="0">
                <a:solidFill>
                  <a:srgbClr val="412107"/>
                </a:solidFill>
                <a:latin typeface="Montserrat SemiBold" panose="00000700000000000000" pitchFamily="2" charset="0"/>
              </a:rPr>
              <a:t>less emphasis on being correct </a:t>
            </a: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and more emphasis on using the language. The goal of fluency-based teaching is comprehension. Students are better able to understand </a:t>
            </a:r>
            <a:r>
              <a:rPr lang="en-US" altLang="ko-KR" sz="2400" dirty="0">
                <a:solidFill>
                  <a:srgbClr val="412107"/>
                </a:solidFill>
                <a:latin typeface="Montserrat SemiBold" panose="00000700000000000000" pitchFamily="2" charset="0"/>
              </a:rPr>
              <a:t>meaning</a:t>
            </a: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 through this approach. Fluency-based teaching has been shown to be </a:t>
            </a:r>
            <a:r>
              <a:rPr lang="en-US" altLang="ko-KR" sz="2400" dirty="0">
                <a:solidFill>
                  <a:srgbClr val="EFF7FF"/>
                </a:solidFill>
                <a:latin typeface="Arial Black" panose="020B0A04020102020204" pitchFamily="34" charset="0"/>
              </a:rPr>
              <a:t>more useful for learning a language</a:t>
            </a: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, but it might not always be the best technique for teaching Korean high school students.</a:t>
            </a:r>
            <a:endParaRPr lang="ko-KR" altLang="ko-KR" sz="2400" dirty="0">
              <a:solidFill>
                <a:srgbClr val="EFF7FF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49A3759-84E9-434A-9432-4E0CD045565D}"/>
              </a:ext>
            </a:extLst>
          </p:cNvPr>
          <p:cNvSpPr txBox="1">
            <a:spLocks/>
          </p:cNvSpPr>
          <p:nvPr/>
        </p:nvSpPr>
        <p:spPr>
          <a:xfrm>
            <a:off x="1657350" y="1787524"/>
            <a:ext cx="672465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8000" dirty="0">
                <a:solidFill>
                  <a:srgbClr val="FFBA49"/>
                </a:solidFill>
                <a:latin typeface="Montserrat ExtraBold" panose="00000900000000000000" pitchFamily="2" charset="0"/>
                <a:ea typeface="양재참숯체B" panose="02020603020101020101" pitchFamily="18" charset="-127"/>
              </a:rPr>
              <a:t>Fluency</a:t>
            </a:r>
            <a:endParaRPr lang="ko-KR" altLang="en-US" sz="8000" dirty="0">
              <a:solidFill>
                <a:srgbClr val="FFBA49"/>
              </a:solidFill>
              <a:latin typeface="Montserrat ExtraBold" panose="00000900000000000000" pitchFamily="2" charset="0"/>
              <a:ea typeface="양재참숯체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8780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C34B58A-80A0-44B0-97A9-232AA51E5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2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5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4182" y="2800591"/>
            <a:ext cx="6953250" cy="358235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reflect </a:t>
            </a:r>
            <a:r>
              <a:rPr lang="en-US" altLang="ko-KR" sz="2400" dirty="0">
                <a:solidFill>
                  <a:srgbClr val="412107"/>
                </a:solidFill>
                <a:latin typeface="Montserrat SemiBold" panose="00000700000000000000" pitchFamily="2" charset="0"/>
              </a:rPr>
              <a:t>natural</a:t>
            </a: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 language use.</a:t>
            </a:r>
          </a:p>
          <a:p>
            <a:pPr marL="0" indent="0">
              <a:buNone/>
            </a:pP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deal with </a:t>
            </a:r>
            <a:r>
              <a:rPr lang="en-US" altLang="ko-KR" sz="2400" dirty="0">
                <a:solidFill>
                  <a:srgbClr val="412107"/>
                </a:solidFill>
                <a:latin typeface="Montserrat SemiBold" panose="00000700000000000000" pitchFamily="2" charset="0"/>
              </a:rPr>
              <a:t>grammar implicitly</a:t>
            </a: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encourage </a:t>
            </a:r>
            <a:r>
              <a:rPr lang="en-US" altLang="ko-KR" sz="2400" dirty="0">
                <a:solidFill>
                  <a:srgbClr val="412107"/>
                </a:solidFill>
                <a:latin typeface="Montserrat SemiBold" panose="00000700000000000000" pitchFamily="2" charset="0"/>
              </a:rPr>
              <a:t>free production </a:t>
            </a: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of the language.</a:t>
            </a:r>
            <a:b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</a:b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reflect automatic performance.</a:t>
            </a:r>
          </a:p>
          <a:p>
            <a:pPr marL="0" indent="0">
              <a:buNone/>
            </a:pP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produce language that is </a:t>
            </a:r>
            <a:r>
              <a:rPr lang="en-US" altLang="ko-KR" sz="2400" dirty="0">
                <a:solidFill>
                  <a:srgbClr val="412107"/>
                </a:solidFill>
                <a:latin typeface="Montserrat SemiBold" panose="00000700000000000000" pitchFamily="2" charset="0"/>
              </a:rPr>
              <a:t>not</a:t>
            </a: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 always </a:t>
            </a:r>
            <a:r>
              <a:rPr lang="en-US" altLang="ko-KR" sz="2400" dirty="0">
                <a:solidFill>
                  <a:srgbClr val="412107"/>
                </a:solidFill>
                <a:latin typeface="Montserrat SemiBold" panose="00000700000000000000" pitchFamily="2" charset="0"/>
              </a:rPr>
              <a:t>predictable</a:t>
            </a: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require the use of </a:t>
            </a:r>
            <a:r>
              <a:rPr lang="en-US" altLang="ko-KR" sz="2400" dirty="0">
                <a:solidFill>
                  <a:srgbClr val="EFF7FF"/>
                </a:solidFill>
                <a:latin typeface="Montserrat SemiBold" panose="00000700000000000000" pitchFamily="2" charset="0"/>
              </a:rPr>
              <a:t>improvising, paraphrasing, repair</a:t>
            </a: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 and </a:t>
            </a:r>
            <a:r>
              <a:rPr lang="en-US" altLang="ko-KR" sz="2400" dirty="0">
                <a:solidFill>
                  <a:srgbClr val="EFF7FF"/>
                </a:solidFill>
                <a:latin typeface="Montserrat SemiBold" panose="00000700000000000000" pitchFamily="2" charset="0"/>
              </a:rPr>
              <a:t>reorganization</a:t>
            </a: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require </a:t>
            </a:r>
            <a:r>
              <a:rPr lang="en-US" altLang="ko-KR" sz="2400" dirty="0">
                <a:solidFill>
                  <a:srgbClr val="412107"/>
                </a:solidFill>
                <a:latin typeface="Montserrat SemiBold" panose="00000700000000000000" pitchFamily="2" charset="0"/>
              </a:rPr>
              <a:t>real communication</a:t>
            </a: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.</a:t>
            </a:r>
            <a:endParaRPr lang="ko-KR" altLang="ko-KR" sz="2400" dirty="0">
              <a:solidFill>
                <a:srgbClr val="EFF7FF"/>
              </a:solidFill>
              <a:latin typeface="Arial Nova Light" panose="020B03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B2A1F65-4F4E-4050-BA5B-7F7BB0A80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182" y="812247"/>
            <a:ext cx="5257800" cy="1325563"/>
          </a:xfrm>
        </p:spPr>
        <p:txBody>
          <a:bodyPr anchor="b">
            <a:normAutofit/>
          </a:bodyPr>
          <a:lstStyle/>
          <a:p>
            <a:r>
              <a:rPr lang="en-US" altLang="ko-KR" sz="8000" dirty="0">
                <a:solidFill>
                  <a:srgbClr val="FFBA49"/>
                </a:solidFill>
                <a:latin typeface="Montserrat ExtraBold" panose="00000900000000000000" pitchFamily="2" charset="0"/>
                <a:ea typeface="양재참숯체B" panose="02020603020101020101" pitchFamily="18" charset="-127"/>
              </a:rPr>
              <a:t>Fluency</a:t>
            </a:r>
            <a:endParaRPr lang="ko-KR" altLang="en-US" sz="8000" dirty="0">
              <a:solidFill>
                <a:srgbClr val="FFBA49"/>
              </a:solidFill>
              <a:latin typeface="Montserrat ExtraBold" panose="00000900000000000000" pitchFamily="2" charset="0"/>
              <a:ea typeface="양재참숯체B" panose="02020603020101020101" pitchFamily="18" charset="-12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31F4E4-B3DF-44B2-B119-5EECE76A2D49}"/>
              </a:ext>
            </a:extLst>
          </p:cNvPr>
          <p:cNvSpPr txBox="1">
            <a:spLocks/>
          </p:cNvSpPr>
          <p:nvPr/>
        </p:nvSpPr>
        <p:spPr>
          <a:xfrm>
            <a:off x="1494182" y="2329101"/>
            <a:ext cx="6953250" cy="4833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R" sz="2400" b="1" dirty="0">
                <a:solidFill>
                  <a:srgbClr val="EFF7FF"/>
                </a:solidFill>
                <a:latin typeface="Arial Nova Light" panose="020B0304020202020204" pitchFamily="34" charset="0"/>
              </a:rPr>
              <a:t>When we focus on </a:t>
            </a:r>
            <a:r>
              <a:rPr lang="en-US" altLang="ko-KR" sz="2400" b="1" dirty="0">
                <a:solidFill>
                  <a:srgbClr val="FFBA49"/>
                </a:solidFill>
                <a:latin typeface="Montserrat SemiBold" panose="00000700000000000000" pitchFamily="2" charset="0"/>
              </a:rPr>
              <a:t>fluency activities </a:t>
            </a:r>
            <a:r>
              <a:rPr lang="en-US" altLang="ko-KR" sz="2400" b="1" dirty="0">
                <a:solidFill>
                  <a:srgbClr val="EFF7FF"/>
                </a:solidFill>
                <a:latin typeface="Arial Nova Light" panose="020B0304020202020204" pitchFamily="34" charset="0"/>
              </a:rPr>
              <a:t>we:</a:t>
            </a:r>
          </a:p>
        </p:txBody>
      </p:sp>
    </p:spTree>
    <p:extLst>
      <p:ext uri="{BB962C8B-B14F-4D97-AF65-F5344CB8AC3E}">
        <p14:creationId xmlns:p14="http://schemas.microsoft.com/office/powerpoint/2010/main" val="3747215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A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17737"/>
            <a:ext cx="10515600" cy="1325563"/>
          </a:xfrm>
        </p:spPr>
        <p:txBody>
          <a:bodyPr anchor="b">
            <a:normAutofit/>
          </a:bodyPr>
          <a:lstStyle/>
          <a:p>
            <a:pPr algn="ctr"/>
            <a:r>
              <a:rPr lang="en-US" altLang="ko-KR" sz="8000" dirty="0">
                <a:solidFill>
                  <a:srgbClr val="EF5B5B"/>
                </a:solidFill>
                <a:latin typeface="Montserrat ExtraBold" panose="00000900000000000000" pitchFamily="2" charset="0"/>
                <a:ea typeface="양재참숯체B" panose="02020603020101020101" pitchFamily="18" charset="-127"/>
              </a:rPr>
              <a:t>Accuracy</a:t>
            </a:r>
            <a:endParaRPr lang="ko-KR" altLang="en-US" sz="8000" dirty="0">
              <a:solidFill>
                <a:srgbClr val="EF5B5B"/>
              </a:solidFill>
              <a:latin typeface="Montserrat ExtraBold" panose="00000900000000000000" pitchFamily="2" charset="0"/>
              <a:ea typeface="양재참숯체B" panose="02020603020101020101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8425" y="3543300"/>
            <a:ext cx="6915150" cy="1601788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Accuracy is the ability to produce grammatically and lexically </a:t>
            </a:r>
            <a:r>
              <a:rPr lang="en-US" altLang="ko-KR" sz="2400" dirty="0">
                <a:solidFill>
                  <a:srgbClr val="EFF7FF"/>
                </a:solidFill>
                <a:latin typeface="Arial Black" panose="020B0A04020102020204" pitchFamily="34" charset="0"/>
              </a:rPr>
              <a:t>accurate</a:t>
            </a: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 English sentences.</a:t>
            </a:r>
          </a:p>
        </p:txBody>
      </p:sp>
    </p:spTree>
    <p:extLst>
      <p:ext uri="{BB962C8B-B14F-4D97-AF65-F5344CB8AC3E}">
        <p14:creationId xmlns:p14="http://schemas.microsoft.com/office/powerpoint/2010/main" val="166447039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A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882" y="3429000"/>
            <a:ext cx="6228522" cy="2499692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In accuracy-based teaching, the emphasis is on being </a:t>
            </a:r>
            <a:r>
              <a:rPr lang="en-US" altLang="ko-KR" sz="2400" dirty="0">
                <a:solidFill>
                  <a:srgbClr val="412107"/>
                </a:solidFill>
                <a:latin typeface="Montserrat SemiBold" panose="00000700000000000000" pitchFamily="2" charset="0"/>
              </a:rPr>
              <a:t>correct</a:t>
            </a: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. Proper </a:t>
            </a:r>
            <a:r>
              <a:rPr lang="en-US" altLang="ko-KR" sz="2400" dirty="0">
                <a:solidFill>
                  <a:srgbClr val="EFF7FF"/>
                </a:solidFill>
                <a:latin typeface="Arial Black" panose="020B0A04020102020204" pitchFamily="34" charset="0"/>
              </a:rPr>
              <a:t>grammar</a:t>
            </a: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 and sentence </a:t>
            </a:r>
            <a:r>
              <a:rPr lang="en-US" altLang="ko-KR" sz="2400" dirty="0">
                <a:solidFill>
                  <a:srgbClr val="EFF7FF"/>
                </a:solidFill>
                <a:latin typeface="Arial Black" panose="020B0A04020102020204" pitchFamily="34" charset="0"/>
              </a:rPr>
              <a:t>structure</a:t>
            </a: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 is prioritized over understanding. Accuracy-based teaching is quite </a:t>
            </a:r>
            <a:r>
              <a:rPr lang="en-US" altLang="ko-KR" sz="2400" b="1" dirty="0">
                <a:solidFill>
                  <a:srgbClr val="EFF7FF"/>
                </a:solidFill>
                <a:latin typeface="Arial Black" panose="020B0A04020102020204" pitchFamily="34" charset="0"/>
              </a:rPr>
              <a:t>common</a:t>
            </a: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 in Korea as students prepare to take the </a:t>
            </a:r>
            <a:r>
              <a:rPr lang="en-US" altLang="ko-KR" sz="2400" dirty="0">
                <a:solidFill>
                  <a:srgbClr val="412107"/>
                </a:solidFill>
                <a:latin typeface="Montserrat SemiBold" panose="00000700000000000000" pitchFamily="2" charset="0"/>
              </a:rPr>
              <a:t>SAT</a:t>
            </a: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s. It is also much easier to make test questions for accuracy rather than fluency. </a:t>
            </a:r>
            <a:endParaRPr lang="ko-KR" altLang="ko-KR" sz="2400" dirty="0">
              <a:solidFill>
                <a:srgbClr val="EFF7FF"/>
              </a:solidFill>
              <a:latin typeface="Arial Nova Light" panose="020B03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6C9A446-9989-4FC6-9F97-DB0AA4841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882" y="2103437"/>
            <a:ext cx="6076122" cy="1325563"/>
          </a:xfrm>
        </p:spPr>
        <p:txBody>
          <a:bodyPr anchor="b">
            <a:normAutofit/>
          </a:bodyPr>
          <a:lstStyle/>
          <a:p>
            <a:r>
              <a:rPr lang="en-US" altLang="ko-KR" sz="8000" dirty="0">
                <a:solidFill>
                  <a:srgbClr val="EF5B5B"/>
                </a:solidFill>
                <a:latin typeface="Montserrat ExtraBold" panose="00000900000000000000" pitchFamily="2" charset="0"/>
                <a:ea typeface="양재참숯체B" panose="02020603020101020101" pitchFamily="18" charset="-127"/>
              </a:rPr>
              <a:t>Accuracy</a:t>
            </a:r>
            <a:endParaRPr lang="ko-KR" altLang="en-US" sz="8000" dirty="0">
              <a:solidFill>
                <a:srgbClr val="EF5B5B"/>
              </a:solidFill>
              <a:latin typeface="Montserrat ExtraBold" panose="00000900000000000000" pitchFamily="2" charset="0"/>
              <a:ea typeface="양재참숯체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54738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198EDA0-CDC5-49B1-879D-72F3C1A6A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7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A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4181" y="2800591"/>
            <a:ext cx="7525993" cy="358235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focus on forming </a:t>
            </a:r>
            <a:r>
              <a:rPr lang="en-US" altLang="ko-KR" sz="2400" dirty="0">
                <a:solidFill>
                  <a:srgbClr val="412107"/>
                </a:solidFill>
                <a:latin typeface="Montserrat SemiBold" panose="00000700000000000000" pitchFamily="2" charset="0"/>
              </a:rPr>
              <a:t>correct</a:t>
            </a: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 examples of language use. </a:t>
            </a:r>
          </a:p>
          <a:p>
            <a:pPr marL="0" indent="0">
              <a:buNone/>
            </a:pP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Produce language in a </a:t>
            </a:r>
            <a:r>
              <a:rPr lang="en-US" altLang="ko-KR" sz="2400" dirty="0">
                <a:solidFill>
                  <a:srgbClr val="412107"/>
                </a:solidFill>
                <a:latin typeface="Montserrat SemiBold" panose="00000700000000000000" pitchFamily="2" charset="0"/>
              </a:rPr>
              <a:t>controlled</a:t>
            </a: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 way.</a:t>
            </a:r>
          </a:p>
          <a:p>
            <a:pPr marL="0" indent="0">
              <a:buNone/>
            </a:pP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Deal with </a:t>
            </a:r>
            <a:r>
              <a:rPr lang="en-US" altLang="ko-KR" sz="2400" dirty="0">
                <a:solidFill>
                  <a:srgbClr val="412107"/>
                </a:solidFill>
                <a:latin typeface="Montserrat SemiBold" panose="00000700000000000000" pitchFamily="2" charset="0"/>
              </a:rPr>
              <a:t>grammar explicitly</a:t>
            </a: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Insist on receiving </a:t>
            </a:r>
            <a:r>
              <a:rPr lang="en-US" altLang="ko-KR" sz="2400" dirty="0">
                <a:solidFill>
                  <a:srgbClr val="412107"/>
                </a:solidFill>
                <a:latin typeface="Montserrat SemiBold" panose="00000700000000000000" pitchFamily="2" charset="0"/>
              </a:rPr>
              <a:t>grammatically correct </a:t>
            </a: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and complete sentences. </a:t>
            </a:r>
          </a:p>
          <a:p>
            <a:pPr marL="0" indent="0">
              <a:buNone/>
            </a:pP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Practice language </a:t>
            </a:r>
            <a:r>
              <a:rPr lang="en-US" altLang="ko-KR" sz="2400" dirty="0">
                <a:solidFill>
                  <a:srgbClr val="412107"/>
                </a:solidFill>
                <a:latin typeface="Montserrat SemiBold" panose="00000700000000000000" pitchFamily="2" charset="0"/>
              </a:rPr>
              <a:t>out of context</a:t>
            </a: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.  Small samples of language.  </a:t>
            </a:r>
          </a:p>
          <a:p>
            <a:pPr marL="0" indent="0">
              <a:buNone/>
            </a:pP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Do </a:t>
            </a:r>
            <a:r>
              <a:rPr lang="en-US" altLang="ko-KR" sz="2400" dirty="0">
                <a:solidFill>
                  <a:srgbClr val="412107"/>
                </a:solidFill>
                <a:latin typeface="Montserrat SemiBold" panose="00000700000000000000" pitchFamily="2" charset="0"/>
              </a:rPr>
              <a:t>not</a:t>
            </a: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 require </a:t>
            </a:r>
            <a:r>
              <a:rPr lang="en-US" altLang="ko-KR" sz="2400" dirty="0">
                <a:solidFill>
                  <a:srgbClr val="412107"/>
                </a:solidFill>
                <a:latin typeface="Montserrat SemiBold" panose="00000700000000000000" pitchFamily="2" charset="0"/>
              </a:rPr>
              <a:t>authentic</a:t>
            </a:r>
            <a:r>
              <a:rPr lang="en-US" altLang="ko-KR" sz="2400" dirty="0">
                <a:solidFill>
                  <a:srgbClr val="EFF7FF"/>
                </a:solidFill>
                <a:latin typeface="Arial Nova Light" panose="020B0304020202020204" pitchFamily="34" charset="0"/>
              </a:rPr>
              <a:t> communication.  </a:t>
            </a:r>
            <a:endParaRPr lang="ko-KR" altLang="ko-KR" sz="2400" dirty="0">
              <a:solidFill>
                <a:srgbClr val="EFF7FF"/>
              </a:solidFill>
              <a:latin typeface="Arial Nova Light" panose="020B03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B2A1F65-4F4E-4050-BA5B-7F7BB0A80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182" y="812247"/>
            <a:ext cx="5257800" cy="1325563"/>
          </a:xfrm>
        </p:spPr>
        <p:txBody>
          <a:bodyPr anchor="b">
            <a:normAutofit/>
          </a:bodyPr>
          <a:lstStyle/>
          <a:p>
            <a:r>
              <a:rPr lang="en-US" altLang="ko-KR" sz="8000" dirty="0">
                <a:solidFill>
                  <a:srgbClr val="EF5B5B"/>
                </a:solidFill>
                <a:latin typeface="Montserrat ExtraBold" panose="00000900000000000000" pitchFamily="2" charset="0"/>
                <a:ea typeface="양재참숯체B" panose="02020603020101020101" pitchFamily="18" charset="-127"/>
              </a:rPr>
              <a:t>Accuracy </a:t>
            </a:r>
            <a:endParaRPr lang="ko-KR" altLang="en-US" sz="8000" dirty="0">
              <a:solidFill>
                <a:srgbClr val="EF5B5B"/>
              </a:solidFill>
              <a:latin typeface="Montserrat ExtraBold" panose="00000900000000000000" pitchFamily="2" charset="0"/>
              <a:ea typeface="양재참숯체B" panose="02020603020101020101" pitchFamily="18" charset="-12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31F4E4-B3DF-44B2-B119-5EECE76A2D49}"/>
              </a:ext>
            </a:extLst>
          </p:cNvPr>
          <p:cNvSpPr txBox="1">
            <a:spLocks/>
          </p:cNvSpPr>
          <p:nvPr/>
        </p:nvSpPr>
        <p:spPr>
          <a:xfrm>
            <a:off x="1494182" y="2329101"/>
            <a:ext cx="6953250" cy="4833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R" sz="2400" b="1" dirty="0">
                <a:solidFill>
                  <a:srgbClr val="EFF7FF"/>
                </a:solidFill>
                <a:latin typeface="Arial Nova Light" panose="020B0304020202020204" pitchFamily="34" charset="0"/>
              </a:rPr>
              <a:t>When we focus on </a:t>
            </a:r>
            <a:r>
              <a:rPr lang="en-US" altLang="ko-KR" sz="2400" b="1" dirty="0">
                <a:solidFill>
                  <a:srgbClr val="EF5B5B"/>
                </a:solidFill>
                <a:latin typeface="Montserrat SemiBold" panose="00000700000000000000" pitchFamily="2" charset="0"/>
              </a:rPr>
              <a:t>accuracy activities </a:t>
            </a:r>
            <a:r>
              <a:rPr lang="en-US" altLang="ko-KR" sz="2400" b="1" dirty="0">
                <a:solidFill>
                  <a:srgbClr val="EFF7FF"/>
                </a:solidFill>
                <a:latin typeface="Arial Nova Light" panose="020B0304020202020204" pitchFamily="34" charset="0"/>
              </a:rPr>
              <a:t>we:</a:t>
            </a:r>
          </a:p>
        </p:txBody>
      </p:sp>
    </p:spTree>
    <p:extLst>
      <p:ext uri="{BB962C8B-B14F-4D97-AF65-F5344CB8AC3E}">
        <p14:creationId xmlns:p14="http://schemas.microsoft.com/office/powerpoint/2010/main" val="4012042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576" y="3676650"/>
            <a:ext cx="11129554" cy="2015375"/>
          </a:xfrm>
        </p:spPr>
        <p:txBody>
          <a:bodyPr anchor="ctr">
            <a:normAutofit/>
          </a:bodyPr>
          <a:lstStyle/>
          <a:p>
            <a:pPr marL="0" indent="0" algn="ctr" latinLnBrk="0">
              <a:buNone/>
            </a:pPr>
            <a:r>
              <a:rPr lang="en-US" altLang="ko-KR" sz="4400" dirty="0">
                <a:latin typeface="Arial Nova Light" panose="020B0304020202020204" pitchFamily="34" charset="0"/>
              </a:rPr>
              <a:t>What is more important in learning a foreign language: </a:t>
            </a:r>
            <a:r>
              <a:rPr lang="en-US" altLang="ko-KR" sz="4400" b="1" dirty="0">
                <a:solidFill>
                  <a:srgbClr val="FFBA49"/>
                </a:solidFill>
                <a:latin typeface="Arial Nova" panose="020B0504020202020204" pitchFamily="34" charset="0"/>
              </a:rPr>
              <a:t>fluency</a:t>
            </a:r>
            <a:r>
              <a:rPr lang="en-US" altLang="ko-KR" sz="4400" dirty="0">
                <a:latin typeface="Arial Nova" panose="020B0504020202020204" pitchFamily="34" charset="0"/>
              </a:rPr>
              <a:t> </a:t>
            </a:r>
            <a:r>
              <a:rPr lang="en-US" altLang="ko-KR" sz="4400" dirty="0">
                <a:latin typeface="Arial Nova Light" panose="020B0304020202020204" pitchFamily="34" charset="0"/>
              </a:rPr>
              <a:t>or</a:t>
            </a:r>
            <a:r>
              <a:rPr lang="en-US" altLang="ko-KR" sz="4400" dirty="0">
                <a:latin typeface="Arial Nova" panose="020B0504020202020204" pitchFamily="34" charset="0"/>
              </a:rPr>
              <a:t> </a:t>
            </a:r>
            <a:r>
              <a:rPr lang="en-US" altLang="ko-KR" sz="4400" b="1" dirty="0">
                <a:solidFill>
                  <a:srgbClr val="EF5B5B"/>
                </a:solidFill>
                <a:latin typeface="Arial Nova" panose="020B0504020202020204" pitchFamily="34" charset="0"/>
              </a:rPr>
              <a:t>accuracy</a:t>
            </a:r>
            <a:r>
              <a:rPr lang="en-US" altLang="ko-KR" sz="4400" dirty="0">
                <a:latin typeface="Arial Nova Light" panose="020B0304020202020204" pitchFamily="34" charset="0"/>
              </a:rPr>
              <a:t>?</a:t>
            </a:r>
            <a:endParaRPr lang="ko-KR" altLang="ko-KR" sz="4400" dirty="0">
              <a:latin typeface="Arial Nova Light" panose="020B03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BF7ED8-7AAC-4483-B5B0-CC1406C5A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7737"/>
            <a:ext cx="10515600" cy="1325563"/>
          </a:xfrm>
        </p:spPr>
        <p:txBody>
          <a:bodyPr anchor="b">
            <a:normAutofit/>
          </a:bodyPr>
          <a:lstStyle/>
          <a:p>
            <a:pPr algn="ctr"/>
            <a:r>
              <a:rPr lang="en-US" altLang="ko-KR" sz="8000" dirty="0">
                <a:solidFill>
                  <a:srgbClr val="20A39E"/>
                </a:solidFill>
                <a:latin typeface="Montserrat ExtraBold" panose="00000900000000000000" pitchFamily="2" charset="0"/>
                <a:ea typeface="양재참숯체B" panose="02020603020101020101" pitchFamily="18" charset="-127"/>
              </a:rPr>
              <a:t>Discuss</a:t>
            </a:r>
            <a:endParaRPr lang="ko-KR" altLang="en-US" sz="8000" dirty="0">
              <a:solidFill>
                <a:srgbClr val="20A39E"/>
              </a:solidFill>
              <a:latin typeface="Montserrat ExtraBold" panose="00000900000000000000" pitchFamily="2" charset="0"/>
              <a:ea typeface="양재참숯체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9317959"/>
      </p:ext>
    </p:extLst>
  </p:cSld>
  <p:clrMapOvr>
    <a:masterClrMapping/>
  </p:clrMapOvr>
  <p:transition spd="med">
    <p:pull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7511" y="1690688"/>
            <a:ext cx="3774077" cy="572452"/>
          </a:xfrm>
        </p:spPr>
        <p:txBody>
          <a:bodyPr anchor="ctr">
            <a:normAutofit fontScale="92500"/>
          </a:bodyPr>
          <a:lstStyle/>
          <a:p>
            <a:pPr marL="0" indent="0" algn="ctr" latinLnBrk="0">
              <a:buNone/>
            </a:pPr>
            <a:r>
              <a:rPr lang="en-US" sz="3600" dirty="0">
                <a:solidFill>
                  <a:srgbClr val="A4A9AD"/>
                </a:solidFill>
              </a:rPr>
              <a:t>Grammar exercises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037511" y="2263140"/>
            <a:ext cx="3774077" cy="572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latinLnBrk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A4A9AD"/>
                </a:solidFill>
              </a:rPr>
              <a:t>Conversation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037511" y="2835592"/>
            <a:ext cx="3774077" cy="572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latinLnBrk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A4A9AD"/>
                </a:solidFill>
              </a:rPr>
              <a:t>Role-play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037511" y="3473451"/>
            <a:ext cx="3774077" cy="572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latinLnBrk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A4A9AD"/>
                </a:solidFill>
              </a:rPr>
              <a:t>Drills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037511" y="4111310"/>
            <a:ext cx="3774077" cy="572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latinLnBrk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A4A9AD"/>
                </a:solidFill>
              </a:rPr>
              <a:t>Debate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037511" y="4683762"/>
            <a:ext cx="3774077" cy="572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latinLnBrk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A4A9AD"/>
                </a:solidFill>
              </a:rPr>
              <a:t>Spelling Quizzes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037510" y="5256213"/>
            <a:ext cx="3774077" cy="1173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latinLnBrk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A4A9AD"/>
                </a:solidFill>
              </a:rPr>
              <a:t>Comprehension Check Questions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E91B39-C8F6-476A-BD17-FDAAEF3C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4175" y="428626"/>
            <a:ext cx="4629150" cy="1085850"/>
          </a:xfrm>
        </p:spPr>
        <p:txBody>
          <a:bodyPr anchor="b">
            <a:noAutofit/>
          </a:bodyPr>
          <a:lstStyle/>
          <a:p>
            <a:pPr algn="ctr"/>
            <a:r>
              <a:rPr lang="en-US" altLang="ko-KR" sz="5400" dirty="0">
                <a:solidFill>
                  <a:srgbClr val="EF5B5B"/>
                </a:solidFill>
                <a:latin typeface="Montserrat ExtraBold" panose="00000900000000000000" pitchFamily="2" charset="0"/>
                <a:ea typeface="양재참숯체B" panose="02020603020101020101" pitchFamily="18" charset="-127"/>
              </a:rPr>
              <a:t>Accuracy</a:t>
            </a:r>
            <a:endParaRPr lang="ko-KR" altLang="en-US" sz="5400" dirty="0">
              <a:solidFill>
                <a:srgbClr val="EF5B5B"/>
              </a:solidFill>
              <a:latin typeface="Montserrat ExtraBold" panose="00000900000000000000" pitchFamily="2" charset="0"/>
              <a:ea typeface="양재참숯체B" panose="02020603020101020101" pitchFamily="18" charset="-127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489B25C-5713-44A1-A966-9D4EB72CCE4B}"/>
              </a:ext>
            </a:extLst>
          </p:cNvPr>
          <p:cNvSpPr txBox="1">
            <a:spLocks/>
          </p:cNvSpPr>
          <p:nvPr/>
        </p:nvSpPr>
        <p:spPr>
          <a:xfrm>
            <a:off x="476250" y="428626"/>
            <a:ext cx="4410075" cy="1085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5400" dirty="0">
                <a:solidFill>
                  <a:srgbClr val="FFBA49"/>
                </a:solidFill>
                <a:latin typeface="Montserrat ExtraBold" panose="00000900000000000000" pitchFamily="2" charset="0"/>
                <a:ea typeface="양재참숯체B" panose="02020603020101020101" pitchFamily="18" charset="-127"/>
              </a:rPr>
              <a:t>Fluency</a:t>
            </a:r>
            <a:endParaRPr lang="ko-KR" altLang="en-US" sz="5400" dirty="0">
              <a:solidFill>
                <a:srgbClr val="FFBA49"/>
              </a:solidFill>
              <a:latin typeface="Montserrat ExtraBold" panose="00000900000000000000" pitchFamily="2" charset="0"/>
              <a:ea typeface="양재참숯체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6550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0.25 -4.44444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-0.25 7.40741E-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59259E-6 L -0.25 -2.59259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25 1.85185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-0.25 -3.7037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0.25 2.96296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-0.25 -1.85185E-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 build="p"/>
      <p:bldP spid="4" grpId="1" build="p"/>
      <p:bldP spid="5" grpId="0" build="p"/>
      <p:bldP spid="5" grpId="1" build="p"/>
      <p:bldP spid="6" grpId="0" build="p"/>
      <p:bldP spid="6" grpId="1" build="p"/>
      <p:bldP spid="7" grpId="0" build="p"/>
      <p:bldP spid="7" grpId="1" build="p"/>
      <p:bldP spid="8" grpId="0" build="p"/>
      <p:bldP spid="8" grpId="1" build="p"/>
      <p:bldP spid="9" grpId="0" build="p"/>
      <p:bldP spid="9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469C548-ED8F-4C17-857C-3D15ED23FA70}"/>
              </a:ext>
            </a:extLst>
          </p:cNvPr>
          <p:cNvSpPr/>
          <p:nvPr/>
        </p:nvSpPr>
        <p:spPr>
          <a:xfrm>
            <a:off x="0" y="-11338"/>
            <a:ext cx="12192000" cy="6858000"/>
          </a:xfrm>
          <a:prstGeom prst="rect">
            <a:avLst/>
          </a:prstGeom>
          <a:gradFill flip="none" rotWithShape="1">
            <a:gsLst>
              <a:gs pos="53000">
                <a:srgbClr val="FFBA49">
                  <a:alpha val="0"/>
                </a:srgbClr>
              </a:gs>
              <a:gs pos="100000">
                <a:srgbClr val="20A39E">
                  <a:alpha val="27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007" y="1873750"/>
            <a:ext cx="5995737" cy="46094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Last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Serny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and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Pribin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were in the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Berdlink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treppening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gloopy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caples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and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cleaming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burly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greps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 Suddenly, a ditty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strezzle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boofed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into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Flingledobe’s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tresk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Pribin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glaped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“Oh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,” he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chifed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 “that ditty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strezzle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is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tunning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in your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grep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!”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67549" y="3578298"/>
            <a:ext cx="3786251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When did they go to </a:t>
            </a:r>
            <a:r>
              <a:rPr lang="en-US" altLang="ko-KR" sz="3600" dirty="0" err="1">
                <a:solidFill>
                  <a:srgbClr val="FFBA49"/>
                </a:solidFill>
                <a:latin typeface="Montserrat SemiBold" panose="00000700000000000000" pitchFamily="2" charset="0"/>
              </a:rPr>
              <a:t>Berdlink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?</a:t>
            </a:r>
            <a:r>
              <a:rPr lang="en-US" altLang="ko-KR" sz="3600" dirty="0">
                <a:solidFill>
                  <a:srgbClr val="23001E"/>
                </a:solidFill>
                <a:latin typeface="Montserrat SemiBold" panose="00000700000000000000" pitchFamily="2" charset="0"/>
              </a:rPr>
              <a:t> </a:t>
            </a:r>
            <a:endParaRPr lang="ko-KR" altLang="en-US" sz="3600" dirty="0">
              <a:solidFill>
                <a:srgbClr val="23001E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56C947F-C022-4AB0-9F1D-1BC324110456}"/>
              </a:ext>
            </a:extLst>
          </p:cNvPr>
          <p:cNvSpPr txBox="1">
            <a:spLocks/>
          </p:cNvSpPr>
          <p:nvPr/>
        </p:nvSpPr>
        <p:spPr>
          <a:xfrm>
            <a:off x="838200" y="5481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Flingledobe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and </a:t>
            </a:r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Pribin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</a:t>
            </a:r>
            <a:br>
              <a:rPr lang="en-US" altLang="ko-KR" sz="4000" dirty="0">
                <a:solidFill>
                  <a:srgbClr val="20A39E"/>
                </a:solidFill>
                <a:latin typeface="Montserrat SemiBold" panose="00000700000000000000" pitchFamily="2" charset="0"/>
              </a:rPr>
            </a:br>
            <a:r>
              <a:rPr lang="en-US" altLang="ko-KR" sz="1800" dirty="0">
                <a:solidFill>
                  <a:srgbClr val="20A39E"/>
                </a:solidFill>
                <a:latin typeface="Montserrat ExtraLight" panose="00000300000000000000" pitchFamily="2" charset="0"/>
              </a:rPr>
              <a:t>(Lavoie, 1989)</a:t>
            </a:r>
            <a:endParaRPr lang="ko-KR" altLang="en-US" sz="4000" dirty="0">
              <a:solidFill>
                <a:srgbClr val="20A39E"/>
              </a:solidFill>
              <a:latin typeface="Montserrat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450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EC1E86-D9FC-4F5E-9A4E-60F6157E750A}"/>
              </a:ext>
            </a:extLst>
          </p:cNvPr>
          <p:cNvSpPr txBox="1"/>
          <p:nvPr/>
        </p:nvSpPr>
        <p:spPr>
          <a:xfrm>
            <a:off x="3089407" y="2151727"/>
            <a:ext cx="601318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0" dirty="0">
                <a:solidFill>
                  <a:schemeClr val="bg1"/>
                </a:solidFill>
                <a:latin typeface="Montserrat Black" panose="00000A00000000000000" pitchFamily="2" charset="0"/>
              </a:rPr>
              <a:t>Bloom’s</a:t>
            </a:r>
          </a:p>
          <a:p>
            <a:pPr algn="ctr"/>
            <a:r>
              <a:rPr lang="en-US" altLang="ko-KR" sz="8000" dirty="0">
                <a:solidFill>
                  <a:schemeClr val="bg1"/>
                </a:solidFill>
                <a:latin typeface="Montserrat Black" panose="00000A00000000000000" pitchFamily="2" charset="0"/>
              </a:rPr>
              <a:t>Taxonomy</a:t>
            </a:r>
            <a:endParaRPr lang="ko-KR" altLang="en-US" sz="8000" dirty="0">
              <a:solidFill>
                <a:schemeClr val="bg1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635972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16B11C5-DC55-462F-A400-AD4C8302F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02" y="277820"/>
            <a:ext cx="11204196" cy="630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79952"/>
      </p:ext>
    </p:extLst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loom's taxonom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-438029"/>
            <a:ext cx="9782175" cy="722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565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EC1E86-D9FC-4F5E-9A4E-60F6157E750A}"/>
              </a:ext>
            </a:extLst>
          </p:cNvPr>
          <p:cNvSpPr txBox="1"/>
          <p:nvPr/>
        </p:nvSpPr>
        <p:spPr>
          <a:xfrm>
            <a:off x="2754384" y="2767280"/>
            <a:ext cx="66832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0" dirty="0" err="1">
                <a:solidFill>
                  <a:schemeClr val="bg1"/>
                </a:solidFill>
                <a:latin typeface="Montserrat Black" panose="00000A00000000000000" pitchFamily="2" charset="0"/>
              </a:rPr>
              <a:t>CyberTruck</a:t>
            </a:r>
            <a:endParaRPr lang="ko-KR" altLang="en-US" sz="8000" dirty="0">
              <a:solidFill>
                <a:schemeClr val="bg1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06324"/>
      </p:ext>
    </p:extLst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21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925" y="95091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ko-KR" sz="8000" dirty="0">
                <a:solidFill>
                  <a:srgbClr val="FFBA49"/>
                </a:solidFill>
                <a:latin typeface="Arial Black" panose="020B0A04020102020204" pitchFamily="34" charset="0"/>
                <a:ea typeface="양재참숯체B" panose="02020603020101020101" pitchFamily="18" charset="-127"/>
              </a:rPr>
              <a:t>TESLA </a:t>
            </a:r>
            <a:r>
              <a:rPr lang="en-US" altLang="ko-KR" sz="8000" dirty="0" err="1">
                <a:solidFill>
                  <a:srgbClr val="FFBA49"/>
                </a:solidFill>
                <a:latin typeface="Arial Black" panose="020B0A04020102020204" pitchFamily="34" charset="0"/>
                <a:ea typeface="양재참숯체B" panose="02020603020101020101" pitchFamily="18" charset="-127"/>
              </a:rPr>
              <a:t>Cybertruck</a:t>
            </a:r>
            <a:endParaRPr lang="ko-KR" altLang="en-US" sz="8000" dirty="0">
              <a:solidFill>
                <a:srgbClr val="FFBA49"/>
              </a:solidFill>
              <a:latin typeface="Arial Black" panose="020B0A04020102020204" pitchFamily="34" charset="0"/>
              <a:ea typeface="양재참숯체B" panose="02020603020101020101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275" y="4581525"/>
            <a:ext cx="6793502" cy="2020888"/>
          </a:xfrm>
        </p:spPr>
        <p:txBody>
          <a:bodyPr anchor="ctr">
            <a:normAutofit/>
          </a:bodyPr>
          <a:lstStyle/>
          <a:p>
            <a:pPr marL="0" indent="0" algn="ctr" fontAlgn="base">
              <a:buNone/>
            </a:pPr>
            <a:r>
              <a:rPr lang="en-US" altLang="ko-KR" sz="3600" dirty="0">
                <a:solidFill>
                  <a:srgbClr val="EFF7FF"/>
                </a:solidFill>
                <a:latin typeface="Arial Black" panose="020B0A04020102020204" pitchFamily="34" charset="0"/>
              </a:rPr>
              <a:t>Create a question </a:t>
            </a:r>
            <a:r>
              <a:rPr lang="en-US" altLang="ko-KR" sz="3600" dirty="0">
                <a:solidFill>
                  <a:srgbClr val="EF5B5B"/>
                </a:solidFill>
                <a:latin typeface="Montserrat Medium" panose="00000600000000000000" pitchFamily="2" charset="0"/>
              </a:rPr>
              <a:t>for each step of Bloom’s taxonomy</a:t>
            </a:r>
            <a:r>
              <a:rPr lang="en-US" altLang="ko-KR" sz="3600" dirty="0">
                <a:solidFill>
                  <a:srgbClr val="412107"/>
                </a:solidFill>
                <a:latin typeface="Montserrat Medium" panose="00000600000000000000" pitchFamily="2" charset="0"/>
              </a:rPr>
              <a:t>.</a:t>
            </a:r>
          </a:p>
        </p:txBody>
      </p:sp>
      <p:pic>
        <p:nvPicPr>
          <p:cNvPr id="4" name="Picture 2" descr="Image result for bloom's taxonom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006686"/>
            <a:ext cx="5399196" cy="398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968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21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cybertru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b="783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84150" y="5443855"/>
            <a:ext cx="11823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60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TESLA CYBERTRUCK</a:t>
            </a:r>
            <a:endParaRPr lang="ko-KR" altLang="en-US" sz="6000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6469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21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sla Cybertruck event in 5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02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6000">
        <p159:morph option="byObject"/>
      </p:transition>
    </mc:Choice>
    <mc:Fallback xmlns="">
      <p:transition spd="slow" advClick="0" advTm="30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21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cybertru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b="783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84150" y="5443855"/>
            <a:ext cx="11823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60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TESLA CYBERTRUCK</a:t>
            </a:r>
            <a:endParaRPr lang="ko-KR" altLang="en-US" sz="6000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70803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21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5091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ko-KR" sz="8000" dirty="0">
                <a:solidFill>
                  <a:srgbClr val="FFBA49"/>
                </a:solidFill>
                <a:latin typeface="Arial Black" panose="020B0A04020102020204" pitchFamily="34" charset="0"/>
                <a:ea typeface="양재참숯체B" panose="02020603020101020101" pitchFamily="18" charset="-127"/>
              </a:rPr>
              <a:t>TESLA </a:t>
            </a:r>
            <a:r>
              <a:rPr lang="en-US" altLang="ko-KR" sz="8000" dirty="0" err="1">
                <a:solidFill>
                  <a:srgbClr val="FFBA49"/>
                </a:solidFill>
                <a:latin typeface="Arial Black" panose="020B0A04020102020204" pitchFamily="34" charset="0"/>
                <a:ea typeface="양재참숯체B" panose="02020603020101020101" pitchFamily="18" charset="-127"/>
              </a:rPr>
              <a:t>Cybertruck</a:t>
            </a:r>
            <a:endParaRPr lang="ko-KR" altLang="en-US" sz="8000" dirty="0">
              <a:solidFill>
                <a:srgbClr val="FFBA49"/>
              </a:solidFill>
              <a:latin typeface="Arial Black" panose="020B0A04020102020204" pitchFamily="34" charset="0"/>
              <a:ea typeface="양재참숯체B" panose="02020603020101020101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275" y="4581525"/>
            <a:ext cx="6793502" cy="2020888"/>
          </a:xfrm>
        </p:spPr>
        <p:txBody>
          <a:bodyPr anchor="ctr">
            <a:normAutofit/>
          </a:bodyPr>
          <a:lstStyle/>
          <a:p>
            <a:pPr marL="0" indent="0" algn="ctr" fontAlgn="base">
              <a:buNone/>
            </a:pPr>
            <a:r>
              <a:rPr lang="en-US" altLang="ko-KR" sz="3600" dirty="0">
                <a:solidFill>
                  <a:srgbClr val="EFF7FF"/>
                </a:solidFill>
                <a:latin typeface="Arial Black" panose="020B0A04020102020204" pitchFamily="34" charset="0"/>
              </a:rPr>
              <a:t>Create a question </a:t>
            </a:r>
            <a:r>
              <a:rPr lang="en-US" altLang="ko-KR" sz="3600" dirty="0">
                <a:solidFill>
                  <a:srgbClr val="EF5B5B"/>
                </a:solidFill>
                <a:latin typeface="Montserrat Medium" panose="00000600000000000000" pitchFamily="2" charset="0"/>
              </a:rPr>
              <a:t>for each step of Bloom’s taxonomy.</a:t>
            </a:r>
          </a:p>
        </p:txBody>
      </p:sp>
      <p:pic>
        <p:nvPicPr>
          <p:cNvPr id="4" name="Picture 2" descr="Image result for bloom's taxonom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006686"/>
            <a:ext cx="5399196" cy="398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891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711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Word Salad</a:t>
            </a:r>
            <a:endParaRPr lang="ko-KR" altLang="en-US" sz="4000" dirty="0">
              <a:solidFill>
                <a:srgbClr val="20A39E"/>
              </a:solidFill>
              <a:latin typeface="Montserrat ExtraLight" panose="000003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1933" y="1970081"/>
            <a:ext cx="9888134" cy="3822200"/>
          </a:xfrm>
        </p:spPr>
        <p:txBody>
          <a:bodyPr numCol="3" anchor="ctr">
            <a:noAutofit/>
          </a:bodyPr>
          <a:lstStyle/>
          <a:p>
            <a:pPr marL="0" indent="0" algn="ctr">
              <a:buNone/>
            </a:pPr>
            <a:r>
              <a:rPr lang="en-US" altLang="ko-KR" sz="2400" dirty="0">
                <a:solidFill>
                  <a:srgbClr val="EF5B5B"/>
                </a:solidFill>
                <a:latin typeface="Montserrat Light" panose="00000400000000000000" pitchFamily="2" charset="0"/>
              </a:rPr>
              <a:t>are</a:t>
            </a:r>
          </a:p>
          <a:p>
            <a:pPr marL="0" indent="0" algn="ctr">
              <a:buNone/>
            </a:pPr>
            <a:r>
              <a:rPr lang="en-US" altLang="ko-KR" sz="2400" dirty="0">
                <a:solidFill>
                  <a:srgbClr val="EF5B5B"/>
                </a:solidFill>
                <a:latin typeface="Montserrat Light" panose="00000400000000000000" pitchFamily="2" charset="0"/>
              </a:rPr>
              <a:t>between</a:t>
            </a:r>
          </a:p>
          <a:p>
            <a:pPr marL="0" indent="0" algn="ctr">
              <a:buNone/>
            </a:pPr>
            <a:r>
              <a:rPr lang="en-US" altLang="ko-KR" sz="2400" dirty="0">
                <a:solidFill>
                  <a:srgbClr val="EF5B5B"/>
                </a:solidFill>
                <a:latin typeface="Montserrat Light" panose="00000400000000000000" pitchFamily="2" charset="0"/>
              </a:rPr>
              <a:t>consists</a:t>
            </a:r>
          </a:p>
          <a:p>
            <a:pPr marL="0" indent="0" algn="ctr">
              <a:buNone/>
            </a:pPr>
            <a:r>
              <a:rPr lang="en-US" altLang="ko-KR" sz="2400" dirty="0">
                <a:solidFill>
                  <a:srgbClr val="EF5B5B"/>
                </a:solidFill>
                <a:latin typeface="Montserrat Light" panose="00000400000000000000" pitchFamily="2" charset="0"/>
              </a:rPr>
              <a:t>continuously</a:t>
            </a:r>
          </a:p>
          <a:p>
            <a:pPr marL="0" indent="0" algn="ctr">
              <a:buNone/>
            </a:pPr>
            <a:r>
              <a:rPr lang="en-US" altLang="ko-KR" sz="2400" dirty="0">
                <a:solidFill>
                  <a:srgbClr val="EF5B5B"/>
                </a:solidFill>
                <a:latin typeface="Montserrat Light" panose="00000400000000000000" pitchFamily="2" charset="0"/>
              </a:rPr>
              <a:t>corresponding</a:t>
            </a:r>
          </a:p>
          <a:p>
            <a:pPr marL="0" indent="0" algn="ctr">
              <a:buNone/>
            </a:pPr>
            <a:r>
              <a:rPr lang="en-US" altLang="ko-KR" sz="2400" dirty="0">
                <a:solidFill>
                  <a:srgbClr val="EF5B5B"/>
                </a:solidFill>
                <a:latin typeface="Montserrat Light" panose="00000400000000000000" pitchFamily="2" charset="0"/>
              </a:rPr>
              <a:t>curve</a:t>
            </a:r>
          </a:p>
          <a:p>
            <a:pPr marL="0" indent="0" algn="ctr">
              <a:buNone/>
            </a:pPr>
            <a:r>
              <a:rPr lang="en-US" altLang="ko-KR" sz="2400" dirty="0">
                <a:solidFill>
                  <a:srgbClr val="EF5B5B"/>
                </a:solidFill>
                <a:latin typeface="Montserrat Light" panose="00000400000000000000" pitchFamily="2" charset="0"/>
              </a:rPr>
              <a:t>draws</a:t>
            </a:r>
          </a:p>
          <a:p>
            <a:pPr marL="0" indent="0" algn="ctr">
              <a:buNone/>
            </a:pPr>
            <a:r>
              <a:rPr lang="en-US" altLang="ko-KR" sz="2400" dirty="0">
                <a:solidFill>
                  <a:srgbClr val="EF5B5B"/>
                </a:solidFill>
                <a:latin typeface="Montserrat Light" panose="00000400000000000000" pitchFamily="2" charset="0"/>
              </a:rPr>
              <a:t>variation</a:t>
            </a:r>
          </a:p>
          <a:p>
            <a:pPr marL="0" indent="0" algn="ctr">
              <a:buNone/>
            </a:pPr>
            <a:r>
              <a:rPr lang="en-US" altLang="ko-KR" sz="2400" dirty="0">
                <a:solidFill>
                  <a:srgbClr val="EF5B5B"/>
                </a:solidFill>
                <a:latin typeface="Montserrat Light" panose="00000400000000000000" pitchFamily="2" charset="0"/>
              </a:rPr>
              <a:t>graph</a:t>
            </a:r>
          </a:p>
          <a:p>
            <a:pPr marL="0" indent="0" algn="ctr">
              <a:buNone/>
            </a:pPr>
            <a:r>
              <a:rPr lang="en-US" altLang="ko-KR" sz="2400" dirty="0">
                <a:solidFill>
                  <a:srgbClr val="EF5B5B"/>
                </a:solidFill>
                <a:latin typeface="Montserrat Light" panose="00000400000000000000" pitchFamily="2" charset="0"/>
              </a:rPr>
              <a:t>if</a:t>
            </a:r>
          </a:p>
          <a:p>
            <a:pPr marL="0" indent="0" algn="ctr">
              <a:buNone/>
            </a:pPr>
            <a:r>
              <a:rPr lang="en-US" altLang="ko-KR" sz="2400" dirty="0">
                <a:solidFill>
                  <a:srgbClr val="EF5B5B"/>
                </a:solidFill>
                <a:latin typeface="Montserrat Light" panose="00000400000000000000" pitchFamily="2" charset="0"/>
              </a:rPr>
              <a:t>isolate</a:t>
            </a:r>
          </a:p>
          <a:p>
            <a:pPr marL="0" indent="0" algn="ctr">
              <a:buNone/>
            </a:pPr>
            <a:r>
              <a:rPr lang="en-US" altLang="ko-KR" sz="2400" dirty="0">
                <a:solidFill>
                  <a:srgbClr val="EF5B5B"/>
                </a:solidFill>
                <a:latin typeface="Montserrat Light" panose="00000400000000000000" pitchFamily="2" charset="0"/>
              </a:rPr>
              <a:t>known</a:t>
            </a:r>
          </a:p>
          <a:p>
            <a:pPr marL="0" indent="0" algn="ctr">
              <a:buNone/>
            </a:pPr>
            <a:r>
              <a:rPr lang="en-US" altLang="ko-KR" sz="2400" dirty="0">
                <a:solidFill>
                  <a:srgbClr val="EF5B5B"/>
                </a:solidFill>
                <a:latin typeface="Montserrat Light" panose="00000400000000000000" pitchFamily="2" charset="0"/>
              </a:rPr>
              <a:t>making</a:t>
            </a:r>
          </a:p>
          <a:p>
            <a:pPr marL="0" indent="0" algn="ctr">
              <a:buNone/>
            </a:pPr>
            <a:r>
              <a:rPr lang="en-US" altLang="ko-KR" sz="2400" dirty="0">
                <a:solidFill>
                  <a:srgbClr val="EF5B5B"/>
                </a:solidFill>
                <a:latin typeface="Montserrat Light" panose="00000400000000000000" pitchFamily="2" charset="0"/>
              </a:rPr>
              <a:t>only </a:t>
            </a:r>
          </a:p>
          <a:p>
            <a:pPr marL="0" indent="0" algn="ctr">
              <a:buNone/>
            </a:pPr>
            <a:r>
              <a:rPr lang="en-US" altLang="ko-KR" sz="2400" dirty="0">
                <a:solidFill>
                  <a:srgbClr val="EF5B5B"/>
                </a:solidFill>
                <a:latin typeface="Montserrat Light" panose="00000400000000000000" pitchFamily="2" charset="0"/>
              </a:rPr>
              <a:t>often</a:t>
            </a:r>
          </a:p>
          <a:p>
            <a:pPr marL="0" indent="0" algn="ctr">
              <a:buNone/>
            </a:pPr>
            <a:r>
              <a:rPr lang="en-US" altLang="ko-KR" sz="2400" dirty="0">
                <a:solidFill>
                  <a:srgbClr val="EF5B5B"/>
                </a:solidFill>
                <a:latin typeface="Montserrat Light" panose="00000400000000000000" pitchFamily="2" charset="0"/>
              </a:rPr>
              <a:t>with </a:t>
            </a:r>
          </a:p>
          <a:p>
            <a:pPr marL="0" indent="0" algn="ctr">
              <a:buNone/>
            </a:pPr>
            <a:r>
              <a:rPr lang="en-US" altLang="ko-KR" sz="2400" dirty="0">
                <a:solidFill>
                  <a:srgbClr val="EF5B5B"/>
                </a:solidFill>
                <a:latin typeface="Montserrat Light" panose="00000400000000000000" pitchFamily="2" charset="0"/>
              </a:rPr>
              <a:t>one </a:t>
            </a:r>
          </a:p>
          <a:p>
            <a:pPr marL="0" indent="0" algn="ctr">
              <a:buNone/>
            </a:pPr>
            <a:r>
              <a:rPr lang="en-US" altLang="ko-KR" sz="2400" dirty="0">
                <a:solidFill>
                  <a:srgbClr val="EF5B5B"/>
                </a:solidFill>
                <a:latin typeface="Montserrat Light" panose="00000400000000000000" pitchFamily="2" charset="0"/>
              </a:rPr>
              <a:t>points </a:t>
            </a:r>
          </a:p>
          <a:p>
            <a:pPr marL="0" indent="0" algn="ctr">
              <a:buNone/>
            </a:pPr>
            <a:r>
              <a:rPr lang="en-US" altLang="ko-KR" sz="2400" dirty="0">
                <a:solidFill>
                  <a:srgbClr val="EF5B5B"/>
                </a:solidFill>
                <a:latin typeface="Montserrat Light" panose="00000400000000000000" pitchFamily="2" charset="0"/>
              </a:rPr>
              <a:t>relationship</a:t>
            </a:r>
          </a:p>
          <a:p>
            <a:pPr marL="0" indent="0" algn="ctr">
              <a:buNone/>
            </a:pPr>
            <a:r>
              <a:rPr lang="en-US" altLang="ko-KR" sz="2400" dirty="0">
                <a:solidFill>
                  <a:srgbClr val="EF5B5B"/>
                </a:solidFill>
                <a:latin typeface="Montserrat Light" panose="00000400000000000000" pitchFamily="2" charset="0"/>
              </a:rPr>
              <a:t>set</a:t>
            </a:r>
          </a:p>
          <a:p>
            <a:pPr marL="0" indent="0" algn="ctr">
              <a:buNone/>
            </a:pPr>
            <a:r>
              <a:rPr lang="en-US" altLang="ko-KR" sz="2400" dirty="0">
                <a:solidFill>
                  <a:srgbClr val="EF5B5B"/>
                </a:solidFill>
                <a:latin typeface="Montserrat Light" panose="00000400000000000000" pitchFamily="2" charset="0"/>
              </a:rPr>
              <a:t>table</a:t>
            </a:r>
          </a:p>
          <a:p>
            <a:pPr marL="0" indent="0" algn="ctr">
              <a:buNone/>
            </a:pPr>
            <a:r>
              <a:rPr lang="en-US" altLang="ko-KR" sz="2400" dirty="0">
                <a:solidFill>
                  <a:srgbClr val="EF5B5B"/>
                </a:solidFill>
                <a:latin typeface="Montserrat Light" panose="00000400000000000000" pitchFamily="2" charset="0"/>
              </a:rPr>
              <a:t>values </a:t>
            </a:r>
          </a:p>
          <a:p>
            <a:pPr marL="0" indent="0" algn="ctr">
              <a:buNone/>
            </a:pPr>
            <a:r>
              <a:rPr lang="en-US" altLang="ko-KR" sz="2400" dirty="0">
                <a:solidFill>
                  <a:srgbClr val="EF5B5B"/>
                </a:solidFill>
                <a:latin typeface="Montserrat Light" panose="00000400000000000000" pitchFamily="2" charset="0"/>
              </a:rPr>
              <a:t>variables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553FC1-40E3-48DA-ABFD-DC991C92E56B}"/>
              </a:ext>
            </a:extLst>
          </p:cNvPr>
          <p:cNvSpPr/>
          <p:nvPr/>
        </p:nvSpPr>
        <p:spPr>
          <a:xfrm>
            <a:off x="0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 latinLnBrk="0">
              <a:spcBef>
                <a:spcPct val="0"/>
              </a:spcBef>
              <a:spcAft>
                <a:spcPct val="0"/>
              </a:spcAft>
            </a:pPr>
            <a:r>
              <a:rPr lang="fr-FR" altLang="ko-KR" dirty="0">
                <a:solidFill>
                  <a:srgbClr val="A4A9A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Lavoie, R.D.  </a:t>
            </a:r>
            <a:r>
              <a:rPr lang="en-US" altLang="ko-KR" i="1" dirty="0">
                <a:solidFill>
                  <a:srgbClr val="A4A9A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Understanding Learning Disabilities - How Difficult Can It Be?</a:t>
            </a:r>
            <a:r>
              <a:rPr lang="en-US" altLang="ko-KR" dirty="0">
                <a:solidFill>
                  <a:srgbClr val="A4A9A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PBS Video. Alexandria, VA. 1989</a:t>
            </a:r>
            <a:endParaRPr lang="en-US" altLang="ko-KR" sz="2800" dirty="0">
              <a:solidFill>
                <a:srgbClr val="A4A9A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A4B3C7-C0A2-47F5-9A4B-182488ECF9BE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gradFill flip="none" rotWithShape="1">
            <a:gsLst>
              <a:gs pos="53000">
                <a:srgbClr val="FFBA49">
                  <a:alpha val="0"/>
                </a:srgbClr>
              </a:gs>
              <a:gs pos="100000">
                <a:srgbClr val="20A39E">
                  <a:alpha val="27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0369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147BFF-7BB7-44B2-A108-8F5999ACB9D1}"/>
              </a:ext>
            </a:extLst>
          </p:cNvPr>
          <p:cNvSpPr/>
          <p:nvPr/>
        </p:nvSpPr>
        <p:spPr>
          <a:xfrm>
            <a:off x="0" y="-11338"/>
            <a:ext cx="12192000" cy="6858000"/>
          </a:xfrm>
          <a:prstGeom prst="rect">
            <a:avLst/>
          </a:prstGeom>
          <a:gradFill flip="none" rotWithShape="1">
            <a:gsLst>
              <a:gs pos="53000">
                <a:srgbClr val="FFBA49">
                  <a:alpha val="0"/>
                </a:srgbClr>
              </a:gs>
              <a:gs pos="100000">
                <a:srgbClr val="20A39E">
                  <a:alpha val="27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007" y="1873750"/>
            <a:ext cx="5995737" cy="46094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3200" dirty="0">
                <a:solidFill>
                  <a:srgbClr val="FFBA49"/>
                </a:solidFill>
                <a:latin typeface="Montserrat SemiBold" panose="00000700000000000000" pitchFamily="2" charset="0"/>
              </a:rPr>
              <a:t>Last </a:t>
            </a:r>
            <a:r>
              <a:rPr lang="en-US" altLang="ko-KR" sz="3200" dirty="0" err="1">
                <a:solidFill>
                  <a:srgbClr val="FFBA49"/>
                </a:solidFill>
                <a:latin typeface="Montserrat SemiBold" panose="00000700000000000000" pitchFamily="2" charset="0"/>
              </a:rPr>
              <a:t>Serny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and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Pribin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were in the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Berdlink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treppening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gloopy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caples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and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cleaming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burly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greps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 Suddenly, a ditty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strezzle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boofed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into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Flingledobe’s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tresk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Pribin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glaped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“Oh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,” he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chifed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 “that ditty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strezzle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is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tunning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in your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grep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!”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67549" y="3578298"/>
            <a:ext cx="3786251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When did they go to </a:t>
            </a:r>
            <a:r>
              <a:rPr lang="en-US" altLang="ko-KR" sz="3600" dirty="0" err="1">
                <a:solidFill>
                  <a:srgbClr val="FFBA49"/>
                </a:solidFill>
                <a:latin typeface="Montserrat SemiBold" panose="00000700000000000000" pitchFamily="2" charset="0"/>
              </a:rPr>
              <a:t>Berdlink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?</a:t>
            </a:r>
            <a:r>
              <a:rPr lang="en-US" altLang="ko-KR" sz="3600" dirty="0">
                <a:solidFill>
                  <a:srgbClr val="23001E"/>
                </a:solidFill>
                <a:latin typeface="Montserrat SemiBold" panose="00000700000000000000" pitchFamily="2" charset="0"/>
              </a:rPr>
              <a:t> </a:t>
            </a:r>
            <a:endParaRPr lang="ko-KR" altLang="en-US" sz="3600" dirty="0">
              <a:solidFill>
                <a:srgbClr val="23001E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56C947F-C022-4AB0-9F1D-1BC324110456}"/>
              </a:ext>
            </a:extLst>
          </p:cNvPr>
          <p:cNvSpPr txBox="1">
            <a:spLocks/>
          </p:cNvSpPr>
          <p:nvPr/>
        </p:nvSpPr>
        <p:spPr>
          <a:xfrm>
            <a:off x="838200" y="5481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Flingledobe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and </a:t>
            </a:r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Pribin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</a:t>
            </a:r>
            <a:br>
              <a:rPr lang="en-US" altLang="ko-KR" sz="4000" dirty="0">
                <a:solidFill>
                  <a:srgbClr val="20A39E"/>
                </a:solidFill>
                <a:latin typeface="Montserrat SemiBold" panose="00000700000000000000" pitchFamily="2" charset="0"/>
              </a:rPr>
            </a:br>
            <a:r>
              <a:rPr lang="en-US" altLang="ko-KR" sz="1800" dirty="0">
                <a:solidFill>
                  <a:srgbClr val="20A39E"/>
                </a:solidFill>
                <a:latin typeface="Montserrat ExtraLight" panose="00000300000000000000" pitchFamily="2" charset="0"/>
              </a:rPr>
              <a:t>(Lavoie, 1989)</a:t>
            </a:r>
            <a:endParaRPr lang="ko-KR" altLang="en-US" sz="4000" dirty="0">
              <a:solidFill>
                <a:srgbClr val="20A39E"/>
              </a:solidFill>
              <a:latin typeface="Montserrat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29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711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Word Salad</a:t>
            </a:r>
            <a:endParaRPr lang="ko-KR" altLang="en-US" sz="4000" dirty="0">
              <a:solidFill>
                <a:srgbClr val="20A39E"/>
              </a:solidFill>
              <a:latin typeface="Montserrat ExtraLight" panose="000003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1933" y="2198681"/>
            <a:ext cx="9888134" cy="38222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altLang="ko-KR" sz="3600" dirty="0">
                <a:solidFill>
                  <a:srgbClr val="EF5B5B"/>
                </a:solidFill>
                <a:latin typeface="Montserrat Light" panose="00000400000000000000" pitchFamily="2" charset="0"/>
              </a:rPr>
              <a:t>If the known relationship between the variables consists of a table of corresponding values, the graph consists only of the corresponding set of isolated points.  If the variables are known to vary continuously, one often draws a curve to show the variation.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7E91E7-754F-4A3D-A982-7AB5523985A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gradFill flip="none" rotWithShape="1">
            <a:gsLst>
              <a:gs pos="53000">
                <a:srgbClr val="FFBA49">
                  <a:alpha val="0"/>
                </a:srgbClr>
              </a:gs>
              <a:gs pos="100000">
                <a:srgbClr val="20A39E">
                  <a:alpha val="27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3608400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A9C4E90-8907-412D-A3E9-4E1C00C91152}"/>
              </a:ext>
            </a:extLst>
          </p:cNvPr>
          <p:cNvSpPr/>
          <p:nvPr/>
        </p:nvSpPr>
        <p:spPr>
          <a:xfrm>
            <a:off x="4226539" y="340249"/>
            <a:ext cx="4366994" cy="6177501"/>
          </a:xfrm>
          <a:custGeom>
            <a:avLst/>
            <a:gdLst/>
            <a:ahLst/>
            <a:cxnLst/>
            <a:rect l="l" t="t" r="r" b="b"/>
            <a:pathLst>
              <a:path w="4366994" h="6177501">
                <a:moveTo>
                  <a:pt x="2137125" y="3334722"/>
                </a:moveTo>
                <a:cubicBezTo>
                  <a:pt x="1901697" y="3334722"/>
                  <a:pt x="1701037" y="3417584"/>
                  <a:pt x="1535146" y="3583308"/>
                </a:cubicBezTo>
                <a:cubicBezTo>
                  <a:pt x="1369254" y="3749031"/>
                  <a:pt x="1286308" y="3950447"/>
                  <a:pt x="1286308" y="4187556"/>
                </a:cubicBezTo>
                <a:cubicBezTo>
                  <a:pt x="1286308" y="4424664"/>
                  <a:pt x="1369254" y="4626080"/>
                  <a:pt x="1535146" y="4791804"/>
                </a:cubicBezTo>
                <a:cubicBezTo>
                  <a:pt x="1701037" y="4957528"/>
                  <a:pt x="1901697" y="5040390"/>
                  <a:pt x="2137125" y="5040390"/>
                </a:cubicBezTo>
                <a:cubicBezTo>
                  <a:pt x="2401998" y="5040390"/>
                  <a:pt x="2617369" y="4940695"/>
                  <a:pt x="2783240" y="4741305"/>
                </a:cubicBezTo>
                <a:cubicBezTo>
                  <a:pt x="2919709" y="4576947"/>
                  <a:pt x="2987943" y="4392363"/>
                  <a:pt x="2987943" y="4187556"/>
                </a:cubicBezTo>
                <a:cubicBezTo>
                  <a:pt x="2987943" y="3980059"/>
                  <a:pt x="2919709" y="3795477"/>
                  <a:pt x="2783240" y="3633806"/>
                </a:cubicBezTo>
                <a:cubicBezTo>
                  <a:pt x="2614682" y="3434416"/>
                  <a:pt x="2399310" y="3334722"/>
                  <a:pt x="2137125" y="3334722"/>
                </a:cubicBezTo>
                <a:close/>
                <a:moveTo>
                  <a:pt x="0" y="0"/>
                </a:moveTo>
                <a:lnTo>
                  <a:pt x="1326631" y="0"/>
                </a:lnTo>
                <a:lnTo>
                  <a:pt x="1326631" y="2685519"/>
                </a:lnTo>
                <a:cubicBezTo>
                  <a:pt x="1468938" y="2537668"/>
                  <a:pt x="1607192" y="2431484"/>
                  <a:pt x="1741392" y="2366967"/>
                </a:cubicBezTo>
                <a:cubicBezTo>
                  <a:pt x="1974972" y="2254062"/>
                  <a:pt x="2224660" y="2197609"/>
                  <a:pt x="2490457" y="2197609"/>
                </a:cubicBezTo>
                <a:cubicBezTo>
                  <a:pt x="2946822" y="2197609"/>
                  <a:pt x="3350851" y="2349346"/>
                  <a:pt x="3702545" y="2652820"/>
                </a:cubicBezTo>
                <a:cubicBezTo>
                  <a:pt x="4145510" y="3034125"/>
                  <a:pt x="4366994" y="3544360"/>
                  <a:pt x="4366994" y="4183523"/>
                </a:cubicBezTo>
                <a:cubicBezTo>
                  <a:pt x="4366994" y="4811934"/>
                  <a:pt x="4150888" y="5316813"/>
                  <a:pt x="3718674" y="5698160"/>
                </a:cubicBezTo>
                <a:cubicBezTo>
                  <a:pt x="3356228" y="6017721"/>
                  <a:pt x="2942790" y="6177501"/>
                  <a:pt x="2478360" y="6177501"/>
                </a:cubicBezTo>
                <a:cubicBezTo>
                  <a:pt x="2191100" y="6177501"/>
                  <a:pt x="1934712" y="6114329"/>
                  <a:pt x="1709197" y="5987983"/>
                </a:cubicBezTo>
                <a:cubicBezTo>
                  <a:pt x="1572266" y="5912713"/>
                  <a:pt x="1444744" y="5797120"/>
                  <a:pt x="1326631" y="5641204"/>
                </a:cubicBezTo>
                <a:lnTo>
                  <a:pt x="1326631" y="6056532"/>
                </a:lnTo>
                <a:lnTo>
                  <a:pt x="0" y="6056532"/>
                </a:lnTo>
                <a:close/>
              </a:path>
            </a:pathLst>
          </a:custGeom>
          <a:solidFill>
            <a:srgbClr val="EF5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723D6-2A81-48FC-8FF4-3377E18F8787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gradFill flip="none" rotWithShape="1">
            <a:gsLst>
              <a:gs pos="53000">
                <a:srgbClr val="FFBA49">
                  <a:alpha val="0"/>
                </a:srgbClr>
              </a:gs>
              <a:gs pos="100000">
                <a:srgbClr val="20A39E">
                  <a:alpha val="27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8986487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A723D6-2A81-48FC-8FF4-3377E18F8787}"/>
              </a:ext>
            </a:extLst>
          </p:cNvPr>
          <p:cNvSpPr/>
          <p:nvPr/>
        </p:nvSpPr>
        <p:spPr>
          <a:xfrm>
            <a:off x="0" y="-11338"/>
            <a:ext cx="12192000" cy="6858000"/>
          </a:xfrm>
          <a:prstGeom prst="rect">
            <a:avLst/>
          </a:prstGeom>
          <a:gradFill flip="none" rotWithShape="1">
            <a:gsLst>
              <a:gs pos="53000">
                <a:srgbClr val="FFBA49">
                  <a:alpha val="0"/>
                </a:srgbClr>
              </a:gs>
              <a:gs pos="100000">
                <a:srgbClr val="20A39E">
                  <a:alpha val="27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E8620F-A6CC-4941-A334-A178FB3F42A8}"/>
              </a:ext>
            </a:extLst>
          </p:cNvPr>
          <p:cNvSpPr txBox="1"/>
          <p:nvPr/>
        </p:nvSpPr>
        <p:spPr>
          <a:xfrm>
            <a:off x="408373" y="2412111"/>
            <a:ext cx="1487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latin typeface="Arial Rounded MT Bold" panose="020F0704030504030204" pitchFamily="34" charset="0"/>
              </a:rPr>
              <a:t>“</a:t>
            </a:r>
            <a:r>
              <a:rPr lang="en-US" altLang="ko-KR" sz="3200" dirty="0" err="1">
                <a:latin typeface="Arial Rounded MT Bold" panose="020F0704030504030204" pitchFamily="34" charset="0"/>
              </a:rPr>
              <a:t>Bleas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9E1BE0-4EE3-4561-A260-D9BA52E2DED8}"/>
              </a:ext>
            </a:extLst>
          </p:cNvPr>
          <p:cNvSpPr txBox="1"/>
          <p:nvPr/>
        </p:nvSpPr>
        <p:spPr>
          <a:xfrm>
            <a:off x="1679211" y="1324610"/>
            <a:ext cx="1755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latin typeface="Arial Rounded MT Bold" panose="020F0704030504030204" pitchFamily="34" charset="0"/>
              </a:rPr>
              <a:t>e </a:t>
            </a:r>
            <a:r>
              <a:rPr lang="en-US" altLang="ko-KR" sz="3200" dirty="0" err="1">
                <a:latin typeface="Arial Rounded MT Bold" panose="020F0704030504030204" pitchFamily="34" charset="0"/>
              </a:rPr>
              <a:t>duy</a:t>
            </a:r>
            <a:r>
              <a:rPr lang="en-US" altLang="ko-KR" sz="3200" dirty="0">
                <a:latin typeface="Arial Rounded MT Bold" panose="020F0704030504030204" pitchFamily="34" charset="0"/>
              </a:rPr>
              <a:t> m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FAD680-B570-48F9-978E-7D542006802D}"/>
              </a:ext>
            </a:extLst>
          </p:cNvPr>
          <p:cNvSpPr txBox="1"/>
          <p:nvPr/>
        </p:nvSpPr>
        <p:spPr>
          <a:xfrm>
            <a:off x="3263071" y="2163705"/>
            <a:ext cx="899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err="1">
                <a:latin typeface="Arial Rounded MT Bold" panose="020F0704030504030204" pitchFamily="34" charset="0"/>
              </a:rPr>
              <a:t>eso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F79E4D-2ACA-4012-B138-F69E4DF91ED5}"/>
              </a:ext>
            </a:extLst>
          </p:cNvPr>
          <p:cNvSpPr txBox="1"/>
          <p:nvPr/>
        </p:nvSpPr>
        <p:spPr>
          <a:xfrm>
            <a:off x="4114509" y="1324610"/>
            <a:ext cx="1487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latin typeface="Arial Rounded MT Bold" panose="020F0704030504030204" pitchFamily="34" charset="0"/>
              </a:rPr>
              <a:t>me chi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3F4F67-A5DD-48FA-808E-990F2D0D2D7A}"/>
              </a:ext>
            </a:extLst>
          </p:cNvPr>
          <p:cNvSpPr txBox="1"/>
          <p:nvPr/>
        </p:nvSpPr>
        <p:spPr>
          <a:xfrm>
            <a:off x="5529466" y="2310508"/>
            <a:ext cx="876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err="1">
                <a:latin typeface="Arial Rounded MT Bold" panose="020F0704030504030204" pitchFamily="34" charset="0"/>
              </a:rPr>
              <a:t>cke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422D87-8AA9-47F2-82CE-CA2D25DC8ACF}"/>
              </a:ext>
            </a:extLst>
          </p:cNvPr>
          <p:cNvSpPr txBox="1"/>
          <p:nvPr/>
        </p:nvSpPr>
        <p:spPr>
          <a:xfrm>
            <a:off x="6462043" y="2877351"/>
            <a:ext cx="779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latin typeface="Arial Rounded MT Bold" panose="020F0704030504030204" pitchFamily="34" charset="0"/>
              </a:rPr>
              <a:t>n a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6C8F58-256A-4C5B-AA11-06ADAE6666F2}"/>
              </a:ext>
            </a:extLst>
          </p:cNvPr>
          <p:cNvSpPr txBox="1"/>
          <p:nvPr/>
        </p:nvSpPr>
        <p:spPr>
          <a:xfrm>
            <a:off x="408373" y="4845470"/>
            <a:ext cx="1295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err="1">
                <a:latin typeface="Arial Rounded MT Bold" panose="020F0704030504030204" pitchFamily="34" charset="0"/>
              </a:rPr>
              <a:t>becid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6774C4-85E4-4349-9E8D-984FC6BD0D61}"/>
              </a:ext>
            </a:extLst>
          </p:cNvPr>
          <p:cNvSpPr txBox="1"/>
          <p:nvPr/>
        </p:nvSpPr>
        <p:spPr>
          <a:xfrm>
            <a:off x="1593996" y="563858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err="1">
                <a:latin typeface="Arial Rounded MT Bold" panose="020F0704030504030204" pitchFamily="34" charset="0"/>
              </a:rPr>
              <a:t>eqt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C876A8-4790-49FC-9012-F9FF641D0D7E}"/>
              </a:ext>
            </a:extLst>
          </p:cNvPr>
          <p:cNvSpPr txBox="1"/>
          <p:nvPr/>
        </p:nvSpPr>
        <p:spPr>
          <a:xfrm>
            <a:off x="2244704" y="4430514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latin typeface="Arial Rounded MT Bold" panose="020F0704030504030204" pitchFamily="34" charset="0"/>
              </a:rPr>
              <a:t>o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B91FB6-8A54-4936-B3F1-4299E873335C}"/>
              </a:ext>
            </a:extLst>
          </p:cNvPr>
          <p:cNvSpPr txBox="1"/>
          <p:nvPr/>
        </p:nvSpPr>
        <p:spPr>
          <a:xfrm>
            <a:off x="2526221" y="5374477"/>
            <a:ext cx="441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latin typeface="Arial Rounded MT Bold" panose="020F0704030504030204" pitchFamily="34" charset="0"/>
              </a:rPr>
              <a:t>p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128E24-DD88-4614-ACF5-6CAEA2161B30}"/>
              </a:ext>
            </a:extLst>
          </p:cNvPr>
          <p:cNvSpPr txBox="1"/>
          <p:nvPr/>
        </p:nvSpPr>
        <p:spPr>
          <a:xfrm>
            <a:off x="2840208" y="4799239"/>
            <a:ext cx="1053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err="1">
                <a:latin typeface="Arial Rounded MT Bold" panose="020F0704030504030204" pitchFamily="34" charset="0"/>
              </a:rPr>
              <a:t>uitm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996892-555D-40F1-BE23-69ED17DD16AA}"/>
              </a:ext>
            </a:extLst>
          </p:cNvPr>
          <p:cNvSpPr txBox="1"/>
          <p:nvPr/>
        </p:nvSpPr>
        <p:spPr>
          <a:xfrm>
            <a:off x="3771985" y="5539636"/>
            <a:ext cx="407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latin typeface="Arial Rounded MT Bold" panose="020F0704030504030204" pitchFamily="34" charset="0"/>
              </a:rPr>
              <a:t>y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5A9657-8A62-4E6D-8DDE-4D812BD9E7C0}"/>
              </a:ext>
            </a:extLst>
          </p:cNvPr>
          <p:cNvSpPr txBox="1"/>
          <p:nvPr/>
        </p:nvSpPr>
        <p:spPr>
          <a:xfrm>
            <a:off x="4195026" y="4755307"/>
            <a:ext cx="295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latin typeface="Arial Rounded MT Bold" panose="020F0704030504030204" pitchFamily="34" charset="0"/>
              </a:rPr>
              <a:t>j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82F7CA-8467-47E0-B641-F55B0FB0D01B}"/>
              </a:ext>
            </a:extLst>
          </p:cNvPr>
          <p:cNvSpPr txBox="1"/>
          <p:nvPr/>
        </p:nvSpPr>
        <p:spPr>
          <a:xfrm>
            <a:off x="4436640" y="4084387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latin typeface="Arial Rounded MT Bold" panose="020F0704030504030204" pitchFamily="34" charset="0"/>
              </a:rPr>
              <a:t>o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FB3ABB-11AA-4A30-B8BB-60CC6D5FFA17}"/>
              </a:ext>
            </a:extLst>
          </p:cNvPr>
          <p:cNvSpPr txBox="1"/>
          <p:nvPr/>
        </p:nvSpPr>
        <p:spPr>
          <a:xfrm>
            <a:off x="4798686" y="5070285"/>
            <a:ext cx="1446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err="1">
                <a:latin typeface="Arial Rounded MT Bold" panose="020F0704030504030204" pitchFamily="34" charset="0"/>
              </a:rPr>
              <a:t>panbd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C22AE0-02E2-4590-893B-69470C27D590}"/>
              </a:ext>
            </a:extLst>
          </p:cNvPr>
          <p:cNvSpPr txBox="1"/>
          <p:nvPr/>
        </p:nvSpPr>
        <p:spPr>
          <a:xfrm>
            <a:off x="6077344" y="5748009"/>
            <a:ext cx="1284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err="1">
                <a:latin typeface="Arial Rounded MT Bold" panose="020F0704030504030204" pitchFamily="34" charset="0"/>
              </a:rPr>
              <a:t>ecom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A37BDA-C638-4914-9B6C-090948E115BB}"/>
              </a:ext>
            </a:extLst>
          </p:cNvPr>
          <p:cNvSpPr txBox="1"/>
          <p:nvPr/>
        </p:nvSpPr>
        <p:spPr>
          <a:xfrm>
            <a:off x="7169051" y="2294722"/>
            <a:ext cx="689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err="1">
                <a:latin typeface="Arial Rounded MT Bold" panose="020F0704030504030204" pitchFamily="34" charset="0"/>
              </a:rPr>
              <a:t>nd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4318B1-15A1-4537-8A84-9B6C4B843F8A}"/>
              </a:ext>
            </a:extLst>
          </p:cNvPr>
          <p:cNvSpPr txBox="1"/>
          <p:nvPr/>
        </p:nvSpPr>
        <p:spPr>
          <a:xfrm>
            <a:off x="7828723" y="1578930"/>
            <a:ext cx="2703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err="1">
                <a:latin typeface="Arial Rounded MT Bold" panose="020F0704030504030204" pitchFamily="34" charset="0"/>
              </a:rPr>
              <a:t>qeer</a:t>
            </a:r>
            <a:r>
              <a:rPr lang="en-US" altLang="ko-KR" sz="3200" dirty="0">
                <a:latin typeface="Arial Rounded MT Bold" panose="020F0704030504030204" pitchFamily="34" charset="0"/>
              </a:rPr>
              <a:t>, </a:t>
            </a:r>
            <a:r>
              <a:rPr lang="en-US" altLang="ko-KR" sz="3200" dirty="0" err="1">
                <a:latin typeface="Arial Rounded MT Bold" panose="020F0704030504030204" pitchFamily="34" charset="0"/>
              </a:rPr>
              <a:t>saip</a:t>
            </a:r>
            <a:r>
              <a:rPr lang="en-US" altLang="ko-KR" sz="3200" dirty="0">
                <a:latin typeface="Arial Rounded MT Bold" panose="020F0704030504030204" pitchFamily="34" charset="0"/>
              </a:rPr>
              <a:t> Bi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F8E19F-9894-47D6-BBD3-277373BAFBA6}"/>
              </a:ext>
            </a:extLst>
          </p:cNvPr>
          <p:cNvSpPr txBox="1"/>
          <p:nvPr/>
        </p:nvSpPr>
        <p:spPr>
          <a:xfrm>
            <a:off x="10309420" y="2272440"/>
            <a:ext cx="1144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err="1">
                <a:latin typeface="Arial Rounded MT Bold" panose="020F0704030504030204" pitchFamily="34" charset="0"/>
              </a:rPr>
              <a:t>lly</a:t>
            </a:r>
            <a:r>
              <a:rPr lang="en-US" altLang="ko-KR" sz="3200" dirty="0">
                <a:latin typeface="Arial Rounded MT Bold" panose="020F0704030504030204" pitchFamily="34" charset="0"/>
              </a:rPr>
              <a:t>, “I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EAEEC5-CC9D-4D35-9151-5E446133E5EB}"/>
              </a:ext>
            </a:extLst>
          </p:cNvPr>
          <p:cNvSpPr txBox="1"/>
          <p:nvPr/>
        </p:nvSpPr>
        <p:spPr>
          <a:xfrm>
            <a:off x="7166241" y="4581741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latin typeface="Arial Rounded MT Bold" panose="020F0704030504030204" pitchFamily="34" charset="0"/>
              </a:rPr>
              <a:t>e a d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0AED1B-84AA-4878-8470-A34950874D47}"/>
              </a:ext>
            </a:extLst>
          </p:cNvPr>
          <p:cNvSpPr txBox="1"/>
          <p:nvPr/>
        </p:nvSpPr>
        <p:spPr>
          <a:xfrm>
            <a:off x="8190529" y="5212991"/>
            <a:ext cx="1301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err="1">
                <a:latin typeface="Arial Rounded MT Bold" panose="020F0704030504030204" pitchFamily="34" charset="0"/>
              </a:rPr>
              <a:t>odsta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64E165-46CC-4B2E-BB74-404CDF8F5584}"/>
              </a:ext>
            </a:extLst>
          </p:cNvPr>
          <p:cNvSpPr txBox="1"/>
          <p:nvPr/>
        </p:nvSpPr>
        <p:spPr>
          <a:xfrm>
            <a:off x="9492488" y="6169663"/>
            <a:ext cx="441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latin typeface="Arial Rounded MT Bold" panose="020F0704030504030204" pitchFamily="34" charset="0"/>
              </a:rPr>
              <a:t>r.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931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A723D6-2A81-48FC-8FF4-3377E18F8787}"/>
              </a:ext>
            </a:extLst>
          </p:cNvPr>
          <p:cNvSpPr/>
          <p:nvPr/>
        </p:nvSpPr>
        <p:spPr>
          <a:xfrm>
            <a:off x="0" y="-11338"/>
            <a:ext cx="12192000" cy="6858000"/>
          </a:xfrm>
          <a:prstGeom prst="rect">
            <a:avLst/>
          </a:prstGeom>
          <a:gradFill flip="none" rotWithShape="1">
            <a:gsLst>
              <a:gs pos="53000">
                <a:srgbClr val="FFBA49">
                  <a:alpha val="0"/>
                </a:srgbClr>
              </a:gs>
              <a:gs pos="100000">
                <a:srgbClr val="20A39E">
                  <a:alpha val="27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E8620F-A6CC-4941-A334-A178FB3F42A8}"/>
              </a:ext>
            </a:extLst>
          </p:cNvPr>
          <p:cNvSpPr txBox="1"/>
          <p:nvPr/>
        </p:nvSpPr>
        <p:spPr>
          <a:xfrm>
            <a:off x="312192" y="2792652"/>
            <a:ext cx="1487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latin typeface="Arial Rounded MT Bold" panose="020F0704030504030204" pitchFamily="34" charset="0"/>
              </a:rPr>
              <a:t>“</a:t>
            </a:r>
            <a:r>
              <a:rPr lang="en-US" altLang="ko-KR" sz="3200" dirty="0" err="1">
                <a:latin typeface="Arial Rounded MT Bold" panose="020F0704030504030204" pitchFamily="34" charset="0"/>
              </a:rPr>
              <a:t>Bleas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9E1BE0-4EE3-4561-A260-D9BA52E2DED8}"/>
              </a:ext>
            </a:extLst>
          </p:cNvPr>
          <p:cNvSpPr txBox="1"/>
          <p:nvPr/>
        </p:nvSpPr>
        <p:spPr>
          <a:xfrm>
            <a:off x="1629303" y="2788840"/>
            <a:ext cx="1755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latin typeface="Arial Rounded MT Bold" panose="020F0704030504030204" pitchFamily="34" charset="0"/>
              </a:rPr>
              <a:t>e </a:t>
            </a:r>
            <a:r>
              <a:rPr lang="en-US" altLang="ko-KR" sz="3200" dirty="0" err="1">
                <a:latin typeface="Arial Rounded MT Bold" panose="020F0704030504030204" pitchFamily="34" charset="0"/>
              </a:rPr>
              <a:t>duy</a:t>
            </a:r>
            <a:r>
              <a:rPr lang="en-US" altLang="ko-KR" sz="3200" dirty="0">
                <a:latin typeface="Arial Rounded MT Bold" panose="020F0704030504030204" pitchFamily="34" charset="0"/>
              </a:rPr>
              <a:t> m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FAD680-B570-48F9-978E-7D542006802D}"/>
              </a:ext>
            </a:extLst>
          </p:cNvPr>
          <p:cNvSpPr txBox="1"/>
          <p:nvPr/>
        </p:nvSpPr>
        <p:spPr>
          <a:xfrm>
            <a:off x="3192315" y="2751816"/>
            <a:ext cx="899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err="1">
                <a:latin typeface="Arial Rounded MT Bold" panose="020F0704030504030204" pitchFamily="34" charset="0"/>
              </a:rPr>
              <a:t>eso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F79E4D-2ACA-4012-B138-F69E4DF91ED5}"/>
              </a:ext>
            </a:extLst>
          </p:cNvPr>
          <p:cNvSpPr txBox="1"/>
          <p:nvPr/>
        </p:nvSpPr>
        <p:spPr>
          <a:xfrm>
            <a:off x="3986126" y="2762531"/>
            <a:ext cx="1487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latin typeface="Arial Rounded MT Bold" panose="020F0704030504030204" pitchFamily="34" charset="0"/>
              </a:rPr>
              <a:t>me chi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3F4F67-A5DD-48FA-808E-990F2D0D2D7A}"/>
              </a:ext>
            </a:extLst>
          </p:cNvPr>
          <p:cNvSpPr txBox="1"/>
          <p:nvPr/>
        </p:nvSpPr>
        <p:spPr>
          <a:xfrm>
            <a:off x="5356239" y="2777529"/>
            <a:ext cx="876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err="1">
                <a:latin typeface="Arial Rounded MT Bold" panose="020F0704030504030204" pitchFamily="34" charset="0"/>
              </a:rPr>
              <a:t>cke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422D87-8AA9-47F2-82CE-CA2D25DC8ACF}"/>
              </a:ext>
            </a:extLst>
          </p:cNvPr>
          <p:cNvSpPr txBox="1"/>
          <p:nvPr/>
        </p:nvSpPr>
        <p:spPr>
          <a:xfrm>
            <a:off x="6121507" y="2744429"/>
            <a:ext cx="779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latin typeface="Arial Rounded MT Bold" panose="020F0704030504030204" pitchFamily="34" charset="0"/>
              </a:rPr>
              <a:t>n a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6C8F58-256A-4C5B-AA11-06ADAE6666F2}"/>
              </a:ext>
            </a:extLst>
          </p:cNvPr>
          <p:cNvSpPr txBox="1"/>
          <p:nvPr/>
        </p:nvSpPr>
        <p:spPr>
          <a:xfrm>
            <a:off x="506324" y="3845739"/>
            <a:ext cx="1295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err="1">
                <a:latin typeface="Arial Rounded MT Bold" panose="020F0704030504030204" pitchFamily="34" charset="0"/>
              </a:rPr>
              <a:t>becid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6774C4-85E4-4349-9E8D-984FC6BD0D61}"/>
              </a:ext>
            </a:extLst>
          </p:cNvPr>
          <p:cNvSpPr txBox="1"/>
          <p:nvPr/>
        </p:nvSpPr>
        <p:spPr>
          <a:xfrm>
            <a:off x="1666993" y="3841927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err="1">
                <a:latin typeface="Arial Rounded MT Bold" panose="020F0704030504030204" pitchFamily="34" charset="0"/>
              </a:rPr>
              <a:t>eqt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C876A8-4790-49FC-9012-F9FF641D0D7E}"/>
              </a:ext>
            </a:extLst>
          </p:cNvPr>
          <p:cNvSpPr txBox="1"/>
          <p:nvPr/>
        </p:nvSpPr>
        <p:spPr>
          <a:xfrm>
            <a:off x="2338224" y="3837227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latin typeface="Arial Rounded MT Bold" panose="020F0704030504030204" pitchFamily="34" charset="0"/>
              </a:rPr>
              <a:t>o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B91FB6-8A54-4936-B3F1-4299E873335C}"/>
              </a:ext>
            </a:extLst>
          </p:cNvPr>
          <p:cNvSpPr txBox="1"/>
          <p:nvPr/>
        </p:nvSpPr>
        <p:spPr>
          <a:xfrm>
            <a:off x="2668593" y="3845739"/>
            <a:ext cx="441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latin typeface="Arial Rounded MT Bold" panose="020F0704030504030204" pitchFamily="34" charset="0"/>
              </a:rPr>
              <a:t>p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128E24-DD88-4614-ACF5-6CAEA2161B30}"/>
              </a:ext>
            </a:extLst>
          </p:cNvPr>
          <p:cNvSpPr txBox="1"/>
          <p:nvPr/>
        </p:nvSpPr>
        <p:spPr>
          <a:xfrm>
            <a:off x="2931046" y="3845933"/>
            <a:ext cx="1053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err="1">
                <a:latin typeface="Arial Rounded MT Bold" panose="020F0704030504030204" pitchFamily="34" charset="0"/>
              </a:rPr>
              <a:t>uitm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996892-555D-40F1-BE23-69ED17DD16AA}"/>
              </a:ext>
            </a:extLst>
          </p:cNvPr>
          <p:cNvSpPr txBox="1"/>
          <p:nvPr/>
        </p:nvSpPr>
        <p:spPr>
          <a:xfrm>
            <a:off x="3824571" y="3856648"/>
            <a:ext cx="407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latin typeface="Arial Rounded MT Bold" panose="020F0704030504030204" pitchFamily="34" charset="0"/>
              </a:rPr>
              <a:t>y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5A9657-8A62-4E6D-8DDE-4D812BD9E7C0}"/>
              </a:ext>
            </a:extLst>
          </p:cNvPr>
          <p:cNvSpPr txBox="1"/>
          <p:nvPr/>
        </p:nvSpPr>
        <p:spPr>
          <a:xfrm>
            <a:off x="4246993" y="3901475"/>
            <a:ext cx="295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latin typeface="Arial Rounded MT Bold" panose="020F0704030504030204" pitchFamily="34" charset="0"/>
              </a:rPr>
              <a:t>j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82F7CA-8467-47E0-B641-F55B0FB0D01B}"/>
              </a:ext>
            </a:extLst>
          </p:cNvPr>
          <p:cNvSpPr txBox="1"/>
          <p:nvPr/>
        </p:nvSpPr>
        <p:spPr>
          <a:xfrm>
            <a:off x="4360924" y="3878683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latin typeface="Arial Rounded MT Bold" panose="020F0704030504030204" pitchFamily="34" charset="0"/>
              </a:rPr>
              <a:t>o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FB3ABB-11AA-4A30-B8BB-60CC6D5FFA17}"/>
              </a:ext>
            </a:extLst>
          </p:cNvPr>
          <p:cNvSpPr txBox="1"/>
          <p:nvPr/>
        </p:nvSpPr>
        <p:spPr>
          <a:xfrm>
            <a:off x="4639366" y="3878683"/>
            <a:ext cx="1446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err="1">
                <a:latin typeface="Arial Rounded MT Bold" panose="020F0704030504030204" pitchFamily="34" charset="0"/>
              </a:rPr>
              <a:t>panbd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C22AE0-02E2-4590-893B-69470C27D590}"/>
              </a:ext>
            </a:extLst>
          </p:cNvPr>
          <p:cNvSpPr txBox="1"/>
          <p:nvPr/>
        </p:nvSpPr>
        <p:spPr>
          <a:xfrm>
            <a:off x="5895707" y="3874235"/>
            <a:ext cx="1284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err="1">
                <a:latin typeface="Arial Rounded MT Bold" panose="020F0704030504030204" pitchFamily="34" charset="0"/>
              </a:rPr>
              <a:t>ecom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9C64F7-9D06-48A5-AD29-0D034C9781AB}"/>
              </a:ext>
            </a:extLst>
          </p:cNvPr>
          <p:cNvSpPr txBox="1"/>
          <p:nvPr/>
        </p:nvSpPr>
        <p:spPr>
          <a:xfrm>
            <a:off x="439123" y="3224425"/>
            <a:ext cx="10710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rgbClr val="FFBA49"/>
                </a:solidFill>
                <a:latin typeface="Arial Rounded MT Bold" panose="020F0704030504030204" pitchFamily="34" charset="0"/>
              </a:rPr>
              <a:t>“Please buy me some chicken and beer,” said Billy.  “I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A37BDA-C638-4914-9B6C-090948E115BB}"/>
              </a:ext>
            </a:extLst>
          </p:cNvPr>
          <p:cNvSpPr txBox="1"/>
          <p:nvPr/>
        </p:nvSpPr>
        <p:spPr>
          <a:xfrm>
            <a:off x="6776311" y="2741775"/>
            <a:ext cx="689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err="1">
                <a:latin typeface="Arial Rounded MT Bold" panose="020F0704030504030204" pitchFamily="34" charset="0"/>
              </a:rPr>
              <a:t>nd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4318B1-15A1-4537-8A84-9B6C4B843F8A}"/>
              </a:ext>
            </a:extLst>
          </p:cNvPr>
          <p:cNvSpPr txBox="1"/>
          <p:nvPr/>
        </p:nvSpPr>
        <p:spPr>
          <a:xfrm>
            <a:off x="7444630" y="2741774"/>
            <a:ext cx="2703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err="1">
                <a:latin typeface="Arial Rounded MT Bold" panose="020F0704030504030204" pitchFamily="34" charset="0"/>
              </a:rPr>
              <a:t>qeer</a:t>
            </a:r>
            <a:r>
              <a:rPr lang="en-US" altLang="ko-KR" sz="3200" dirty="0">
                <a:latin typeface="Arial Rounded MT Bold" panose="020F0704030504030204" pitchFamily="34" charset="0"/>
              </a:rPr>
              <a:t>, </a:t>
            </a:r>
            <a:r>
              <a:rPr lang="en-US" altLang="ko-KR" sz="3200" dirty="0" err="1">
                <a:latin typeface="Arial Rounded MT Bold" panose="020F0704030504030204" pitchFamily="34" charset="0"/>
              </a:rPr>
              <a:t>saip</a:t>
            </a:r>
            <a:r>
              <a:rPr lang="en-US" altLang="ko-KR" sz="3200" dirty="0">
                <a:latin typeface="Arial Rounded MT Bold" panose="020F0704030504030204" pitchFamily="34" charset="0"/>
              </a:rPr>
              <a:t> Bi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F8E19F-9894-47D6-BBD3-277373BAFBA6}"/>
              </a:ext>
            </a:extLst>
          </p:cNvPr>
          <p:cNvSpPr txBox="1"/>
          <p:nvPr/>
        </p:nvSpPr>
        <p:spPr>
          <a:xfrm>
            <a:off x="9913604" y="2741773"/>
            <a:ext cx="1144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err="1">
                <a:latin typeface="Arial Rounded MT Bold" panose="020F0704030504030204" pitchFamily="34" charset="0"/>
              </a:rPr>
              <a:t>lly</a:t>
            </a:r>
            <a:r>
              <a:rPr lang="en-US" altLang="ko-KR" sz="3200" dirty="0">
                <a:latin typeface="Arial Rounded MT Bold" panose="020F0704030504030204" pitchFamily="34" charset="0"/>
              </a:rPr>
              <a:t>, “I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EAEEC5-CC9D-4D35-9151-5E446133E5EB}"/>
              </a:ext>
            </a:extLst>
          </p:cNvPr>
          <p:cNvSpPr txBox="1"/>
          <p:nvPr/>
        </p:nvSpPr>
        <p:spPr>
          <a:xfrm>
            <a:off x="7013418" y="3878683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latin typeface="Arial Rounded MT Bold" panose="020F0704030504030204" pitchFamily="34" charset="0"/>
              </a:rPr>
              <a:t>e a d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0AED1B-84AA-4878-8470-A34950874D47}"/>
              </a:ext>
            </a:extLst>
          </p:cNvPr>
          <p:cNvSpPr txBox="1"/>
          <p:nvPr/>
        </p:nvSpPr>
        <p:spPr>
          <a:xfrm>
            <a:off x="7958995" y="3878683"/>
            <a:ext cx="1301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err="1">
                <a:latin typeface="Arial Rounded MT Bold" panose="020F0704030504030204" pitchFamily="34" charset="0"/>
              </a:rPr>
              <a:t>odsta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64E165-46CC-4B2E-BB74-404CDF8F5584}"/>
              </a:ext>
            </a:extLst>
          </p:cNvPr>
          <p:cNvSpPr txBox="1"/>
          <p:nvPr/>
        </p:nvSpPr>
        <p:spPr>
          <a:xfrm>
            <a:off x="9105341" y="3877397"/>
            <a:ext cx="441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latin typeface="Arial Rounded MT Bold" panose="020F0704030504030204" pitchFamily="34" charset="0"/>
              </a:rPr>
              <a:t>r.</a:t>
            </a:r>
            <a:endParaRPr lang="ko-KR" alt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0A6E92-35EE-4C0E-8C0F-A988F46258A1}"/>
              </a:ext>
            </a:extLst>
          </p:cNvPr>
          <p:cNvSpPr txBox="1"/>
          <p:nvPr/>
        </p:nvSpPr>
        <p:spPr>
          <a:xfrm>
            <a:off x="451843" y="4307570"/>
            <a:ext cx="9401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rgbClr val="FFBA49"/>
                </a:solidFill>
                <a:latin typeface="Arial Rounded MT Bold" panose="020F0704030504030204" pitchFamily="34" charset="0"/>
              </a:rPr>
              <a:t>decided to quit my job and become a popstar.  </a:t>
            </a:r>
            <a:endParaRPr lang="ko-KR" altLang="en-US" sz="3200" dirty="0">
              <a:solidFill>
                <a:srgbClr val="FFBA49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853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342B50-F492-4E1C-A81C-14AB571929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628" t="46016" r="19421" b="14147"/>
          <a:stretch/>
        </p:blipFill>
        <p:spPr>
          <a:xfrm>
            <a:off x="232190" y="1628078"/>
            <a:ext cx="11727620" cy="39252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B76A062-3AA3-4431-9790-2AB21E3B94DB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gradFill flip="none" rotWithShape="1">
            <a:gsLst>
              <a:gs pos="53000">
                <a:srgbClr val="FFBA49">
                  <a:alpha val="0"/>
                </a:srgbClr>
              </a:gs>
              <a:gs pos="100000">
                <a:srgbClr val="20A39E">
                  <a:alpha val="27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A76891-87C6-4169-A288-8EA3931A2C2A}"/>
              </a:ext>
            </a:extLst>
          </p:cNvPr>
          <p:cNvSpPr/>
          <p:nvPr/>
        </p:nvSpPr>
        <p:spPr>
          <a:xfrm>
            <a:off x="0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 latinLnBrk="0">
              <a:spcBef>
                <a:spcPct val="0"/>
              </a:spcBef>
              <a:spcAft>
                <a:spcPct val="0"/>
              </a:spcAft>
            </a:pPr>
            <a:r>
              <a:rPr lang="fr-FR" altLang="ko-KR" dirty="0">
                <a:solidFill>
                  <a:srgbClr val="A4A9A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Lavoie, R.D.  </a:t>
            </a:r>
            <a:r>
              <a:rPr lang="en-US" altLang="ko-KR" i="1" dirty="0">
                <a:solidFill>
                  <a:srgbClr val="A4A9A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Understanding Learning Disabilities - How Difficult Can It Be?</a:t>
            </a:r>
            <a:r>
              <a:rPr lang="en-US" altLang="ko-KR" dirty="0">
                <a:solidFill>
                  <a:srgbClr val="A4A9A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PBS Video. Alexandria, VA. 1989</a:t>
            </a:r>
            <a:endParaRPr lang="en-US" altLang="ko-KR" sz="2800" dirty="0">
              <a:solidFill>
                <a:srgbClr val="A4A9AD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405918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17AE2D-7835-49EA-A856-F724AB2424C7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gradFill flip="none" rotWithShape="1">
            <a:gsLst>
              <a:gs pos="53000">
                <a:srgbClr val="FFBA49">
                  <a:alpha val="0"/>
                </a:srgbClr>
              </a:gs>
              <a:gs pos="100000">
                <a:srgbClr val="20A39E">
                  <a:alpha val="27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342B50-F492-4E1C-A81C-14AB571929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628" t="46016" r="19421" b="14147"/>
          <a:stretch/>
        </p:blipFill>
        <p:spPr>
          <a:xfrm>
            <a:off x="232190" y="1628078"/>
            <a:ext cx="11727620" cy="39252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412186-A9B6-4941-845A-6AF0AE910C09}"/>
              </a:ext>
            </a:extLst>
          </p:cNvPr>
          <p:cNvSpPr txBox="1"/>
          <p:nvPr/>
        </p:nvSpPr>
        <p:spPr>
          <a:xfrm>
            <a:off x="523782" y="1304692"/>
            <a:ext cx="6459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FFBA49"/>
                </a:solidFill>
                <a:latin typeface="Arial Rounded MT Bold" panose="020F0704030504030204" pitchFamily="34" charset="0"/>
              </a:rPr>
              <a:t>“Come on.” said Betsy.  “We have to </a:t>
            </a:r>
            <a:endParaRPr lang="ko-KR" altLang="en-US" sz="2800" dirty="0">
              <a:solidFill>
                <a:srgbClr val="FFBA4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5DAE73F-23CB-457C-89B3-C604AF37C62F}"/>
              </a:ext>
            </a:extLst>
          </p:cNvPr>
          <p:cNvSpPr/>
          <p:nvPr/>
        </p:nvSpPr>
        <p:spPr>
          <a:xfrm>
            <a:off x="-53266" y="3400148"/>
            <a:ext cx="12686190" cy="372862"/>
          </a:xfrm>
          <a:custGeom>
            <a:avLst/>
            <a:gdLst>
              <a:gd name="connsiteX0" fmla="*/ 0 w 12686190"/>
              <a:gd name="connsiteY0" fmla="*/ 44388 h 372862"/>
              <a:gd name="connsiteX1" fmla="*/ 372862 w 12686190"/>
              <a:gd name="connsiteY1" fmla="*/ 71021 h 372862"/>
              <a:gd name="connsiteX2" fmla="*/ 621437 w 12686190"/>
              <a:gd name="connsiteY2" fmla="*/ 88776 h 372862"/>
              <a:gd name="connsiteX3" fmla="*/ 1180730 w 12686190"/>
              <a:gd name="connsiteY3" fmla="*/ 79899 h 372862"/>
              <a:gd name="connsiteX4" fmla="*/ 1278384 w 12686190"/>
              <a:gd name="connsiteY4" fmla="*/ 71021 h 372862"/>
              <a:gd name="connsiteX5" fmla="*/ 1811045 w 12686190"/>
              <a:gd name="connsiteY5" fmla="*/ 44388 h 372862"/>
              <a:gd name="connsiteX6" fmla="*/ 2006353 w 12686190"/>
              <a:gd name="connsiteY6" fmla="*/ 0 h 372862"/>
              <a:gd name="connsiteX7" fmla="*/ 2423604 w 12686190"/>
              <a:gd name="connsiteY7" fmla="*/ 17755 h 372862"/>
              <a:gd name="connsiteX8" fmla="*/ 4199138 w 12686190"/>
              <a:gd name="connsiteY8" fmla="*/ 26633 h 372862"/>
              <a:gd name="connsiteX9" fmla="*/ 4350058 w 12686190"/>
              <a:gd name="connsiteY9" fmla="*/ 44388 h 372862"/>
              <a:gd name="connsiteX10" fmla="*/ 4447713 w 12686190"/>
              <a:gd name="connsiteY10" fmla="*/ 53266 h 372862"/>
              <a:gd name="connsiteX11" fmla="*/ 4660777 w 12686190"/>
              <a:gd name="connsiteY11" fmla="*/ 106532 h 372862"/>
              <a:gd name="connsiteX12" fmla="*/ 4758431 w 12686190"/>
              <a:gd name="connsiteY12" fmla="*/ 133165 h 372862"/>
              <a:gd name="connsiteX13" fmla="*/ 4989250 w 12686190"/>
              <a:gd name="connsiteY13" fmla="*/ 248574 h 372862"/>
              <a:gd name="connsiteX14" fmla="*/ 5078027 w 12686190"/>
              <a:gd name="connsiteY14" fmla="*/ 284085 h 372862"/>
              <a:gd name="connsiteX15" fmla="*/ 5157926 w 12686190"/>
              <a:gd name="connsiteY15" fmla="*/ 292963 h 372862"/>
              <a:gd name="connsiteX16" fmla="*/ 5442012 w 12686190"/>
              <a:gd name="connsiteY16" fmla="*/ 337351 h 372862"/>
              <a:gd name="connsiteX17" fmla="*/ 5575177 w 12686190"/>
              <a:gd name="connsiteY17" fmla="*/ 355106 h 372862"/>
              <a:gd name="connsiteX18" fmla="*/ 5814874 w 12686190"/>
              <a:gd name="connsiteY18" fmla="*/ 372862 h 372862"/>
              <a:gd name="connsiteX19" fmla="*/ 6880194 w 12686190"/>
              <a:gd name="connsiteY19" fmla="*/ 355106 h 372862"/>
              <a:gd name="connsiteX20" fmla="*/ 7182035 w 12686190"/>
              <a:gd name="connsiteY20" fmla="*/ 301840 h 372862"/>
              <a:gd name="connsiteX21" fmla="*/ 7457243 w 12686190"/>
              <a:gd name="connsiteY21" fmla="*/ 266330 h 372862"/>
              <a:gd name="connsiteX22" fmla="*/ 7688062 w 12686190"/>
              <a:gd name="connsiteY22" fmla="*/ 221941 h 372862"/>
              <a:gd name="connsiteX23" fmla="*/ 8389398 w 12686190"/>
              <a:gd name="connsiteY23" fmla="*/ 150920 h 372862"/>
              <a:gd name="connsiteX24" fmla="*/ 8771138 w 12686190"/>
              <a:gd name="connsiteY24" fmla="*/ 142042 h 372862"/>
              <a:gd name="connsiteX25" fmla="*/ 9587883 w 12686190"/>
              <a:gd name="connsiteY25" fmla="*/ 97654 h 372862"/>
              <a:gd name="connsiteX26" fmla="*/ 10733103 w 12686190"/>
              <a:gd name="connsiteY26" fmla="*/ 124287 h 372862"/>
              <a:gd name="connsiteX27" fmla="*/ 11061577 w 12686190"/>
              <a:gd name="connsiteY27" fmla="*/ 150920 h 372862"/>
              <a:gd name="connsiteX28" fmla="*/ 11798423 w 12686190"/>
              <a:gd name="connsiteY28" fmla="*/ 186431 h 372862"/>
              <a:gd name="connsiteX29" fmla="*/ 12659557 w 12686190"/>
              <a:gd name="connsiteY29" fmla="*/ 150920 h 372862"/>
              <a:gd name="connsiteX30" fmla="*/ 12686190 w 12686190"/>
              <a:gd name="connsiteY30" fmla="*/ 142042 h 37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686190" h="372862">
                <a:moveTo>
                  <a:pt x="0" y="44388"/>
                </a:moveTo>
                <a:lnTo>
                  <a:pt x="372862" y="71021"/>
                </a:lnTo>
                <a:cubicBezTo>
                  <a:pt x="630411" y="88783"/>
                  <a:pt x="407582" y="70956"/>
                  <a:pt x="621437" y="88776"/>
                </a:cubicBezTo>
                <a:lnTo>
                  <a:pt x="1180730" y="79899"/>
                </a:lnTo>
                <a:cubicBezTo>
                  <a:pt x="1213404" y="79016"/>
                  <a:pt x="1245744" y="72739"/>
                  <a:pt x="1278384" y="71021"/>
                </a:cubicBezTo>
                <a:cubicBezTo>
                  <a:pt x="1947313" y="35814"/>
                  <a:pt x="1484073" y="67744"/>
                  <a:pt x="1811045" y="44388"/>
                </a:cubicBezTo>
                <a:cubicBezTo>
                  <a:pt x="1868985" y="27006"/>
                  <a:pt x="1945459" y="0"/>
                  <a:pt x="2006353" y="0"/>
                </a:cubicBezTo>
                <a:cubicBezTo>
                  <a:pt x="2145563" y="0"/>
                  <a:pt x="2284405" y="16064"/>
                  <a:pt x="2423604" y="17755"/>
                </a:cubicBezTo>
                <a:lnTo>
                  <a:pt x="4199138" y="26633"/>
                </a:lnTo>
                <a:lnTo>
                  <a:pt x="4350058" y="44388"/>
                </a:lnTo>
                <a:cubicBezTo>
                  <a:pt x="4382558" y="47870"/>
                  <a:pt x="4415662" y="46856"/>
                  <a:pt x="4447713" y="53266"/>
                </a:cubicBezTo>
                <a:cubicBezTo>
                  <a:pt x="4519498" y="67623"/>
                  <a:pt x="4589876" y="88300"/>
                  <a:pt x="4660777" y="106532"/>
                </a:cubicBezTo>
                <a:cubicBezTo>
                  <a:pt x="4693454" y="114935"/>
                  <a:pt x="4728660" y="117287"/>
                  <a:pt x="4758431" y="133165"/>
                </a:cubicBezTo>
                <a:cubicBezTo>
                  <a:pt x="4873108" y="194326"/>
                  <a:pt x="4881363" y="202337"/>
                  <a:pt x="4989250" y="248574"/>
                </a:cubicBezTo>
                <a:cubicBezTo>
                  <a:pt x="5018545" y="261129"/>
                  <a:pt x="5047204" y="275974"/>
                  <a:pt x="5078027" y="284085"/>
                </a:cubicBezTo>
                <a:cubicBezTo>
                  <a:pt x="5103942" y="290905"/>
                  <a:pt x="5131293" y="290004"/>
                  <a:pt x="5157926" y="292963"/>
                </a:cubicBezTo>
                <a:cubicBezTo>
                  <a:pt x="5327486" y="339206"/>
                  <a:pt x="5200384" y="310504"/>
                  <a:pt x="5442012" y="337351"/>
                </a:cubicBezTo>
                <a:cubicBezTo>
                  <a:pt x="5486519" y="342296"/>
                  <a:pt x="5530691" y="349973"/>
                  <a:pt x="5575177" y="355106"/>
                </a:cubicBezTo>
                <a:cubicBezTo>
                  <a:pt x="5653023" y="364088"/>
                  <a:pt x="5737531" y="368028"/>
                  <a:pt x="5814874" y="372862"/>
                </a:cubicBezTo>
                <a:cubicBezTo>
                  <a:pt x="6169981" y="366943"/>
                  <a:pt x="6525516" y="373531"/>
                  <a:pt x="6880194" y="355106"/>
                </a:cubicBezTo>
                <a:cubicBezTo>
                  <a:pt x="6982225" y="349806"/>
                  <a:pt x="7081055" y="317375"/>
                  <a:pt x="7182035" y="301840"/>
                </a:cubicBezTo>
                <a:cubicBezTo>
                  <a:pt x="7273456" y="287775"/>
                  <a:pt x="7365878" y="280756"/>
                  <a:pt x="7457243" y="266330"/>
                </a:cubicBezTo>
                <a:cubicBezTo>
                  <a:pt x="7534634" y="254110"/>
                  <a:pt x="7610639" y="233955"/>
                  <a:pt x="7688062" y="221941"/>
                </a:cubicBezTo>
                <a:cubicBezTo>
                  <a:pt x="7878738" y="192353"/>
                  <a:pt x="8216279" y="160538"/>
                  <a:pt x="8389398" y="150920"/>
                </a:cubicBezTo>
                <a:cubicBezTo>
                  <a:pt x="8516483" y="143860"/>
                  <a:pt x="8643891" y="145001"/>
                  <a:pt x="8771138" y="142042"/>
                </a:cubicBezTo>
                <a:cubicBezTo>
                  <a:pt x="8957617" y="129610"/>
                  <a:pt x="9404368" y="96611"/>
                  <a:pt x="9587883" y="97654"/>
                </a:cubicBezTo>
                <a:cubicBezTo>
                  <a:pt x="9969720" y="99824"/>
                  <a:pt x="10351363" y="115409"/>
                  <a:pt x="10733103" y="124287"/>
                </a:cubicBezTo>
                <a:lnTo>
                  <a:pt x="11061577" y="150920"/>
                </a:lnTo>
                <a:cubicBezTo>
                  <a:pt x="11198053" y="159899"/>
                  <a:pt x="11675757" y="180855"/>
                  <a:pt x="11798423" y="186431"/>
                </a:cubicBezTo>
                <a:cubicBezTo>
                  <a:pt x="12607700" y="177234"/>
                  <a:pt x="12332597" y="259908"/>
                  <a:pt x="12659557" y="150920"/>
                </a:cubicBezTo>
                <a:lnTo>
                  <a:pt x="12686190" y="142042"/>
                </a:lnTo>
              </a:path>
            </a:pathLst>
          </a:custGeom>
          <a:noFill/>
          <a:ln w="57150">
            <a:solidFill>
              <a:srgbClr val="20A3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5EA242-C3E0-41F2-A850-CD19F9DA9519}"/>
              </a:ext>
            </a:extLst>
          </p:cNvPr>
          <p:cNvSpPr txBox="1"/>
          <p:nvPr/>
        </p:nvSpPr>
        <p:spPr>
          <a:xfrm>
            <a:off x="523782" y="5237219"/>
            <a:ext cx="110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FFBA49"/>
                </a:solidFill>
                <a:latin typeface="Arial Rounded MT Bold" panose="020F0704030504030204" pitchFamily="34" charset="0"/>
              </a:rPr>
              <a:t>pick up this popcorn.  We pop it have another can of popcorn.” </a:t>
            </a:r>
            <a:endParaRPr lang="ko-KR" altLang="en-US" sz="2800" dirty="0">
              <a:solidFill>
                <a:srgbClr val="FFBA49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700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F95FAB-B995-4F0F-9DDF-19343C632632}"/>
              </a:ext>
            </a:extLst>
          </p:cNvPr>
          <p:cNvSpPr txBox="1"/>
          <p:nvPr/>
        </p:nvSpPr>
        <p:spPr>
          <a:xfrm>
            <a:off x="845044" y="1573067"/>
            <a:ext cx="7687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EFF7FF"/>
                </a:solidFill>
              </a:rPr>
              <a:t>https://cft.vanderbilt.edu/guides-sub-pages/blooms-taxonomy/</a:t>
            </a:r>
            <a:endParaRPr lang="ko-KR" altLang="en-US" dirty="0">
              <a:solidFill>
                <a:srgbClr val="EFF7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800DCF-7B6C-4CC5-BA83-40043EAC7A1C}"/>
              </a:ext>
            </a:extLst>
          </p:cNvPr>
          <p:cNvSpPr txBox="1"/>
          <p:nvPr/>
        </p:nvSpPr>
        <p:spPr>
          <a:xfrm>
            <a:off x="845043" y="2221637"/>
            <a:ext cx="7687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 latinLnBrk="0">
              <a:spcBef>
                <a:spcPct val="0"/>
              </a:spcBef>
              <a:spcAft>
                <a:spcPct val="0"/>
              </a:spcAft>
            </a:pPr>
            <a:r>
              <a:rPr lang="fr-FR" altLang="ko-KR" dirty="0">
                <a:solidFill>
                  <a:srgbClr val="EFF7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Lavoie, R.D.  </a:t>
            </a:r>
            <a:r>
              <a:rPr lang="en-US" altLang="ko-KR" i="1" dirty="0">
                <a:solidFill>
                  <a:srgbClr val="EFF7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Understanding Learning Disabilities - How Difficult Can It Be?</a:t>
            </a:r>
            <a:r>
              <a:rPr lang="en-US" altLang="ko-KR" dirty="0">
                <a:solidFill>
                  <a:srgbClr val="EFF7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PBS Video. Alexandria, VA. 1989</a:t>
            </a:r>
            <a:endParaRPr lang="en-US" altLang="ko-KR" sz="2800" dirty="0">
              <a:solidFill>
                <a:srgbClr val="EFF7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287DAD-372C-49B4-91B3-C8370B7F4630}"/>
              </a:ext>
            </a:extLst>
          </p:cNvPr>
          <p:cNvSpPr txBox="1"/>
          <p:nvPr/>
        </p:nvSpPr>
        <p:spPr>
          <a:xfrm>
            <a:off x="845043" y="3271818"/>
            <a:ext cx="7687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EFF7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https://www.youtube.com/watch?v=Q3UNdbxk3xs</a:t>
            </a:r>
            <a:endParaRPr lang="ko-KR" altLang="en-US" dirty="0">
              <a:solidFill>
                <a:srgbClr val="EFF7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711356-270A-4CD9-968D-DC6D7D1932CC}"/>
              </a:ext>
            </a:extLst>
          </p:cNvPr>
          <p:cNvSpPr txBox="1"/>
          <p:nvPr/>
        </p:nvSpPr>
        <p:spPr>
          <a:xfrm>
            <a:off x="843562" y="3886200"/>
            <a:ext cx="76894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EFF7FF"/>
                </a:solidFill>
              </a:rPr>
              <a:t>https://depts.washington.edu/dbpeds/fat-city-workshop-transcript.pdf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3FB38A-7DAB-4621-83F3-A58DC200EFA3}"/>
              </a:ext>
            </a:extLst>
          </p:cNvPr>
          <p:cNvSpPr txBox="1"/>
          <p:nvPr/>
        </p:nvSpPr>
        <p:spPr>
          <a:xfrm>
            <a:off x="843562" y="4936381"/>
            <a:ext cx="76894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EFF7FF"/>
                </a:solidFill>
              </a:rPr>
              <a:t>https://youtu.be/Q3UNdbxk3xs</a:t>
            </a:r>
          </a:p>
        </p:txBody>
      </p:sp>
    </p:spTree>
    <p:extLst>
      <p:ext uri="{BB962C8B-B14F-4D97-AF65-F5344CB8AC3E}">
        <p14:creationId xmlns:p14="http://schemas.microsoft.com/office/powerpoint/2010/main" val="2490203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5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18BBF9-D5F5-4420-B6E6-C306EB678399}"/>
              </a:ext>
            </a:extLst>
          </p:cNvPr>
          <p:cNvSpPr txBox="1"/>
          <p:nvPr/>
        </p:nvSpPr>
        <p:spPr>
          <a:xfrm>
            <a:off x="2131613" y="2097866"/>
            <a:ext cx="7928774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FFBA49"/>
                </a:solidFill>
                <a:latin typeface="Bebas Neue" panose="00000500000000000000" pitchFamily="2" charset="0"/>
              </a:rPr>
              <a:t>ESL</a:t>
            </a:r>
            <a:r>
              <a:rPr lang="en-US" altLang="ko-KR" sz="16700" dirty="0">
                <a:solidFill>
                  <a:srgbClr val="FCA311"/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16700" dirty="0">
                <a:solidFill>
                  <a:srgbClr val="EFF7FF"/>
                </a:solidFill>
                <a:latin typeface="Bebas Neue" panose="00000500000000000000" pitchFamily="2" charset="0"/>
              </a:rPr>
              <a:t>toybox</a:t>
            </a:r>
            <a:endParaRPr lang="ko-KR" altLang="en-US" sz="16700" dirty="0">
              <a:solidFill>
                <a:srgbClr val="EFF7FF"/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5BDEC9-77D0-4955-81DA-C0790E7A6B91}"/>
              </a:ext>
            </a:extLst>
          </p:cNvPr>
          <p:cNvSpPr txBox="1"/>
          <p:nvPr/>
        </p:nvSpPr>
        <p:spPr>
          <a:xfrm>
            <a:off x="1556084" y="4091459"/>
            <a:ext cx="907983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412107"/>
                </a:solidFill>
                <a:latin typeface="Arial Nova" panose="020B0504020202020204" pitchFamily="34" charset="0"/>
              </a:rPr>
              <a:t>www.esltoybox.com</a:t>
            </a:r>
            <a:endParaRPr lang="en-US" altLang="ko-KR" sz="6600" dirty="0">
              <a:solidFill>
                <a:srgbClr val="412107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082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18151BD-17C6-4124-8CD4-AE083AF12938}"/>
              </a:ext>
            </a:extLst>
          </p:cNvPr>
          <p:cNvSpPr/>
          <p:nvPr/>
        </p:nvSpPr>
        <p:spPr>
          <a:xfrm>
            <a:off x="0" y="-11338"/>
            <a:ext cx="12192000" cy="6858000"/>
          </a:xfrm>
          <a:prstGeom prst="rect">
            <a:avLst/>
          </a:prstGeom>
          <a:gradFill flip="none" rotWithShape="1">
            <a:gsLst>
              <a:gs pos="53000">
                <a:srgbClr val="FFBA49">
                  <a:alpha val="0"/>
                </a:srgbClr>
              </a:gs>
              <a:gs pos="100000">
                <a:srgbClr val="20A39E">
                  <a:alpha val="27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52934" y="3024301"/>
            <a:ext cx="3786251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Where did </a:t>
            </a:r>
            <a:r>
              <a:rPr lang="en-US" altLang="ko-KR" sz="3600" dirty="0" err="1">
                <a:solidFill>
                  <a:srgbClr val="412107"/>
                </a:solidFill>
                <a:latin typeface="Montserrat SemiBold" panose="00000700000000000000" pitchFamily="2" charset="0"/>
              </a:rPr>
              <a:t>Flingledobe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 and </a:t>
            </a:r>
            <a:r>
              <a:rPr lang="en-US" altLang="ko-KR" sz="3600" dirty="0" err="1">
                <a:solidFill>
                  <a:srgbClr val="412107"/>
                </a:solidFill>
                <a:latin typeface="Montserrat SemiBold" panose="00000700000000000000" pitchFamily="2" charset="0"/>
              </a:rPr>
              <a:t>Pribin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 </a:t>
            </a:r>
            <a:r>
              <a:rPr lang="en-US" altLang="ko-KR" sz="3600" dirty="0" err="1">
                <a:solidFill>
                  <a:srgbClr val="FFBA49"/>
                </a:solidFill>
                <a:latin typeface="Montserrat SemiBold" panose="00000700000000000000" pitchFamily="2" charset="0"/>
              </a:rPr>
              <a:t>treppen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?</a:t>
            </a:r>
            <a:r>
              <a:rPr lang="en-US" altLang="ko-KR" sz="3600" dirty="0">
                <a:solidFill>
                  <a:srgbClr val="23001E"/>
                </a:solidFill>
                <a:latin typeface="Montserrat SemiBold" panose="00000700000000000000" pitchFamily="2" charset="0"/>
              </a:rPr>
              <a:t> </a:t>
            </a:r>
            <a:endParaRPr lang="ko-KR" altLang="en-US" sz="3600" dirty="0">
              <a:solidFill>
                <a:srgbClr val="23001E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6D4E22C-3715-4BA0-BF54-34B47325E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007" y="1873750"/>
            <a:ext cx="5995737" cy="46094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Last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Serny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and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Pribin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were in the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Berdlink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treppening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gloopy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caples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and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cleaming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burly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greps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 Suddenly, a ditty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strezzle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boofed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into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Flingledobe’s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tresk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Pribin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glaped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“Oh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,” he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chifed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 “that ditty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strezzle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is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tunning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in your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grep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!”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B15A48C-90BC-458F-A9AD-7520272A475E}"/>
              </a:ext>
            </a:extLst>
          </p:cNvPr>
          <p:cNvSpPr txBox="1">
            <a:spLocks/>
          </p:cNvSpPr>
          <p:nvPr/>
        </p:nvSpPr>
        <p:spPr>
          <a:xfrm>
            <a:off x="838200" y="5481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Flingledobe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and </a:t>
            </a:r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Pribin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</a:t>
            </a:r>
            <a:br>
              <a:rPr lang="en-US" altLang="ko-KR" sz="4000" dirty="0">
                <a:solidFill>
                  <a:srgbClr val="20A39E"/>
                </a:solidFill>
                <a:latin typeface="Montserrat SemiBold" panose="00000700000000000000" pitchFamily="2" charset="0"/>
              </a:rPr>
            </a:br>
            <a:r>
              <a:rPr lang="en-US" altLang="ko-KR" sz="1800" dirty="0">
                <a:solidFill>
                  <a:srgbClr val="20A39E"/>
                </a:solidFill>
                <a:latin typeface="Montserrat ExtraLight" panose="00000300000000000000" pitchFamily="2" charset="0"/>
              </a:rPr>
              <a:t>(Lavoie, 1989)</a:t>
            </a:r>
            <a:endParaRPr lang="ko-KR" altLang="en-US" sz="4000" dirty="0">
              <a:solidFill>
                <a:srgbClr val="20A39E"/>
              </a:solidFill>
              <a:latin typeface="Montserrat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12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8EDA66-307A-4CA5-AE24-93ED90DCBE1F}"/>
              </a:ext>
            </a:extLst>
          </p:cNvPr>
          <p:cNvSpPr/>
          <p:nvPr/>
        </p:nvSpPr>
        <p:spPr>
          <a:xfrm>
            <a:off x="0" y="-11338"/>
            <a:ext cx="12192000" cy="6858000"/>
          </a:xfrm>
          <a:prstGeom prst="rect">
            <a:avLst/>
          </a:prstGeom>
          <a:gradFill flip="none" rotWithShape="1">
            <a:gsLst>
              <a:gs pos="53000">
                <a:srgbClr val="FFBA49">
                  <a:alpha val="0"/>
                </a:srgbClr>
              </a:gs>
              <a:gs pos="100000">
                <a:srgbClr val="20A39E">
                  <a:alpha val="27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52934" y="3024301"/>
            <a:ext cx="3786251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Where did </a:t>
            </a:r>
            <a:r>
              <a:rPr lang="en-US" altLang="ko-KR" sz="3600" dirty="0" err="1">
                <a:solidFill>
                  <a:srgbClr val="412107"/>
                </a:solidFill>
                <a:latin typeface="Montserrat SemiBold" panose="00000700000000000000" pitchFamily="2" charset="0"/>
              </a:rPr>
              <a:t>Flingledobe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 and </a:t>
            </a:r>
            <a:r>
              <a:rPr lang="en-US" altLang="ko-KR" sz="3600" dirty="0" err="1">
                <a:solidFill>
                  <a:srgbClr val="412107"/>
                </a:solidFill>
                <a:latin typeface="Montserrat SemiBold" panose="00000700000000000000" pitchFamily="2" charset="0"/>
              </a:rPr>
              <a:t>Pribin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 </a:t>
            </a:r>
            <a:r>
              <a:rPr lang="en-US" altLang="ko-KR" sz="3600" dirty="0" err="1">
                <a:solidFill>
                  <a:srgbClr val="FFBA49"/>
                </a:solidFill>
                <a:latin typeface="Montserrat SemiBold" panose="00000700000000000000" pitchFamily="2" charset="0"/>
              </a:rPr>
              <a:t>treppen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?</a:t>
            </a:r>
            <a:r>
              <a:rPr lang="en-US" altLang="ko-KR" sz="3600" dirty="0">
                <a:solidFill>
                  <a:srgbClr val="23001E"/>
                </a:solidFill>
                <a:latin typeface="Montserrat SemiBold" panose="00000700000000000000" pitchFamily="2" charset="0"/>
              </a:rPr>
              <a:t> </a:t>
            </a:r>
            <a:endParaRPr lang="ko-KR" altLang="en-US" sz="3600" dirty="0">
              <a:solidFill>
                <a:srgbClr val="23001E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6D4E22C-3715-4BA0-BF54-34B47325E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007" y="1873750"/>
            <a:ext cx="5995737" cy="46094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Last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Serny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and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Pribin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were </a:t>
            </a:r>
            <a:r>
              <a:rPr lang="en-US" altLang="ko-KR" sz="3200" dirty="0">
                <a:solidFill>
                  <a:srgbClr val="FFBA49"/>
                </a:solidFill>
                <a:latin typeface="Montserrat SemiBold" panose="00000700000000000000" pitchFamily="2" charset="0"/>
              </a:rPr>
              <a:t>in the </a:t>
            </a:r>
            <a:r>
              <a:rPr lang="en-US" altLang="ko-KR" sz="3200" dirty="0" err="1">
                <a:solidFill>
                  <a:srgbClr val="FFBA49"/>
                </a:solidFill>
                <a:latin typeface="Montserrat SemiBold" panose="00000700000000000000" pitchFamily="2" charset="0"/>
              </a:rPr>
              <a:t>Berdlink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treppening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gloopy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caples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and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cleaming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burly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greps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 Suddenly, a ditty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strezzle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boofed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into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Flingledobe’s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tresk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Pribin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glaped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“Oh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,” he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chifed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 “that ditty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strezzle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is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tunning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in your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grep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!”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B15A48C-90BC-458F-A9AD-7520272A475E}"/>
              </a:ext>
            </a:extLst>
          </p:cNvPr>
          <p:cNvSpPr txBox="1">
            <a:spLocks/>
          </p:cNvSpPr>
          <p:nvPr/>
        </p:nvSpPr>
        <p:spPr>
          <a:xfrm>
            <a:off x="838200" y="5481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Flingledobe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and </a:t>
            </a:r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Pribin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</a:t>
            </a:r>
            <a:br>
              <a:rPr lang="en-US" altLang="ko-KR" sz="4000" dirty="0">
                <a:solidFill>
                  <a:srgbClr val="20A39E"/>
                </a:solidFill>
                <a:latin typeface="Montserrat SemiBold" panose="00000700000000000000" pitchFamily="2" charset="0"/>
              </a:rPr>
            </a:br>
            <a:r>
              <a:rPr lang="en-US" altLang="ko-KR" sz="1800" dirty="0">
                <a:solidFill>
                  <a:srgbClr val="20A39E"/>
                </a:solidFill>
                <a:latin typeface="Montserrat ExtraLight" panose="00000300000000000000" pitchFamily="2" charset="0"/>
              </a:rPr>
              <a:t>(Lavoie, 1989)</a:t>
            </a:r>
            <a:endParaRPr lang="ko-KR" altLang="en-US" sz="4000" dirty="0">
              <a:solidFill>
                <a:srgbClr val="20A39E"/>
              </a:solidFill>
              <a:latin typeface="Montserrat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1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FECD8F-C18D-4C94-AE8D-795BD8221C86}"/>
              </a:ext>
            </a:extLst>
          </p:cNvPr>
          <p:cNvSpPr/>
          <p:nvPr/>
        </p:nvSpPr>
        <p:spPr>
          <a:xfrm>
            <a:off x="0" y="-11338"/>
            <a:ext cx="12192000" cy="6858000"/>
          </a:xfrm>
          <a:prstGeom prst="rect">
            <a:avLst/>
          </a:prstGeom>
          <a:gradFill flip="none" rotWithShape="1">
            <a:gsLst>
              <a:gs pos="53000">
                <a:srgbClr val="FFBA49">
                  <a:alpha val="0"/>
                </a:srgbClr>
              </a:gs>
              <a:gs pos="100000">
                <a:srgbClr val="20A39E">
                  <a:alpha val="27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84638" y="3578298"/>
            <a:ext cx="4865096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What </a:t>
            </a:r>
            <a:r>
              <a:rPr lang="en-US" altLang="ko-KR" sz="3600" dirty="0" err="1">
                <a:solidFill>
                  <a:srgbClr val="FFBA49"/>
                </a:solidFill>
                <a:latin typeface="Montserrat SemiBold" panose="00000700000000000000" pitchFamily="2" charset="0"/>
              </a:rPr>
              <a:t>boofed</a:t>
            </a:r>
            <a:r>
              <a:rPr lang="en-US" altLang="ko-KR" sz="3600" dirty="0">
                <a:solidFill>
                  <a:srgbClr val="23001E"/>
                </a:solidFill>
                <a:latin typeface="Montserrat SemiBold" panose="00000700000000000000" pitchFamily="2" charset="0"/>
              </a:rPr>
              <a:t> 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into </a:t>
            </a:r>
            <a:r>
              <a:rPr lang="en-US" altLang="ko-KR" sz="3600" dirty="0" err="1">
                <a:solidFill>
                  <a:srgbClr val="412107"/>
                </a:solidFill>
                <a:latin typeface="Montserrat SemiBold" panose="00000700000000000000" pitchFamily="2" charset="0"/>
              </a:rPr>
              <a:t>Flingledobe’s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 </a:t>
            </a:r>
            <a:r>
              <a:rPr lang="en-US" altLang="ko-KR" sz="3600" dirty="0" err="1">
                <a:solidFill>
                  <a:srgbClr val="412107"/>
                </a:solidFill>
                <a:latin typeface="Montserrat SemiBold" panose="00000700000000000000" pitchFamily="2" charset="0"/>
              </a:rPr>
              <a:t>tresk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?</a:t>
            </a:r>
            <a:endParaRPr lang="ko-KR" altLang="en-US" sz="3600" dirty="0">
              <a:solidFill>
                <a:srgbClr val="412107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D57F60F-7623-44BE-B726-46F3E2A1D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007" y="1873750"/>
            <a:ext cx="5995737" cy="46094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Last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Serny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and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Pribin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were in the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Berdlink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treppening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gloopy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caples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and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cleaming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burly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greps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 Suddenly, a ditty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strezzle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boofed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into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Flingledobe’s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tresk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Pribin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glaped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“Oh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,” he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chifed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 “that ditty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strezzle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is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tunning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in your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grep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!”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468CCA6-3277-47F2-BDF6-9A9B7FC8C8AE}"/>
              </a:ext>
            </a:extLst>
          </p:cNvPr>
          <p:cNvSpPr txBox="1">
            <a:spLocks/>
          </p:cNvSpPr>
          <p:nvPr/>
        </p:nvSpPr>
        <p:spPr>
          <a:xfrm>
            <a:off x="838200" y="5481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Flingledobe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and </a:t>
            </a:r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Pribin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</a:t>
            </a:r>
            <a:br>
              <a:rPr lang="en-US" altLang="ko-KR" sz="4000" dirty="0">
                <a:solidFill>
                  <a:srgbClr val="20A39E"/>
                </a:solidFill>
                <a:latin typeface="Montserrat SemiBold" panose="00000700000000000000" pitchFamily="2" charset="0"/>
              </a:rPr>
            </a:br>
            <a:r>
              <a:rPr lang="en-US" altLang="ko-KR" sz="1800" dirty="0">
                <a:solidFill>
                  <a:srgbClr val="20A39E"/>
                </a:solidFill>
                <a:latin typeface="Montserrat ExtraLight" panose="00000300000000000000" pitchFamily="2" charset="0"/>
              </a:rPr>
              <a:t>(Lavoie, 1989)</a:t>
            </a:r>
            <a:endParaRPr lang="ko-KR" altLang="en-US" sz="4000" dirty="0">
              <a:solidFill>
                <a:srgbClr val="20A39E"/>
              </a:solidFill>
              <a:latin typeface="Montserrat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82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EA5266-2D26-404B-B1B6-0CA0551B46F0}"/>
              </a:ext>
            </a:extLst>
          </p:cNvPr>
          <p:cNvSpPr/>
          <p:nvPr/>
        </p:nvSpPr>
        <p:spPr>
          <a:xfrm>
            <a:off x="0" y="-11338"/>
            <a:ext cx="12192000" cy="6858000"/>
          </a:xfrm>
          <a:prstGeom prst="rect">
            <a:avLst/>
          </a:prstGeom>
          <a:gradFill flip="none" rotWithShape="1">
            <a:gsLst>
              <a:gs pos="53000">
                <a:srgbClr val="FFBA49">
                  <a:alpha val="0"/>
                </a:srgbClr>
              </a:gs>
              <a:gs pos="100000">
                <a:srgbClr val="20A39E">
                  <a:alpha val="27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84638" y="3578298"/>
            <a:ext cx="4865096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What</a:t>
            </a:r>
            <a:r>
              <a:rPr lang="en-US" altLang="ko-KR" sz="3600" dirty="0">
                <a:solidFill>
                  <a:srgbClr val="23001E"/>
                </a:solidFill>
                <a:latin typeface="Montserrat SemiBold" panose="00000700000000000000" pitchFamily="2" charset="0"/>
              </a:rPr>
              <a:t> </a:t>
            </a:r>
            <a:r>
              <a:rPr lang="en-US" altLang="ko-KR" sz="3600" dirty="0" err="1">
                <a:solidFill>
                  <a:srgbClr val="FFBA49"/>
                </a:solidFill>
                <a:latin typeface="Montserrat SemiBold" panose="00000700000000000000" pitchFamily="2" charset="0"/>
              </a:rPr>
              <a:t>boofed</a:t>
            </a:r>
            <a:r>
              <a:rPr lang="en-US" altLang="ko-KR" sz="3600" dirty="0">
                <a:solidFill>
                  <a:srgbClr val="23001E"/>
                </a:solidFill>
                <a:latin typeface="Montserrat SemiBold" panose="00000700000000000000" pitchFamily="2" charset="0"/>
              </a:rPr>
              <a:t> 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into </a:t>
            </a:r>
            <a:r>
              <a:rPr lang="en-US" altLang="ko-KR" sz="3600" dirty="0" err="1">
                <a:solidFill>
                  <a:srgbClr val="412107"/>
                </a:solidFill>
                <a:latin typeface="Montserrat SemiBold" panose="00000700000000000000" pitchFamily="2" charset="0"/>
              </a:rPr>
              <a:t>Flingledobe’s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 </a:t>
            </a:r>
            <a:r>
              <a:rPr lang="en-US" altLang="ko-KR" sz="3600" dirty="0" err="1">
                <a:solidFill>
                  <a:srgbClr val="412107"/>
                </a:solidFill>
                <a:latin typeface="Montserrat SemiBold" panose="00000700000000000000" pitchFamily="2" charset="0"/>
              </a:rPr>
              <a:t>tresk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?</a:t>
            </a:r>
            <a:endParaRPr lang="ko-KR" altLang="en-US" sz="3600" dirty="0">
              <a:solidFill>
                <a:srgbClr val="412107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D57F60F-7623-44BE-B726-46F3E2A1D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007" y="1873750"/>
            <a:ext cx="5995737" cy="46094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Last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Serny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and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Pribin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were in the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Berdlink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treppening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gloopy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caples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and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cleaming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burly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greps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 Suddenly, a </a:t>
            </a:r>
            <a:r>
              <a:rPr lang="en-US" altLang="ko-KR" sz="3200" dirty="0">
                <a:solidFill>
                  <a:srgbClr val="FFBA49"/>
                </a:solidFill>
                <a:latin typeface="Montserrat SemiBold" panose="00000700000000000000" pitchFamily="2" charset="0"/>
              </a:rPr>
              <a:t>ditty </a:t>
            </a:r>
            <a:r>
              <a:rPr lang="en-US" altLang="ko-KR" sz="3200" dirty="0" err="1">
                <a:solidFill>
                  <a:srgbClr val="FFBA49"/>
                </a:solidFill>
                <a:latin typeface="Montserrat SemiBold" panose="00000700000000000000" pitchFamily="2" charset="0"/>
              </a:rPr>
              <a:t>strezzle</a:t>
            </a:r>
            <a:r>
              <a:rPr lang="en-US" altLang="ko-KR" sz="3200" dirty="0">
                <a:solidFill>
                  <a:srgbClr val="FFBA49"/>
                </a:solidFill>
                <a:latin typeface="Montserrat SemiBold" panose="000007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boofed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into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Flingledobe’s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tresk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Pribin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glaped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“Oh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,” he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chifed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 “that ditty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strezzle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is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tunning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in your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grep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!”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468CCA6-3277-47F2-BDF6-9A9B7FC8C8AE}"/>
              </a:ext>
            </a:extLst>
          </p:cNvPr>
          <p:cNvSpPr txBox="1">
            <a:spLocks/>
          </p:cNvSpPr>
          <p:nvPr/>
        </p:nvSpPr>
        <p:spPr>
          <a:xfrm>
            <a:off x="838200" y="5481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Flingledobe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and </a:t>
            </a:r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Pribin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</a:t>
            </a:r>
            <a:br>
              <a:rPr lang="en-US" altLang="ko-KR" sz="4000" dirty="0">
                <a:solidFill>
                  <a:srgbClr val="20A39E"/>
                </a:solidFill>
                <a:latin typeface="Montserrat SemiBold" panose="00000700000000000000" pitchFamily="2" charset="0"/>
              </a:rPr>
            </a:br>
            <a:r>
              <a:rPr lang="en-US" altLang="ko-KR" sz="1800" dirty="0">
                <a:solidFill>
                  <a:srgbClr val="20A39E"/>
                </a:solidFill>
                <a:latin typeface="Montserrat ExtraLight" panose="00000300000000000000" pitchFamily="2" charset="0"/>
              </a:rPr>
              <a:t>(Lavoie, 1989)</a:t>
            </a:r>
            <a:endParaRPr lang="ko-KR" altLang="en-US" sz="4000" dirty="0">
              <a:solidFill>
                <a:srgbClr val="20A39E"/>
              </a:solidFill>
              <a:latin typeface="Montserrat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86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99EB490-30D5-4125-ACC3-EA58FD120672}"/>
              </a:ext>
            </a:extLst>
          </p:cNvPr>
          <p:cNvSpPr/>
          <p:nvPr/>
        </p:nvSpPr>
        <p:spPr>
          <a:xfrm>
            <a:off x="0" y="-11338"/>
            <a:ext cx="12192000" cy="6858000"/>
          </a:xfrm>
          <a:prstGeom prst="rect">
            <a:avLst/>
          </a:prstGeom>
          <a:gradFill flip="none" rotWithShape="1">
            <a:gsLst>
              <a:gs pos="53000">
                <a:srgbClr val="FFBA49">
                  <a:alpha val="0"/>
                </a:srgbClr>
              </a:gs>
              <a:gs pos="100000">
                <a:srgbClr val="20A39E">
                  <a:alpha val="27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31430" y="3301300"/>
            <a:ext cx="5052990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What</a:t>
            </a:r>
            <a:r>
              <a:rPr lang="en-US" altLang="ko-KR" sz="3600" dirty="0">
                <a:solidFill>
                  <a:srgbClr val="23001E"/>
                </a:solidFill>
                <a:latin typeface="Montserrat SemiBold" panose="00000700000000000000" pitchFamily="2" charset="0"/>
              </a:rPr>
              <a:t> </a:t>
            </a:r>
            <a:r>
              <a:rPr lang="en-US" altLang="ko-KR" sz="3600" dirty="0">
                <a:solidFill>
                  <a:srgbClr val="FFBA49"/>
                </a:solidFill>
                <a:latin typeface="Montserrat SemiBold" panose="00000700000000000000" pitchFamily="2" charset="0"/>
              </a:rPr>
              <a:t>kind of </a:t>
            </a:r>
            <a:r>
              <a:rPr lang="en-US" altLang="ko-KR" sz="3600" dirty="0" err="1">
                <a:solidFill>
                  <a:srgbClr val="FFBA49"/>
                </a:solidFill>
                <a:latin typeface="Montserrat SemiBold" panose="00000700000000000000" pitchFamily="2" charset="0"/>
              </a:rPr>
              <a:t>caples</a:t>
            </a:r>
            <a:r>
              <a:rPr lang="en-US" altLang="ko-KR" sz="3600" dirty="0">
                <a:solidFill>
                  <a:srgbClr val="FFBA49"/>
                </a:solidFill>
                <a:latin typeface="Montserrat SemiBold" panose="00000700000000000000" pitchFamily="2" charset="0"/>
              </a:rPr>
              <a:t> 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did </a:t>
            </a:r>
            <a:r>
              <a:rPr lang="en-US" altLang="ko-KR" sz="3600" dirty="0" err="1">
                <a:solidFill>
                  <a:srgbClr val="412107"/>
                </a:solidFill>
                <a:latin typeface="Montserrat SemiBold" panose="00000700000000000000" pitchFamily="2" charset="0"/>
              </a:rPr>
              <a:t>Flingledobe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 and </a:t>
            </a:r>
            <a:r>
              <a:rPr lang="en-US" altLang="ko-KR" sz="3600" dirty="0" err="1">
                <a:solidFill>
                  <a:srgbClr val="412107"/>
                </a:solidFill>
                <a:latin typeface="Montserrat SemiBold" panose="00000700000000000000" pitchFamily="2" charset="0"/>
              </a:rPr>
              <a:t>Pribin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 </a:t>
            </a:r>
            <a:r>
              <a:rPr lang="en-US" altLang="ko-KR" sz="3600" dirty="0" err="1">
                <a:solidFill>
                  <a:srgbClr val="412107"/>
                </a:solidFill>
                <a:latin typeface="Montserrat SemiBold" panose="00000700000000000000" pitchFamily="2" charset="0"/>
              </a:rPr>
              <a:t>treppen</a:t>
            </a:r>
            <a:r>
              <a:rPr lang="en-US" altLang="ko-KR" sz="3600" dirty="0">
                <a:solidFill>
                  <a:srgbClr val="412107"/>
                </a:solidFill>
                <a:latin typeface="Montserrat SemiBold" panose="00000700000000000000" pitchFamily="2" charset="0"/>
              </a:rPr>
              <a:t>? </a:t>
            </a:r>
            <a:endParaRPr lang="ko-KR" altLang="en-US" sz="3600" dirty="0">
              <a:solidFill>
                <a:srgbClr val="412107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42C864-AC63-4D2E-9CAD-411D905B7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007" y="1873750"/>
            <a:ext cx="5995737" cy="46094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Last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Serny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and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Pribin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were in the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Berdlink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treppening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gloopy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caples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and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cleaming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burly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greps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 Suddenly, a ditty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strezzle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boofed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into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Flingledobe’s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tresk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Pribin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glaped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. “Oh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Flingledobe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,” he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chifed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, “that ditty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strezzle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is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tunning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 in your </a:t>
            </a:r>
            <a:r>
              <a:rPr lang="en-US" altLang="ko-KR" sz="3200" dirty="0" err="1">
                <a:solidFill>
                  <a:srgbClr val="EF5B5B"/>
                </a:solidFill>
                <a:latin typeface="Montserrat Thin" panose="00000300000000000000" pitchFamily="2" charset="0"/>
              </a:rPr>
              <a:t>grep</a:t>
            </a:r>
            <a:r>
              <a:rPr lang="en-US" altLang="ko-KR" sz="3200" dirty="0">
                <a:solidFill>
                  <a:srgbClr val="EF5B5B"/>
                </a:solidFill>
                <a:latin typeface="Montserrat Thin" panose="00000300000000000000" pitchFamily="2" charset="0"/>
              </a:rPr>
              <a:t>!”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409946E-2E78-4FF8-B00F-AF3A2F415937}"/>
              </a:ext>
            </a:extLst>
          </p:cNvPr>
          <p:cNvSpPr txBox="1">
            <a:spLocks/>
          </p:cNvSpPr>
          <p:nvPr/>
        </p:nvSpPr>
        <p:spPr>
          <a:xfrm>
            <a:off x="838200" y="5481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Flingledobe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and </a:t>
            </a:r>
            <a:r>
              <a:rPr lang="en-US" altLang="ko-KR" sz="4800" dirty="0" err="1">
                <a:solidFill>
                  <a:srgbClr val="20A39E"/>
                </a:solidFill>
                <a:latin typeface="Montserrat ExtraBold" panose="00000900000000000000" pitchFamily="2" charset="0"/>
              </a:rPr>
              <a:t>Pribin</a:t>
            </a:r>
            <a:r>
              <a:rPr lang="en-US" altLang="ko-KR" sz="4800" dirty="0">
                <a:solidFill>
                  <a:srgbClr val="20A39E"/>
                </a:solidFill>
                <a:latin typeface="Montserrat ExtraBold" panose="00000900000000000000" pitchFamily="2" charset="0"/>
              </a:rPr>
              <a:t> </a:t>
            </a:r>
            <a:br>
              <a:rPr lang="en-US" altLang="ko-KR" sz="4000" dirty="0">
                <a:solidFill>
                  <a:srgbClr val="20A39E"/>
                </a:solidFill>
                <a:latin typeface="Montserrat SemiBold" panose="00000700000000000000" pitchFamily="2" charset="0"/>
              </a:rPr>
            </a:br>
            <a:r>
              <a:rPr lang="en-US" altLang="ko-KR" sz="1800" dirty="0">
                <a:solidFill>
                  <a:srgbClr val="20A39E"/>
                </a:solidFill>
                <a:latin typeface="Montserrat ExtraLight" panose="00000300000000000000" pitchFamily="2" charset="0"/>
              </a:rPr>
              <a:t>(Lavoie, 1989)</a:t>
            </a:r>
            <a:endParaRPr lang="ko-KR" altLang="en-US" sz="4000" dirty="0">
              <a:solidFill>
                <a:srgbClr val="20A39E"/>
              </a:solidFill>
              <a:latin typeface="Montserrat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64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1779</Words>
  <Application>Microsoft Office PowerPoint</Application>
  <PresentationFormat>Widescreen</PresentationFormat>
  <Paragraphs>192</Paragraphs>
  <Slides>47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3" baseType="lpstr">
      <vt:lpstr>휴먼둥근헤드라인</vt:lpstr>
      <vt:lpstr>맑은 고딕</vt:lpstr>
      <vt:lpstr>Arial</vt:lpstr>
      <vt:lpstr>Arial Black</vt:lpstr>
      <vt:lpstr>Arial Nova</vt:lpstr>
      <vt:lpstr>Arial Nova Light</vt:lpstr>
      <vt:lpstr>Arial Rounded MT Bold</vt:lpstr>
      <vt:lpstr>Bebas Neue</vt:lpstr>
      <vt:lpstr>Montserrat Black</vt:lpstr>
      <vt:lpstr>Montserrat ExtraBold</vt:lpstr>
      <vt:lpstr>Montserrat ExtraLight</vt:lpstr>
      <vt:lpstr>Montserrat Light</vt:lpstr>
      <vt:lpstr>Montserrat Medium</vt:lpstr>
      <vt:lpstr>Montserrat SemiBold</vt:lpstr>
      <vt:lpstr>Montserrat Thin</vt:lpstr>
      <vt:lpstr>Office Theme</vt:lpstr>
      <vt:lpstr>PowerPoint Presentation</vt:lpstr>
      <vt:lpstr>Flingledobe and Pribin  (Lavoie, 1989)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Fluency</vt:lpstr>
      <vt:lpstr>PowerPoint Presentation</vt:lpstr>
      <vt:lpstr>PowerPoint Presentation</vt:lpstr>
      <vt:lpstr>Fluency</vt:lpstr>
      <vt:lpstr>Accuracy</vt:lpstr>
      <vt:lpstr>Accuracy</vt:lpstr>
      <vt:lpstr>PowerPoint Presentation</vt:lpstr>
      <vt:lpstr>Accuracy </vt:lpstr>
      <vt:lpstr>Discuss</vt:lpstr>
      <vt:lpstr>Accuracy</vt:lpstr>
      <vt:lpstr>PowerPoint Presentation</vt:lpstr>
      <vt:lpstr>PowerPoint Presentation</vt:lpstr>
      <vt:lpstr>PowerPoint Presentation</vt:lpstr>
      <vt:lpstr>PowerPoint Presentation</vt:lpstr>
      <vt:lpstr>TESLA Cybertruck</vt:lpstr>
      <vt:lpstr>PowerPoint Presentation</vt:lpstr>
      <vt:lpstr>PowerPoint Presentation</vt:lpstr>
      <vt:lpstr>PowerPoint Presentation</vt:lpstr>
      <vt:lpstr>TESLA Cybertruck</vt:lpstr>
      <vt:lpstr>Word Salad</vt:lpstr>
      <vt:lpstr>Word Salad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18</cp:revision>
  <dcterms:created xsi:type="dcterms:W3CDTF">2021-07-22T00:08:58Z</dcterms:created>
  <dcterms:modified xsi:type="dcterms:W3CDTF">2021-08-01T11:12:26Z</dcterms:modified>
</cp:coreProperties>
</file>