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01" r:id="rId2"/>
    <p:sldId id="300" r:id="rId3"/>
    <p:sldId id="304" r:id="rId4"/>
    <p:sldId id="302" r:id="rId5"/>
    <p:sldId id="303" r:id="rId6"/>
    <p:sldId id="316" r:id="rId7"/>
    <p:sldId id="317" r:id="rId8"/>
    <p:sldId id="305" r:id="rId9"/>
    <p:sldId id="319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256" r:id="rId22"/>
    <p:sldId id="323" r:id="rId23"/>
    <p:sldId id="307" r:id="rId24"/>
    <p:sldId id="308" r:id="rId25"/>
    <p:sldId id="320" r:id="rId26"/>
    <p:sldId id="310" r:id="rId27"/>
    <p:sldId id="318" r:id="rId28"/>
    <p:sldId id="257" r:id="rId29"/>
    <p:sldId id="259" r:id="rId30"/>
    <p:sldId id="268" r:id="rId31"/>
    <p:sldId id="273" r:id="rId32"/>
    <p:sldId id="280" r:id="rId33"/>
    <p:sldId id="286" r:id="rId34"/>
    <p:sldId id="290" r:id="rId35"/>
    <p:sldId id="285" r:id="rId36"/>
    <p:sldId id="289" r:id="rId37"/>
    <p:sldId id="265" r:id="rId38"/>
    <p:sldId id="278" r:id="rId39"/>
    <p:sldId id="281" r:id="rId40"/>
    <p:sldId id="276" r:id="rId41"/>
    <p:sldId id="258" r:id="rId42"/>
    <p:sldId id="275" r:id="rId43"/>
    <p:sldId id="264" r:id="rId44"/>
    <p:sldId id="293" r:id="rId45"/>
    <p:sldId id="288" r:id="rId46"/>
    <p:sldId id="292" r:id="rId47"/>
    <p:sldId id="294" r:id="rId48"/>
    <p:sldId id="297" r:id="rId49"/>
    <p:sldId id="272" r:id="rId50"/>
    <p:sldId id="298" r:id="rId51"/>
    <p:sldId id="261" r:id="rId52"/>
    <p:sldId id="263" r:id="rId53"/>
    <p:sldId id="260" r:id="rId54"/>
    <p:sldId id="262" r:id="rId55"/>
    <p:sldId id="269" r:id="rId56"/>
    <p:sldId id="282" r:id="rId57"/>
    <p:sldId id="270" r:id="rId58"/>
    <p:sldId id="295" r:id="rId59"/>
    <p:sldId id="271" r:id="rId60"/>
    <p:sldId id="274" r:id="rId61"/>
    <p:sldId id="283" r:id="rId62"/>
    <p:sldId id="291" r:id="rId63"/>
    <p:sldId id="284" r:id="rId64"/>
    <p:sldId id="277" r:id="rId65"/>
    <p:sldId id="287" r:id="rId66"/>
    <p:sldId id="296" r:id="rId67"/>
    <p:sldId id="313" r:id="rId68"/>
    <p:sldId id="311" r:id="rId69"/>
    <p:sldId id="314" r:id="rId70"/>
    <p:sldId id="321" r:id="rId71"/>
    <p:sldId id="279" r:id="rId72"/>
    <p:sldId id="402" r:id="rId73"/>
  </p:sldIdLst>
  <p:sldSz cx="12192000" cy="6858000"/>
  <p:notesSz cx="6858000" cy="9144000"/>
  <p:embeddedFontLst>
    <p:embeddedFont>
      <p:font typeface="Algerian" panose="04020705040A02060702" pitchFamily="82" charset="0"/>
      <p:regular r:id="rId74"/>
    </p:embeddedFont>
    <p:embeddedFont>
      <p:font typeface="Arial Black" panose="020B0A04020102020204" pitchFamily="34" charset="0"/>
      <p:bold r:id="rId75"/>
    </p:embeddedFont>
    <p:embeddedFont>
      <p:font typeface="Arial Nova" panose="020B0504020202020204" pitchFamily="34" charset="0"/>
      <p:regular r:id="rId76"/>
      <p:bold r:id="rId77"/>
      <p:italic r:id="rId78"/>
      <p:boldItalic r:id="rId79"/>
    </p:embeddedFont>
    <p:embeddedFont>
      <p:font typeface="Arial Nova Cond Light" panose="020B0306020202020204" pitchFamily="34" charset="0"/>
      <p:regular r:id="rId80"/>
      <p:italic r:id="rId81"/>
    </p:embeddedFont>
    <p:embeddedFont>
      <p:font typeface="Arial Nova Light" panose="020B0304020202020204" pitchFamily="34" charset="0"/>
      <p:regular r:id="rId82"/>
      <p:italic r:id="rId83"/>
    </p:embeddedFont>
    <p:embeddedFont>
      <p:font typeface="Arial Rounded MT Bold" panose="020F0704030504030204" pitchFamily="34" charset="0"/>
      <p:regular r:id="rId84"/>
    </p:embeddedFont>
    <p:embeddedFont>
      <p:font typeface="Bebas Neue" panose="00000500000000000000" pitchFamily="2" charset="0"/>
      <p:regular r:id="rId85"/>
      <p:bold r:id="rId86"/>
    </p:embeddedFont>
    <p:embeddedFont>
      <p:font typeface="Bebas Neue Book" panose="00000500000000000000" pitchFamily="50" charset="0"/>
      <p:regular r:id="rId87"/>
    </p:embeddedFont>
    <p:embeddedFont>
      <p:font typeface="Bebas Neue Light" panose="00000500000000000000" pitchFamily="50" charset="0"/>
      <p:regular r:id="rId88"/>
    </p:embeddedFont>
    <p:embeddedFont>
      <p:font typeface="Built Titling Sb" panose="020B0706030202080204" pitchFamily="34" charset="0"/>
      <p:bold r:id="rId89"/>
      <p:boldItalic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Calibri Light" panose="020F0302020204030204" pitchFamily="34" charset="0"/>
      <p:regular r:id="rId95"/>
      <p:italic r:id="rId9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4465"/>
    <a:srgbClr val="93E1D8"/>
    <a:srgbClr val="FFA69E"/>
    <a:srgbClr val="462255"/>
    <a:srgbClr val="DDF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9.fntdata"/><Relationship Id="rId90" Type="http://schemas.openxmlformats.org/officeDocument/2006/relationships/font" Target="fonts/font17.fntdata"/><Relationship Id="rId95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93" Type="http://schemas.openxmlformats.org/officeDocument/2006/relationships/font" Target="fonts/font20.fntdata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font" Target="fonts/font21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691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739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490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319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75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750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30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665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995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578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129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2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FB3A-225F-4971-BD3B-D4030C205DF8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5052-0938-4E55-A1D8-0B883DE6B4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21594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9661754-5D4A-4AD2-9FE1-9630E70D0A2B}"/>
              </a:ext>
            </a:extLst>
          </p:cNvPr>
          <p:cNvSpPr txBox="1"/>
          <p:nvPr/>
        </p:nvSpPr>
        <p:spPr>
          <a:xfrm>
            <a:off x="3962734" y="3561643"/>
            <a:ext cx="707597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b="1" dirty="0">
                <a:solidFill>
                  <a:schemeClr val="tx1">
                    <a:lumMod val="95000"/>
                  </a:schemeClr>
                </a:solidFill>
                <a:latin typeface="Bebas Neue" panose="00000500000000000000" pitchFamily="2" charset="0"/>
              </a:rPr>
              <a:t>proverbs</a:t>
            </a:r>
            <a:endParaRPr lang="ko-KR" altLang="en-US" sz="16600" b="1" dirty="0">
              <a:solidFill>
                <a:schemeClr val="tx1">
                  <a:lumMod val="95000"/>
                </a:schemeClr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FD91C-182F-49CB-8271-585BDAB6CFE3}"/>
              </a:ext>
            </a:extLst>
          </p:cNvPr>
          <p:cNvSpPr txBox="1"/>
          <p:nvPr/>
        </p:nvSpPr>
        <p:spPr>
          <a:xfrm>
            <a:off x="1270912" y="702125"/>
            <a:ext cx="516359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chemeClr val="tx1">
                    <a:lumMod val="95000"/>
                  </a:schemeClr>
                </a:solidFill>
                <a:latin typeface="Bebas Neue Book" panose="00000500000000000000" pitchFamily="50" charset="0"/>
              </a:rPr>
              <a:t>English</a:t>
            </a:r>
            <a:endParaRPr lang="ko-KR" altLang="en-US" sz="16600" dirty="0">
              <a:solidFill>
                <a:schemeClr val="tx1">
                  <a:lumMod val="95000"/>
                </a:schemeClr>
              </a:solidFill>
              <a:latin typeface="Bebas Neue Book" panose="00000500000000000000" pitchFamily="50" charset="0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F0BCB8-9D9F-4F7D-9218-7F314F25979C}"/>
              </a:ext>
            </a:extLst>
          </p:cNvPr>
          <p:cNvSpPr/>
          <p:nvPr/>
        </p:nvSpPr>
        <p:spPr>
          <a:xfrm>
            <a:off x="6298250" y="0"/>
            <a:ext cx="7200036" cy="3945835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44F316F-1D3B-491D-AD35-64931F0F699E}"/>
              </a:ext>
            </a:extLst>
          </p:cNvPr>
          <p:cNvSpPr/>
          <p:nvPr/>
        </p:nvSpPr>
        <p:spPr>
          <a:xfrm>
            <a:off x="-1088571" y="2912165"/>
            <a:ext cx="4652167" cy="3945835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42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1481425"/>
            <a:ext cx="1043775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He tried paddling the canoe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alone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, but it was too difficult.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779522" y="4407079"/>
            <a:ext cx="1043775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No man is an island.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288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1019760"/>
            <a:ext cx="1043775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Even though the trip was cancelled,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now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I can spend more time with my family.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779522" y="3853082"/>
            <a:ext cx="1043775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Every cloud has a silver lining.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974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1481425"/>
            <a:ext cx="1043775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I helped him fix his car, but I just made it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worse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402956" y="3853082"/>
            <a:ext cx="11190886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The road to hell is paved with good intentions.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332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134319" y="1019760"/>
            <a:ext cx="11923362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I had the same problem as Mary, but she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complained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so much, they fixed her computer and not mine!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652038" y="3853082"/>
            <a:ext cx="1112667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The squeaky wheel gets the grease.   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249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1481425"/>
            <a:ext cx="1043775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Our team has 5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managers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but only 2 laborers.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779522" y="3853082"/>
            <a:ext cx="1043775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Too many cooks ruin the broth. 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741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1481425"/>
            <a:ext cx="1043775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I told him about the job opportunity,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but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he didn’t apply.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779522" y="3299084"/>
            <a:ext cx="10437754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You can lead a horse to water, but you can’t make them drink.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143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1481425"/>
            <a:ext cx="1043775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He has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always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been sarcastic even after I asked him to stop.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779522" y="3853082"/>
            <a:ext cx="1043775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A leopard can’t change its spots.  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417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1481425"/>
            <a:ext cx="1043775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The Sentinelese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never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learned about Covid-19.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779522" y="4407079"/>
            <a:ext cx="1043775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Ignorance is bliss.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4093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1019760"/>
            <a:ext cx="1043775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It is strange that he accused her of cheating because I caught him cheating last year.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779522" y="3853082"/>
            <a:ext cx="1043775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People in glass houses shouldn’t throw rocks.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579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1019760"/>
            <a:ext cx="1043775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The company decided to fire him,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so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he started his own business.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779522" y="3853082"/>
            <a:ext cx="1043775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When one door shuts, another opens.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4410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3E380-1472-4E6C-8DDD-118759187B44}"/>
              </a:ext>
            </a:extLst>
          </p:cNvPr>
          <p:cNvSpPr txBox="1"/>
          <p:nvPr/>
        </p:nvSpPr>
        <p:spPr>
          <a:xfrm>
            <a:off x="545284" y="260058"/>
            <a:ext cx="4042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AA4465"/>
                </a:solidFill>
                <a:latin typeface="Arial Black" panose="020B0A04020102020204" pitchFamily="34" charset="0"/>
              </a:rPr>
              <a:t>Proverb</a:t>
            </a:r>
            <a:endParaRPr lang="ko-KR" altLang="en-US" sz="7200" dirty="0">
              <a:solidFill>
                <a:srgbClr val="AA446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A4720-ECEA-4028-9AD5-567CBDE089DA}"/>
              </a:ext>
            </a:extLst>
          </p:cNvPr>
          <p:cNvSpPr txBox="1"/>
          <p:nvPr/>
        </p:nvSpPr>
        <p:spPr>
          <a:xfrm>
            <a:off x="92119" y="1958653"/>
            <a:ext cx="1185490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rgbClr val="FFA69E"/>
                </a:solidFill>
                <a:latin typeface="Arial Nova Light" panose="020B0304020202020204" pitchFamily="34" charset="0"/>
              </a:rPr>
              <a:t>A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short phrase </a:t>
            </a:r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or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saying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that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6000" dirty="0">
                <a:solidFill>
                  <a:srgbClr val="93E1D8"/>
                </a:solidFill>
                <a:latin typeface="Arial Nova Light" panose="020B0304020202020204" pitchFamily="34" charset="0"/>
              </a:rPr>
              <a:t>expresses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a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6000" b="1" dirty="0">
                <a:solidFill>
                  <a:srgbClr val="93E1D8"/>
                </a:solidFill>
                <a:latin typeface="Arial Nova" panose="020B0504020202020204" pitchFamily="34" charset="0"/>
              </a:rPr>
              <a:t>general</a:t>
            </a:r>
            <a:r>
              <a:rPr lang="en-US" altLang="ko-KR" sz="7200" b="1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b="1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TRUTH</a:t>
            </a:r>
            <a:r>
              <a:rPr lang="en-US" altLang="ko-KR" sz="7200" b="1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or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6000" b="1" dirty="0">
                <a:solidFill>
                  <a:srgbClr val="93E1D8"/>
                </a:solidFill>
                <a:latin typeface="Arial Nova" panose="020B0504020202020204" pitchFamily="34" charset="0"/>
              </a:rPr>
              <a:t>piece of </a:t>
            </a:r>
            <a:r>
              <a:rPr lang="en-US" altLang="ko-KR" sz="8800" b="1" dirty="0">
                <a:solidFill>
                  <a:srgbClr val="DDFFF7"/>
                </a:solidFill>
                <a:latin typeface="Arial Black" panose="020B0A04020102020204" pitchFamily="34" charset="0"/>
              </a:rPr>
              <a:t>ADVICE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47B77-ABA7-4057-A113-8A2D3F45B52F}"/>
              </a:ext>
            </a:extLst>
          </p:cNvPr>
          <p:cNvSpPr txBox="1"/>
          <p:nvPr/>
        </p:nvSpPr>
        <p:spPr>
          <a:xfrm>
            <a:off x="3784832" y="6088559"/>
            <a:ext cx="9907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rgbClr val="AA4465"/>
                </a:solidFill>
                <a:latin typeface="Arial Nova Light" panose="020B0304020202020204" pitchFamily="34" charset="0"/>
              </a:rPr>
              <a:t>traditional, cultural or general use.  </a:t>
            </a:r>
            <a:endParaRPr lang="ko-KR" altLang="en-US" sz="4400" dirty="0">
              <a:solidFill>
                <a:srgbClr val="AA4465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714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1019760"/>
            <a:ext cx="1043775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She said she would help him move his furniture, </a:t>
            </a:r>
            <a:r>
              <a:rPr lang="en-US" altLang="ko-KR" sz="60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but now 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she wants him to buy her lunch.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E6D99-9038-4A38-BF63-8C6C975FA45D}"/>
              </a:ext>
            </a:extLst>
          </p:cNvPr>
          <p:cNvSpPr txBox="1"/>
          <p:nvPr/>
        </p:nvSpPr>
        <p:spPr>
          <a:xfrm>
            <a:off x="779522" y="3853082"/>
            <a:ext cx="1043775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There’s no such thing as a free lunch.  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421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9661754-5D4A-4AD2-9FE1-9630E70D0A2B}"/>
              </a:ext>
            </a:extLst>
          </p:cNvPr>
          <p:cNvSpPr txBox="1"/>
          <p:nvPr/>
        </p:nvSpPr>
        <p:spPr>
          <a:xfrm>
            <a:off x="5272527" y="3785841"/>
            <a:ext cx="60067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chemeClr val="tx1">
                    <a:lumMod val="95000"/>
                  </a:schemeClr>
                </a:solidFill>
                <a:latin typeface="Bebas Neue Light" panose="00000500000000000000" pitchFamily="50" charset="0"/>
              </a:rPr>
              <a:t>DISAGREE</a:t>
            </a:r>
            <a:endParaRPr lang="ko-KR" altLang="en-US" sz="16600" dirty="0">
              <a:solidFill>
                <a:schemeClr val="tx1">
                  <a:lumMod val="95000"/>
                </a:schemeClr>
              </a:solidFill>
              <a:latin typeface="Bebas Neue Light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FD91C-182F-49CB-8271-585BDAB6CFE3}"/>
              </a:ext>
            </a:extLst>
          </p:cNvPr>
          <p:cNvSpPr txBox="1"/>
          <p:nvPr/>
        </p:nvSpPr>
        <p:spPr>
          <a:xfrm>
            <a:off x="192511" y="669070"/>
            <a:ext cx="420499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chemeClr val="tx1">
                    <a:lumMod val="95000"/>
                  </a:schemeClr>
                </a:solidFill>
                <a:latin typeface="Bebas Neue Light" panose="00000500000000000000" pitchFamily="50" charset="0"/>
              </a:rPr>
              <a:t>AGREE</a:t>
            </a:r>
            <a:endParaRPr lang="ko-KR" altLang="en-US" sz="16600" dirty="0">
              <a:solidFill>
                <a:schemeClr val="tx1">
                  <a:lumMod val="95000"/>
                </a:schemeClr>
              </a:solidFill>
              <a:latin typeface="Bebas Neue Light" panose="00000500000000000000" pitchFamily="50" charset="0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F0BCB8-9D9F-4F7D-9218-7F314F25979C}"/>
              </a:ext>
            </a:extLst>
          </p:cNvPr>
          <p:cNvSpPr/>
          <p:nvPr/>
        </p:nvSpPr>
        <p:spPr>
          <a:xfrm>
            <a:off x="4310743" y="0"/>
            <a:ext cx="9187543" cy="3945835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44F316F-1D3B-491D-AD35-64931F0F699E}"/>
              </a:ext>
            </a:extLst>
          </p:cNvPr>
          <p:cNvSpPr/>
          <p:nvPr/>
        </p:nvSpPr>
        <p:spPr>
          <a:xfrm>
            <a:off x="-1088571" y="2912165"/>
            <a:ext cx="6621172" cy="3945835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369BC8-2E00-46BA-8243-E32665B2809E}"/>
              </a:ext>
            </a:extLst>
          </p:cNvPr>
          <p:cNvSpPr/>
          <p:nvPr/>
        </p:nvSpPr>
        <p:spPr>
          <a:xfrm>
            <a:off x="4774429" y="0"/>
            <a:ext cx="142613" cy="6858000"/>
          </a:xfrm>
          <a:prstGeom prst="rect">
            <a:avLst/>
          </a:prstGeom>
          <a:gradFill>
            <a:gsLst>
              <a:gs pos="0">
                <a:srgbClr val="DDFFF7"/>
              </a:gs>
              <a:gs pos="100000">
                <a:srgbClr val="DDFFF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74C763-C9E2-4554-B5E1-24405519964F}"/>
              </a:ext>
            </a:extLst>
          </p:cNvPr>
          <p:cNvSpPr/>
          <p:nvPr/>
        </p:nvSpPr>
        <p:spPr>
          <a:xfrm rot="10800000">
            <a:off x="4777896" y="0"/>
            <a:ext cx="142613" cy="6858000"/>
          </a:xfrm>
          <a:prstGeom prst="rect">
            <a:avLst/>
          </a:prstGeom>
          <a:gradFill>
            <a:gsLst>
              <a:gs pos="0">
                <a:srgbClr val="DDFFF7"/>
              </a:gs>
              <a:gs pos="100000">
                <a:srgbClr val="DDFFF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24BC70-3ABE-4B67-80DE-8D1029C24A0B}"/>
              </a:ext>
            </a:extLst>
          </p:cNvPr>
          <p:cNvSpPr txBox="1"/>
          <p:nvPr/>
        </p:nvSpPr>
        <p:spPr>
          <a:xfrm>
            <a:off x="5056933" y="2056496"/>
            <a:ext cx="10390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462255"/>
                </a:solidFill>
                <a:latin typeface="Arial Black" panose="020B0A04020102020204" pitchFamily="34" charset="0"/>
              </a:rPr>
              <a:t>to</a:t>
            </a:r>
            <a:endParaRPr lang="ko-KR" altLang="en-US" sz="6000" dirty="0">
              <a:solidFill>
                <a:srgbClr val="46225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4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5" grpId="0" animBg="1"/>
      <p:bldP spid="5" grpId="1" animBg="1"/>
      <p:bldP spid="12" grpId="0" animBg="1"/>
      <p:bldP spid="12" grpId="1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mputer Screen Desktop - Computer Cartoon Png, Cliparts &amp; Cartoons -  Jing.fm">
            <a:extLst>
              <a:ext uri="{FF2B5EF4-FFF2-40B4-BE49-F238E27FC236}">
                <a16:creationId xmlns:a16="http://schemas.microsoft.com/office/drawing/2014/main" id="{459784CA-B0F8-4BEB-A78F-B724C7871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54" b="90779" l="4070" r="94535">
                        <a14:foregroundMark x1="7791" y1="53577" x2="13837" y2="58506"/>
                        <a14:foregroundMark x1="13837" y1="58506" x2="16395" y2="38633"/>
                        <a14:foregroundMark x1="16395" y1="38633" x2="15233" y2="30048"/>
                        <a14:foregroundMark x1="15233" y1="30048" x2="14884" y2="29094"/>
                        <a14:foregroundMark x1="33488" y1="85533" x2="51744" y2="83466"/>
                        <a14:foregroundMark x1="51744" y1="83466" x2="55233" y2="83466"/>
                        <a14:foregroundMark x1="39884" y1="85374" x2="36628" y2="85851"/>
                        <a14:foregroundMark x1="32442" y1="88712" x2="36977" y2="88235"/>
                        <a14:foregroundMark x1="90698" y1="77107" x2="90814" y2="81081"/>
                        <a14:foregroundMark x1="94535" y1="78537" x2="94767" y2="82671"/>
                        <a14:foregroundMark x1="4070" y1="40223" x2="4070" y2="40223"/>
                        <a14:foregroundMark x1="22674" y1="7472" x2="22907" y2="7313"/>
                        <a14:foregroundMark x1="12209" y1="56757" x2="11163" y2="45469"/>
                        <a14:foregroundMark x1="18605" y1="46900" x2="22326" y2="36407"/>
                        <a14:foregroundMark x1="26860" y1="39746" x2="25930" y2="26232"/>
                        <a14:foregroundMark x1="36977" y1="29571" x2="43721" y2="21304"/>
                        <a14:foregroundMark x1="61047" y1="15898" x2="64419" y2="23847"/>
                        <a14:foregroundMark x1="70465" y1="12401" x2="52558" y2="12242"/>
                        <a14:foregroundMark x1="66163" y1="53736" x2="55349" y2="57075"/>
                        <a14:foregroundMark x1="53953" y1="61526" x2="52209" y2="62639"/>
                        <a14:foregroundMark x1="55465" y1="63593" x2="59186" y2="60572"/>
                        <a14:foregroundMark x1="30116" y1="90779" x2="32558" y2="83148"/>
                        <a14:foregroundMark x1="32558" y1="83148" x2="36279" y2="80604"/>
                        <a14:foregroundMark x1="42326" y1="75040" x2="41047" y2="75040"/>
                        <a14:foregroundMark x1="41279" y1="74722" x2="43837" y2="74881"/>
                        <a14:foregroundMark x1="63023" y1="79809" x2="57674" y2="81717"/>
                        <a14:foregroundMark x1="61395" y1="79968" x2="53953" y2="82035"/>
                        <a14:foregroundMark x1="53953" y1="82035" x2="53721" y2="82353"/>
                        <a14:foregroundMark x1="64186" y1="84579" x2="59302" y2="86169"/>
                        <a14:foregroundMark x1="62907" y1="87122" x2="53488" y2="87440"/>
                        <a14:foregroundMark x1="45698" y1="87599" x2="43256" y2="87599"/>
                        <a14:foregroundMark x1="32674" y1="24006" x2="32674" y2="24006"/>
                        <a14:foregroundMark x1="32442" y1="22893" x2="32442" y2="22893"/>
                        <a14:foregroundMark x1="31628" y1="24006" x2="31628" y2="24006"/>
                        <a14:backgroundMark x1="31977" y1="21940" x2="31977" y2="20032"/>
                        <a14:backgroundMark x1="31744" y1="24006" x2="31744" y2="24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" y="179805"/>
            <a:ext cx="8884920" cy="649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48B86-FFC6-4DCF-9CB9-B7BB2FFF00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1" t="15842" r="15419" b="3762"/>
          <a:stretch/>
        </p:blipFill>
        <p:spPr>
          <a:xfrm>
            <a:off x="5053456" y="1266825"/>
            <a:ext cx="2566545" cy="20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6218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3E380-1472-4E6C-8DDD-118759187B44}"/>
              </a:ext>
            </a:extLst>
          </p:cNvPr>
          <p:cNvSpPr txBox="1"/>
          <p:nvPr/>
        </p:nvSpPr>
        <p:spPr>
          <a:xfrm>
            <a:off x="545284" y="260058"/>
            <a:ext cx="9342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AA4465"/>
                </a:solidFill>
                <a:latin typeface="Arial Black" panose="020B0A04020102020204" pitchFamily="34" charset="0"/>
              </a:rPr>
              <a:t>Agree to Disagree</a:t>
            </a:r>
            <a:endParaRPr lang="ko-KR" altLang="en-US" sz="7200" dirty="0">
              <a:solidFill>
                <a:srgbClr val="AA446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A4720-ECEA-4028-9AD5-567CBDE089DA}"/>
              </a:ext>
            </a:extLst>
          </p:cNvPr>
          <p:cNvSpPr txBox="1"/>
          <p:nvPr/>
        </p:nvSpPr>
        <p:spPr>
          <a:xfrm>
            <a:off x="766510" y="2343312"/>
            <a:ext cx="104377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FFA69E"/>
                </a:solidFill>
                <a:latin typeface="Arial Nova Light" panose="020B0304020202020204" pitchFamily="34" charset="0"/>
              </a:rPr>
              <a:t>A </a:t>
            </a:r>
            <a:r>
              <a:rPr lang="en-US" altLang="ko-KR" sz="96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polite</a:t>
            </a:r>
            <a:r>
              <a:rPr lang="en-US" altLang="ko-KR" sz="72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7200" b="1" dirty="0">
                <a:solidFill>
                  <a:srgbClr val="FFA69E"/>
                </a:solidFill>
                <a:latin typeface="Arial Nova Light" panose="020B0304020202020204" pitchFamily="34" charset="0"/>
              </a:rPr>
              <a:t>way</a:t>
            </a:r>
            <a:r>
              <a:rPr lang="en-US" altLang="ko-KR" sz="7200" dirty="0">
                <a:solidFill>
                  <a:srgbClr val="FFA69E"/>
                </a:solidFill>
                <a:latin typeface="Arial Nova Light" panose="020B0304020202020204" pitchFamily="34" charset="0"/>
              </a:rPr>
              <a:t> to </a:t>
            </a:r>
            <a:br>
              <a:rPr lang="en-US" altLang="ko-KR" sz="7200" dirty="0">
                <a:solidFill>
                  <a:srgbClr val="FFA69E"/>
                </a:solidFill>
                <a:latin typeface="Arial Nova Light" panose="020B0304020202020204" pitchFamily="34" charset="0"/>
              </a:rPr>
            </a:br>
            <a:r>
              <a:rPr lang="en-US" altLang="ko-KR" sz="8000" i="1" dirty="0">
                <a:solidFill>
                  <a:srgbClr val="DDFFF7"/>
                </a:solidFill>
                <a:latin typeface="Arial Nova Light" panose="020B0304020202020204" pitchFamily="34" charset="0"/>
              </a:rPr>
              <a:t>end an argument</a:t>
            </a:r>
            <a:r>
              <a:rPr lang="en-US" altLang="ko-KR" sz="7200" dirty="0">
                <a:solidFill>
                  <a:srgbClr val="FFA69E"/>
                </a:solidFill>
                <a:latin typeface="Arial Nova Light" panose="020B03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200210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3E380-1472-4E6C-8DDD-118759187B44}"/>
              </a:ext>
            </a:extLst>
          </p:cNvPr>
          <p:cNvSpPr txBox="1"/>
          <p:nvPr/>
        </p:nvSpPr>
        <p:spPr>
          <a:xfrm>
            <a:off x="545284" y="260058"/>
            <a:ext cx="9342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AA4465"/>
                </a:solidFill>
                <a:latin typeface="Arial Black" panose="020B0A04020102020204" pitchFamily="34" charset="0"/>
              </a:rPr>
              <a:t>Agree to Disagree</a:t>
            </a:r>
            <a:endParaRPr lang="ko-KR" altLang="en-US" sz="7200" dirty="0">
              <a:solidFill>
                <a:srgbClr val="AA446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A4720-ECEA-4028-9AD5-567CBDE089DA}"/>
              </a:ext>
            </a:extLst>
          </p:cNvPr>
          <p:cNvSpPr txBox="1"/>
          <p:nvPr/>
        </p:nvSpPr>
        <p:spPr>
          <a:xfrm>
            <a:off x="804610" y="2505237"/>
            <a:ext cx="10437754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Used in </a:t>
            </a:r>
            <a:r>
              <a:rPr lang="en-US" altLang="ko-KR" sz="6000" i="1" dirty="0">
                <a:solidFill>
                  <a:srgbClr val="DDFFF7"/>
                </a:solidFill>
                <a:latin typeface="Arial Nova Light" panose="020B0304020202020204" pitchFamily="34" charset="0"/>
              </a:rPr>
              <a:t>situations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where the participants </a:t>
            </a:r>
            <a:r>
              <a:rPr lang="en-US" altLang="ko-KR" sz="66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can’t agree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, but wish to </a:t>
            </a:r>
            <a:r>
              <a:rPr lang="en-US" altLang="ko-KR" sz="11500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stay friends</a:t>
            </a:r>
            <a:r>
              <a:rPr lang="en-US" altLang="ko-KR" sz="60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04102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3E380-1472-4E6C-8DDD-118759187B44}"/>
              </a:ext>
            </a:extLst>
          </p:cNvPr>
          <p:cNvSpPr txBox="1"/>
          <p:nvPr/>
        </p:nvSpPr>
        <p:spPr>
          <a:xfrm>
            <a:off x="545284" y="260058"/>
            <a:ext cx="9342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AA4465"/>
                </a:solidFill>
                <a:latin typeface="Arial Black" panose="020B0A04020102020204" pitchFamily="34" charset="0"/>
              </a:rPr>
              <a:t>Agree to Disagree</a:t>
            </a:r>
            <a:endParaRPr lang="ko-KR" altLang="en-US" sz="7200" dirty="0">
              <a:solidFill>
                <a:srgbClr val="AA446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A4720-ECEA-4028-9AD5-567CBDE089DA}"/>
              </a:ext>
            </a:extLst>
          </p:cNvPr>
          <p:cNvSpPr txBox="1"/>
          <p:nvPr/>
        </p:nvSpPr>
        <p:spPr>
          <a:xfrm>
            <a:off x="953323" y="1970011"/>
            <a:ext cx="10437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rgbClr val="93E1D8"/>
                </a:solidFill>
                <a:latin typeface="Arial Nova Light" panose="020B0304020202020204" pitchFamily="34" charset="0"/>
              </a:rPr>
              <a:t>I’m</a:t>
            </a:r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6000" b="1" dirty="0">
                <a:solidFill>
                  <a:srgbClr val="93E1D8"/>
                </a:solidFill>
                <a:latin typeface="Arial Nova Light" panose="020B0304020202020204" pitchFamily="34" charset="0"/>
              </a:rPr>
              <a:t>not sure </a:t>
            </a:r>
            <a:r>
              <a:rPr lang="en-US" altLang="ko-KR" sz="4000" dirty="0">
                <a:solidFill>
                  <a:srgbClr val="FFA69E"/>
                </a:solidFill>
                <a:latin typeface="Arial Nova Light" panose="020B0304020202020204" pitchFamily="34" charset="0"/>
              </a:rPr>
              <a:t>(</a:t>
            </a:r>
            <a:r>
              <a:rPr lang="en-US" altLang="ko-KR" sz="3600" i="1" dirty="0">
                <a:solidFill>
                  <a:srgbClr val="FFA69E"/>
                </a:solidFill>
                <a:latin typeface="Arial Nova Light" panose="020B0304020202020204" pitchFamily="34" charset="0"/>
              </a:rPr>
              <a:t>about that / that’s true</a:t>
            </a:r>
            <a:r>
              <a:rPr lang="en-US" altLang="ko-KR" sz="4000" dirty="0">
                <a:solidFill>
                  <a:srgbClr val="FFA69E"/>
                </a:solidFill>
                <a:latin typeface="Arial Nova Light" panose="020B0304020202020204" pitchFamily="34" charset="0"/>
              </a:rPr>
              <a:t>).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30A9C-1427-4C36-A3A0-94D6AE1EE0FF}"/>
              </a:ext>
            </a:extLst>
          </p:cNvPr>
          <p:cNvSpPr txBox="1"/>
          <p:nvPr/>
        </p:nvSpPr>
        <p:spPr>
          <a:xfrm>
            <a:off x="953323" y="3394141"/>
            <a:ext cx="104377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>
                <a:solidFill>
                  <a:srgbClr val="93E1D8"/>
                </a:solidFill>
                <a:latin typeface="Arial Nova Light" panose="020B0304020202020204" pitchFamily="34" charset="0"/>
              </a:rPr>
              <a:t>Yes</a:t>
            </a:r>
            <a:r>
              <a:rPr lang="en-US" altLang="ko-KR" sz="4800" dirty="0">
                <a:solidFill>
                  <a:srgbClr val="93E1D8"/>
                </a:solidFill>
                <a:latin typeface="Arial Nova Light" panose="020B0304020202020204" pitchFamily="34" charset="0"/>
              </a:rPr>
              <a:t>, but… </a:t>
            </a:r>
            <a:br>
              <a:rPr lang="en-US" altLang="ko-KR" sz="4800" dirty="0">
                <a:solidFill>
                  <a:srgbClr val="93E1D8"/>
                </a:solidFill>
                <a:latin typeface="Arial Nova Light" panose="020B0304020202020204" pitchFamily="34" charset="0"/>
              </a:rPr>
            </a:br>
            <a:r>
              <a:rPr lang="en-US" altLang="ko-KR" sz="4000" dirty="0">
                <a:solidFill>
                  <a:srgbClr val="FFA69E"/>
                </a:solidFill>
                <a:latin typeface="Arial Nova Light" panose="020B0304020202020204" pitchFamily="34" charset="0"/>
              </a:rPr>
              <a:t>(</a:t>
            </a:r>
            <a:r>
              <a:rPr lang="en-US" altLang="ko-KR" sz="3600" i="1" dirty="0">
                <a:solidFill>
                  <a:srgbClr val="FFA69E"/>
                </a:solidFill>
                <a:latin typeface="Arial Nova Light" panose="020B0304020202020204" pitchFamily="34" charset="0"/>
              </a:rPr>
              <a:t>Maybe, but…, I understand, but..</a:t>
            </a:r>
            <a:r>
              <a:rPr lang="en-US" altLang="ko-KR" sz="4000" dirty="0">
                <a:solidFill>
                  <a:srgbClr val="FFA69E"/>
                </a:solidFill>
                <a:latin typeface="Arial Nova Light" panose="020B0304020202020204" pitchFamily="34" charset="0"/>
              </a:rPr>
              <a:t>)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531460" y="5433824"/>
            <a:ext cx="11129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rgbClr val="93E1D8"/>
                </a:solidFill>
                <a:latin typeface="Arial Nova Light" panose="020B0304020202020204" pitchFamily="34" charset="0"/>
              </a:rPr>
              <a:t>Not </a:t>
            </a:r>
            <a:r>
              <a:rPr lang="en-US" altLang="ko-KR" sz="6000" b="1" dirty="0">
                <a:solidFill>
                  <a:srgbClr val="93E1D8"/>
                </a:solidFill>
                <a:latin typeface="Arial Nova Light" panose="020B0304020202020204" pitchFamily="34" charset="0"/>
              </a:rPr>
              <a:t>necessarily</a:t>
            </a:r>
            <a:r>
              <a:rPr lang="en-US" altLang="ko-KR" sz="4800" dirty="0">
                <a:solidFill>
                  <a:srgbClr val="93E1D8"/>
                </a:solidFill>
                <a:latin typeface="Arial Nova Light" panose="020B0304020202020204" pitchFamily="34" charset="0"/>
              </a:rPr>
              <a:t> 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590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3E380-1472-4E6C-8DDD-118759187B44}"/>
              </a:ext>
            </a:extLst>
          </p:cNvPr>
          <p:cNvSpPr txBox="1"/>
          <p:nvPr/>
        </p:nvSpPr>
        <p:spPr>
          <a:xfrm>
            <a:off x="545284" y="260058"/>
            <a:ext cx="2990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AA4465"/>
                </a:solidFill>
                <a:latin typeface="Arial Black" panose="020B0A04020102020204" pitchFamily="34" charset="0"/>
              </a:rPr>
              <a:t>Rules</a:t>
            </a:r>
            <a:endParaRPr lang="ko-KR" altLang="en-US" sz="7200" dirty="0">
              <a:solidFill>
                <a:srgbClr val="AA446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A4720-ECEA-4028-9AD5-567CBDE089DA}"/>
              </a:ext>
            </a:extLst>
          </p:cNvPr>
          <p:cNvSpPr txBox="1"/>
          <p:nvPr/>
        </p:nvSpPr>
        <p:spPr>
          <a:xfrm>
            <a:off x="766510" y="1658927"/>
            <a:ext cx="104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Read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the proverb.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30A9C-1427-4C36-A3A0-94D6AE1EE0FF}"/>
              </a:ext>
            </a:extLst>
          </p:cNvPr>
          <p:cNvSpPr txBox="1"/>
          <p:nvPr/>
        </p:nvSpPr>
        <p:spPr>
          <a:xfrm>
            <a:off x="766510" y="3356595"/>
            <a:ext cx="104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Move 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your cup </a:t>
            </a:r>
            <a:r>
              <a:rPr lang="en-US" altLang="ko-KR" sz="4800" i="1" dirty="0">
                <a:solidFill>
                  <a:srgbClr val="AA4465"/>
                </a:solidFill>
                <a:latin typeface="Arial Nova Light" panose="020B0304020202020204" pitchFamily="34" charset="0"/>
              </a:rPr>
              <a:t>(agree/disagree) </a:t>
            </a:r>
            <a:endParaRPr lang="en-US" altLang="ko-KR" sz="6000" i="1" dirty="0">
              <a:solidFill>
                <a:srgbClr val="AA4465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766510" y="5054263"/>
            <a:ext cx="104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Discuss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the proverb. </a:t>
            </a:r>
          </a:p>
        </p:txBody>
      </p:sp>
    </p:spTree>
    <p:extLst>
      <p:ext uri="{BB962C8B-B14F-4D97-AF65-F5344CB8AC3E}">
        <p14:creationId xmlns:p14="http://schemas.microsoft.com/office/powerpoint/2010/main" val="1672598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4C81D-663B-4D30-91F9-A0162935E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exagon Geometric Pattern - Vector">
            <a:extLst>
              <a:ext uri="{FF2B5EF4-FFF2-40B4-BE49-F238E27FC236}">
                <a16:creationId xmlns:a16="http://schemas.microsoft.com/office/drawing/2014/main" id="{D5FDA036-6BEC-476B-8E65-0AF2C1E11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42" b="12142"/>
          <a:stretch/>
        </p:blipFill>
        <p:spPr bwMode="auto">
          <a:xfrm>
            <a:off x="-795" y="0"/>
            <a:ext cx="12192795" cy="685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905236"/>
            <a:ext cx="10541000" cy="50475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DDFFF7"/>
                </a:solidFill>
                <a:latin typeface="Arial Black" panose="020B0A04020102020204" pitchFamily="34" charset="0"/>
              </a:rPr>
              <a:t>Honesty</a:t>
            </a:r>
            <a:r>
              <a:rPr lang="en-US" altLang="ko-KR" sz="8800" dirty="0">
                <a:latin typeface="Arial Nova" panose="020B0504020202020204" pitchFamily="34" charset="0"/>
              </a:rPr>
              <a:t> </a:t>
            </a:r>
            <a:br>
              <a:rPr lang="en-US" altLang="ko-KR" sz="8800" dirty="0">
                <a:latin typeface="Arial Nova" panose="020B0504020202020204" pitchFamily="34" charset="0"/>
              </a:rPr>
            </a:b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is </a:t>
            </a:r>
            <a:r>
              <a:rPr lang="en-US" altLang="ko-KR" sz="8800" i="1" dirty="0">
                <a:solidFill>
                  <a:srgbClr val="93E1D8"/>
                </a:solidFill>
                <a:latin typeface="Arial Nova" panose="020B0504020202020204" pitchFamily="34" charset="0"/>
              </a:rPr>
              <a:t>always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the </a:t>
            </a:r>
            <a:br>
              <a:rPr lang="en-US" altLang="ko-KR" sz="8800" dirty="0">
                <a:latin typeface="Arial Nova" panose="020B0504020202020204" pitchFamily="34" charset="0"/>
              </a:rPr>
            </a:br>
            <a:r>
              <a:rPr lang="en-US" altLang="ko-KR" sz="96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best policy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FFA69E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149770"/>
      </p:ext>
    </p:extLst>
  </p:cSld>
  <p:clrMapOvr>
    <a:masterClrMapping/>
  </p:clrMapOvr>
  <p:transition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opard Spots Represented In Tattoos: Meanings and Symbolism">
            <a:extLst>
              <a:ext uri="{FF2B5EF4-FFF2-40B4-BE49-F238E27FC236}">
                <a16:creationId xmlns:a16="http://schemas.microsoft.com/office/drawing/2014/main" id="{DAEE71D9-99B0-48A2-855F-8C8DC1EED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3" b="99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759043"/>
            <a:ext cx="10541000" cy="53399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A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3800" dirty="0">
                <a:solidFill>
                  <a:srgbClr val="AA44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leopard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i="1" dirty="0">
                <a:solidFill>
                  <a:srgbClr val="DDFFF7"/>
                </a:solidFill>
                <a:latin typeface="Arial Nova" panose="020B0504020202020204" pitchFamily="34" charset="0"/>
              </a:rPr>
              <a:t>can’t change </a:t>
            </a:r>
            <a:br>
              <a:rPr lang="en-US" altLang="ko-KR" sz="8800" i="1" dirty="0">
                <a:solidFill>
                  <a:srgbClr val="DDFFF7"/>
                </a:solidFill>
                <a:latin typeface="Arial Nova" panose="020B0504020202020204" pitchFamily="34" charset="0"/>
              </a:rPr>
            </a:b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its </a:t>
            </a:r>
            <a:r>
              <a:rPr lang="en-US" altLang="ko-KR" sz="11500" dirty="0">
                <a:solidFill>
                  <a:srgbClr val="462255"/>
                </a:solidFill>
                <a:latin typeface="Arial Rounded MT Bold" panose="020F0704030504030204" pitchFamily="34" charset="0"/>
              </a:rPr>
              <a:t>spots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91623"/>
      </p:ext>
    </p:extLst>
  </p:cSld>
  <p:clrMapOvr>
    <a:masterClrMapping/>
  </p:clrMapOvr>
  <p:transition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exagon Geometric Pattern - Vector">
            <a:extLst>
              <a:ext uri="{FF2B5EF4-FFF2-40B4-BE49-F238E27FC236}">
                <a16:creationId xmlns:a16="http://schemas.microsoft.com/office/drawing/2014/main" id="{D5FDA036-6BEC-476B-8E65-0AF2C1E11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42" b="12142"/>
          <a:stretch/>
        </p:blipFill>
        <p:spPr bwMode="auto">
          <a:xfrm>
            <a:off x="-795" y="0"/>
            <a:ext cx="12192795" cy="685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905236"/>
            <a:ext cx="10541000" cy="50475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DDFFF7"/>
                </a:solidFill>
                <a:latin typeface="Arial Black" panose="020B0A04020102020204" pitchFamily="34" charset="0"/>
              </a:rPr>
              <a:t>Honesty</a:t>
            </a:r>
            <a:r>
              <a:rPr lang="en-US" altLang="ko-KR" sz="8800" dirty="0">
                <a:latin typeface="Arial Nova" panose="020B0504020202020204" pitchFamily="34" charset="0"/>
              </a:rPr>
              <a:t> </a:t>
            </a:r>
            <a:br>
              <a:rPr lang="en-US" altLang="ko-KR" sz="8800" dirty="0">
                <a:latin typeface="Arial Nova" panose="020B0504020202020204" pitchFamily="34" charset="0"/>
              </a:rPr>
            </a:b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is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br>
              <a:rPr lang="en-US" altLang="ko-KR" sz="8800" dirty="0">
                <a:latin typeface="Arial Nova" panose="020B0504020202020204" pitchFamily="34" charset="0"/>
              </a:rPr>
            </a:br>
            <a:r>
              <a:rPr lang="en-US" altLang="ko-KR" sz="9600" dirty="0">
                <a:solidFill>
                  <a:srgbClr val="93E1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best</a:t>
            </a:r>
            <a:r>
              <a:rPr lang="en-US" altLang="ko-KR" sz="96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 policy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FFA69E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16174"/>
      </p:ext>
    </p:extLst>
  </p:cSld>
  <p:clrMapOvr>
    <a:masterClrMapping/>
  </p:clrMapOvr>
  <p:transition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etter from the Editor: Here comes the sun">
            <a:extLst>
              <a:ext uri="{FF2B5EF4-FFF2-40B4-BE49-F238E27FC236}">
                <a16:creationId xmlns:a16="http://schemas.microsoft.com/office/drawing/2014/main" id="{0C85C461-8358-49E3-9662-285BDEA0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3777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2705728"/>
            <a:ext cx="1054100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AA4465"/>
                </a:solidFill>
                <a:latin typeface="Arial Black" panose="020B0A04020102020204" pitchFamily="34" charset="0"/>
              </a:rPr>
              <a:t>Ignorance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is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i="1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bliss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.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 </a:t>
            </a:r>
            <a:endParaRPr lang="ko-KR" altLang="en-US" sz="8800" dirty="0">
              <a:solidFill>
                <a:srgbClr val="DDFFF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07745"/>
      </p:ext>
    </p:extLst>
  </p:cSld>
  <p:clrMapOvr>
    <a:masterClrMapping/>
  </p:clrMapOvr>
  <p:transition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eamless Stone Wall Pattern Vector Texture Illustration | Wall patterns,  Stone, Stone wall">
            <a:extLst>
              <a:ext uri="{FF2B5EF4-FFF2-40B4-BE49-F238E27FC236}">
                <a16:creationId xmlns:a16="http://schemas.microsoft.com/office/drawing/2014/main" id="{15B2A868-197A-4FE3-AC73-07501A5F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9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81936"/>
            <a:ext cx="10541000" cy="66941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People in </a:t>
            </a:r>
            <a:b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</a:br>
            <a:r>
              <a:rPr lang="en-US" altLang="ko-KR" sz="115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glass houses</a:t>
            </a:r>
            <a:r>
              <a:rPr lang="en-US" altLang="ko-KR" sz="88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 </a:t>
            </a:r>
            <a:r>
              <a:rPr lang="en-US" altLang="ko-KR" sz="8800" i="1" dirty="0">
                <a:solidFill>
                  <a:srgbClr val="462255"/>
                </a:solidFill>
                <a:latin typeface="Arial Nova" panose="020B0504020202020204" pitchFamily="34" charset="0"/>
              </a:rPr>
              <a:t>shouldn’t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throw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b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</a:br>
            <a:r>
              <a:rPr lang="en-US" altLang="ko-KR" sz="13800" dirty="0">
                <a:solidFill>
                  <a:srgbClr val="AA4465"/>
                </a:solidFill>
                <a:latin typeface="Arial Black" panose="020B0A04020102020204" pitchFamily="34" charset="0"/>
              </a:rPr>
              <a:t>stones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93E1D8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18990"/>
      </p:ext>
    </p:extLst>
  </p:cSld>
  <p:clrMapOvr>
    <a:masterClrMapping/>
  </p:clrMapOvr>
  <p:transition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he Importance of Choosing Application-specific Tire Tread Patterns">
            <a:extLst>
              <a:ext uri="{FF2B5EF4-FFF2-40B4-BE49-F238E27FC236}">
                <a16:creationId xmlns:a16="http://schemas.microsoft.com/office/drawing/2014/main" id="{0D179F9D-572A-45FD-85B0-E5C2581AA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87" b="96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158880"/>
            <a:ext cx="10541000" cy="65402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11500" i="1" dirty="0">
                <a:solidFill>
                  <a:srgbClr val="DDFFF7"/>
                </a:solidFill>
                <a:latin typeface="Arial Nova" panose="020B0504020202020204" pitchFamily="34" charset="0"/>
              </a:rPr>
              <a:t>squeaky</a:t>
            </a:r>
            <a:r>
              <a:rPr lang="en-US" altLang="ko-KR" sz="11500" dirty="0">
                <a:solidFill>
                  <a:srgbClr val="DDFFF7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13800" dirty="0">
                <a:solidFill>
                  <a:srgbClr val="462255"/>
                </a:solidFill>
                <a:latin typeface="Arial Rounded MT Bold" panose="020F0704030504030204" pitchFamily="34" charset="0"/>
              </a:rPr>
              <a:t>wheel</a:t>
            </a:r>
            <a:r>
              <a:rPr lang="en-US" altLang="ko-KR" sz="11500" dirty="0">
                <a:solidFill>
                  <a:srgbClr val="DDFFF7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gets the </a:t>
            </a:r>
          </a:p>
          <a:p>
            <a:pPr algn="ctr"/>
            <a:r>
              <a:rPr lang="en-US" altLang="ko-KR" sz="16600" dirty="0">
                <a:solidFill>
                  <a:srgbClr val="93E1D8"/>
                </a:solidFill>
                <a:latin typeface="Arial Black" panose="020B0A04020102020204" pitchFamily="34" charset="0"/>
              </a:rPr>
              <a:t>grease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FFA69E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316293"/>
      </p:ext>
    </p:extLst>
  </p:cSld>
  <p:clrMapOvr>
    <a:masterClrMapping/>
  </p:clrMapOvr>
  <p:transition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368300" y="489740"/>
            <a:ext cx="11455402" cy="587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You 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can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lead</a:t>
            </a:r>
            <a:r>
              <a:rPr lang="en-US" altLang="ko-KR" sz="9600" dirty="0">
                <a:solidFill>
                  <a:srgbClr val="DDFFF7"/>
                </a:solidFill>
                <a:latin typeface="Arial Rounded MT Bold" panose="020F0704030504030204" pitchFamily="34" charset="0"/>
              </a:rPr>
              <a:t> a horse to water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, </a:t>
            </a:r>
            <a:b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</a:b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but you 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can’t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 </a:t>
            </a:r>
            <a:b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</a:br>
            <a:r>
              <a:rPr lang="en-US" altLang="ko-KR" sz="9600" dirty="0">
                <a:solidFill>
                  <a:srgbClr val="DDFFF7"/>
                </a:solidFill>
                <a:latin typeface="Arial Black" panose="020B0A04020102020204" pitchFamily="34" charset="0"/>
              </a:rPr>
              <a:t>make them </a:t>
            </a:r>
            <a:r>
              <a:rPr lang="en-US" altLang="ko-KR" sz="9600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drink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AA4465"/>
              </a:solidFill>
              <a:latin typeface="Arial Nova" panose="020B0504020202020204" pitchFamily="34" charset="0"/>
            </a:endParaRPr>
          </a:p>
        </p:txBody>
      </p:sp>
      <p:pic>
        <p:nvPicPr>
          <p:cNvPr id="9220" name="Picture 4" descr="Black Horse Seamless Pattern On Isolated Background. Background.. Royalty  Free Cliparts, Vectors, And Stock Illustration. Image 54971347.">
            <a:extLst>
              <a:ext uri="{FF2B5EF4-FFF2-40B4-BE49-F238E27FC236}">
                <a16:creationId xmlns:a16="http://schemas.microsoft.com/office/drawing/2014/main" id="{026FFFB2-0C54-4657-AF5C-B2DB0D4A5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50452"/>
      </p:ext>
    </p:extLst>
  </p:cSld>
  <p:clrMapOvr>
    <a:masterClrMapping/>
  </p:clrMapOvr>
  <p:transition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Free picture: bread, food, macro">
            <a:extLst>
              <a:ext uri="{FF2B5EF4-FFF2-40B4-BE49-F238E27FC236}">
                <a16:creationId xmlns:a16="http://schemas.microsoft.com/office/drawing/2014/main" id="{073334A4-7F89-4176-A3AB-E175FE174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759044"/>
            <a:ext cx="10541000" cy="53399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There’s </a:t>
            </a:r>
            <a:r>
              <a:rPr lang="en-US" altLang="ko-KR" sz="11500" dirty="0">
                <a:solidFill>
                  <a:srgbClr val="AA4465"/>
                </a:solidFill>
                <a:latin typeface="Arial Rounded MT Bold" panose="020F0704030504030204" pitchFamily="34" charset="0"/>
              </a:rPr>
              <a:t>no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 such thing as a </a:t>
            </a:r>
            <a:b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</a:br>
            <a:r>
              <a:rPr lang="en-US" altLang="ko-KR" sz="138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 lunch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DDFFF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696528"/>
      </p:ext>
    </p:extLst>
  </p:cSld>
  <p:clrMapOvr>
    <a:masterClrMapping/>
  </p:clrMapOvr>
  <p:transition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D wallpaper: Old wooden entrance doors with metal door number sign and  mail h | Wallpaper Flare">
            <a:extLst>
              <a:ext uri="{FF2B5EF4-FFF2-40B4-BE49-F238E27FC236}">
                <a16:creationId xmlns:a16="http://schemas.microsoft.com/office/drawing/2014/main" id="{F9AFED2C-AC00-4DAD-A6C4-9E955D2B6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b="85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582073"/>
            <a:ext cx="10541000" cy="56938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When </a:t>
            </a:r>
            <a:r>
              <a:rPr lang="en-US" altLang="ko-KR" sz="88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one door </a:t>
            </a:r>
            <a:r>
              <a:rPr lang="en-US" altLang="ko-KR" sz="13800" dirty="0">
                <a:solidFill>
                  <a:srgbClr val="93E1D8"/>
                </a:solidFill>
                <a:latin typeface="Arial Black" panose="020B0A04020102020204" pitchFamily="34" charset="0"/>
              </a:rPr>
              <a:t>shuts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, </a:t>
            </a:r>
            <a:r>
              <a:rPr lang="en-US" altLang="ko-KR" sz="8800" b="1" dirty="0">
                <a:solidFill>
                  <a:srgbClr val="FFA69E"/>
                </a:solidFill>
                <a:latin typeface="Arial Nova" panose="020B0504020202020204" pitchFamily="34" charset="0"/>
              </a:rPr>
              <a:t>another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3800" dirty="0">
                <a:solidFill>
                  <a:srgbClr val="DDFFF7"/>
                </a:solidFill>
                <a:latin typeface="Arial Black" panose="020B0A04020102020204" pitchFamily="34" charset="0"/>
              </a:rPr>
              <a:t>opens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  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23283"/>
      </p:ext>
    </p:extLst>
  </p:cSld>
  <p:clrMapOvr>
    <a:masterClrMapping/>
  </p:clrMapOvr>
  <p:transition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Understanding Sand: Different Types Used in Landscaping |">
            <a:extLst>
              <a:ext uri="{FF2B5EF4-FFF2-40B4-BE49-F238E27FC236}">
                <a16:creationId xmlns:a16="http://schemas.microsoft.com/office/drawing/2014/main" id="{31AF0639-2666-4B6D-905F-16C1B6BA5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7" b="124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435878"/>
            <a:ext cx="10541000" cy="59862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AA4465"/>
                </a:solidFill>
                <a:latin typeface="Arial Rounded MT Bold" panose="020F0704030504030204" pitchFamily="34" charset="0"/>
              </a:rPr>
              <a:t>No man </a:t>
            </a:r>
            <a:b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</a:b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is an </a:t>
            </a:r>
            <a:b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</a:br>
            <a:r>
              <a:rPr lang="en-US" altLang="ko-KR" sz="19900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island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99180"/>
      </p:ext>
    </p:extLst>
  </p:cSld>
  <p:clrMapOvr>
    <a:masterClrMapping/>
  </p:clrMapOvr>
  <p:transition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ere do clouds come from?">
            <a:extLst>
              <a:ext uri="{FF2B5EF4-FFF2-40B4-BE49-F238E27FC236}">
                <a16:creationId xmlns:a16="http://schemas.microsoft.com/office/drawing/2014/main" id="{C41C68A4-E773-492C-8559-4184B32CF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393700" y="1436151"/>
            <a:ext cx="11404602" cy="39857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Every </a:t>
            </a:r>
            <a:r>
              <a:rPr lang="en-US" altLang="ko-KR" sz="11500" dirty="0">
                <a:solidFill>
                  <a:srgbClr val="AA4465"/>
                </a:solidFill>
                <a:latin typeface="Arial Rounded MT Bold" panose="020F0704030504030204" pitchFamily="34" charset="0"/>
              </a:rPr>
              <a:t>cloud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has a </a:t>
            </a:r>
            <a:r>
              <a:rPr lang="en-US" altLang="ko-KR" sz="13800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silver lining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6251"/>
      </p:ext>
    </p:extLst>
  </p:cSld>
  <p:clrMapOvr>
    <a:masterClrMapping/>
  </p:clrMapOvr>
  <p:transition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D wallpaper: road, lantern, light, perspective, line, macro, background |  Wallpaper Flare">
            <a:extLst>
              <a:ext uri="{FF2B5EF4-FFF2-40B4-BE49-F238E27FC236}">
                <a16:creationId xmlns:a16="http://schemas.microsoft.com/office/drawing/2014/main" id="{9B3853D3-8C17-420E-AD30-362EF24D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9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381000" y="628238"/>
            <a:ext cx="11430002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9600" dirty="0">
                <a:solidFill>
                  <a:srgbClr val="AA4465"/>
                </a:solidFill>
                <a:latin typeface="Arial Black" panose="020B0A04020102020204" pitchFamily="34" charset="0"/>
              </a:rPr>
              <a:t>road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AA4465"/>
                </a:solidFill>
                <a:latin typeface="Arial Rounded MT Bold" panose="020F0704030504030204" pitchFamily="34" charset="0"/>
              </a:rPr>
              <a:t>to </a:t>
            </a:r>
            <a:r>
              <a:rPr lang="en-US" altLang="ko-KR" sz="8800" dirty="0">
                <a:gradFill>
                  <a:gsLst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Arial Rounded MT Bold" panose="020F0704030504030204" pitchFamily="34" charset="0"/>
              </a:rPr>
              <a:t>hell</a:t>
            </a:r>
            <a:r>
              <a:rPr lang="en-US" altLang="ko-KR" sz="8800" dirty="0">
                <a:solidFill>
                  <a:srgbClr val="AA4465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is </a:t>
            </a:r>
            <a:r>
              <a:rPr lang="en-US" altLang="ko-KR" sz="9600" i="1" dirty="0">
                <a:solidFill>
                  <a:srgbClr val="462255"/>
                </a:solidFill>
                <a:latin typeface="Arial Nova" panose="020B0504020202020204" pitchFamily="34" charset="0"/>
              </a:rPr>
              <a:t>paved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with </a:t>
            </a:r>
          </a:p>
          <a:p>
            <a:pPr algn="ctr"/>
            <a:r>
              <a:rPr lang="en-US" altLang="ko-KR" sz="16600" dirty="0">
                <a:solidFill>
                  <a:srgbClr val="FFA69E"/>
                </a:solidFill>
                <a:latin typeface="Built Titling Sb" panose="020B0706030202080204" pitchFamily="34" charset="0"/>
              </a:rPr>
              <a:t>good intentions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66098"/>
      </p:ext>
    </p:extLst>
  </p:cSld>
  <p:clrMapOvr>
    <a:masterClrMapping/>
  </p:clrMapOvr>
  <p:transition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Easy Pea-sy Soup | My Nana's Kitchen">
            <a:extLst>
              <a:ext uri="{FF2B5EF4-FFF2-40B4-BE49-F238E27FC236}">
                <a16:creationId xmlns:a16="http://schemas.microsoft.com/office/drawing/2014/main" id="{10794CFD-0C75-4595-BBD5-CDCC7761E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0" y="632499"/>
            <a:ext cx="10541000" cy="57708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b="1" dirty="0">
                <a:solidFill>
                  <a:srgbClr val="93E1D8"/>
                </a:solidFill>
                <a:latin typeface="Arial Nova" panose="020B0504020202020204" pitchFamily="34" charset="0"/>
              </a:rPr>
              <a:t>Too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 many</a:t>
            </a:r>
          </a:p>
          <a:p>
            <a:pPr algn="ctr"/>
            <a:r>
              <a:rPr lang="en-US" altLang="ko-KR" sz="16600" dirty="0">
                <a:solidFill>
                  <a:srgbClr val="FFA69E"/>
                </a:solidFill>
                <a:latin typeface="Arial Black" panose="020B0A04020102020204" pitchFamily="34" charset="0"/>
              </a:rPr>
              <a:t>cooks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</a:p>
          <a:p>
            <a:pPr algn="ctr"/>
            <a:r>
              <a:rPr lang="en-US" altLang="ko-KR" sz="11500" dirty="0">
                <a:solidFill>
                  <a:srgbClr val="DDFFF7"/>
                </a:solidFill>
                <a:latin typeface="Arial Rounded MT Bold" panose="020F0704030504030204" pitchFamily="34" charset="0"/>
              </a:rPr>
              <a:t>ruin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the </a:t>
            </a:r>
            <a:r>
              <a:rPr lang="en-US" altLang="ko-KR" sz="8800" b="1" dirty="0">
                <a:solidFill>
                  <a:srgbClr val="DDFFF7"/>
                </a:solidFill>
                <a:latin typeface="Arial Nova" panose="020B0504020202020204" pitchFamily="34" charset="0"/>
              </a:rPr>
              <a:t>broth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76816"/>
      </p:ext>
    </p:extLst>
  </p:cSld>
  <p:clrMapOvr>
    <a:masterClrMapping/>
  </p:clrMapOvr>
  <p:transition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3E380-1472-4E6C-8DDD-118759187B44}"/>
              </a:ext>
            </a:extLst>
          </p:cNvPr>
          <p:cNvSpPr txBox="1"/>
          <p:nvPr/>
        </p:nvSpPr>
        <p:spPr>
          <a:xfrm>
            <a:off x="545284" y="260058"/>
            <a:ext cx="4042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AA4465"/>
                </a:solidFill>
                <a:latin typeface="Arial Black" panose="020B0A04020102020204" pitchFamily="34" charset="0"/>
              </a:rPr>
              <a:t>Proverb</a:t>
            </a:r>
            <a:endParaRPr lang="ko-KR" altLang="en-US" sz="7200" dirty="0">
              <a:solidFill>
                <a:srgbClr val="AA446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A4720-ECEA-4028-9AD5-567CBDE089DA}"/>
              </a:ext>
            </a:extLst>
          </p:cNvPr>
          <p:cNvSpPr txBox="1"/>
          <p:nvPr/>
        </p:nvSpPr>
        <p:spPr>
          <a:xfrm>
            <a:off x="877123" y="2228671"/>
            <a:ext cx="104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Get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a proverb.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30A9C-1427-4C36-A3A0-94D6AE1EE0FF}"/>
              </a:ext>
            </a:extLst>
          </p:cNvPr>
          <p:cNvSpPr txBox="1"/>
          <p:nvPr/>
        </p:nvSpPr>
        <p:spPr>
          <a:xfrm>
            <a:off x="877123" y="3926339"/>
            <a:ext cx="104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Research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the proverb. </a:t>
            </a:r>
          </a:p>
        </p:txBody>
      </p:sp>
    </p:spTree>
    <p:extLst>
      <p:ext uri="{BB962C8B-B14F-4D97-AF65-F5344CB8AC3E}">
        <p14:creationId xmlns:p14="http://schemas.microsoft.com/office/powerpoint/2010/main" val="16629498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Macro Very Old Wood Texture Stock Footage Video (100% Royalty-free)  10484747 | Shutterstock">
            <a:extLst>
              <a:ext uri="{FF2B5EF4-FFF2-40B4-BE49-F238E27FC236}">
                <a16:creationId xmlns:a16="http://schemas.microsoft.com/office/drawing/2014/main" id="{AC15442C-96CB-46F0-B0B5-86E0B9737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697488"/>
            <a:ext cx="10541000" cy="54630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AA4465"/>
                </a:solidFill>
                <a:latin typeface="Arial Black" panose="020B0A04020102020204" pitchFamily="34" charset="0"/>
              </a:rPr>
              <a:t>The end 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always </a:t>
            </a:r>
            <a:r>
              <a:rPr lang="en-US" altLang="ko-KR" sz="11500" i="1" dirty="0">
                <a:solidFill>
                  <a:srgbClr val="DDFFF7"/>
                </a:solidFill>
                <a:latin typeface="Arial Nova" panose="020B0504020202020204" pitchFamily="34" charset="0"/>
              </a:rPr>
              <a:t>justifies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the </a:t>
            </a:r>
            <a:r>
              <a:rPr lang="en-US" altLang="ko-KR" sz="9600" dirty="0">
                <a:solidFill>
                  <a:srgbClr val="AA4465"/>
                </a:solidFill>
                <a:latin typeface="Arial Rounded MT Bold" panose="020F0704030504030204" pitchFamily="34" charset="0"/>
              </a:rPr>
              <a:t>means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43540"/>
      </p:ext>
    </p:extLst>
  </p:cSld>
  <p:clrMapOvr>
    <a:masterClrMapping/>
  </p:clrMapOvr>
  <p:transition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ark strong grunge steel for background, hard solid rigid concept. ⬇ Stock  Photo, Image by © coffeekai #139787238">
            <a:extLst>
              <a:ext uri="{FF2B5EF4-FFF2-40B4-BE49-F238E27FC236}">
                <a16:creationId xmlns:a16="http://schemas.microsoft.com/office/drawing/2014/main" id="{E5F1CF3B-8AD0-4630-BF5A-6E68D392B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 b="11439"/>
          <a:stretch/>
        </p:blipFill>
        <p:spPr bwMode="auto">
          <a:xfrm>
            <a:off x="-25401" y="-18092"/>
            <a:ext cx="12256345" cy="68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203200" y="-18092"/>
            <a:ext cx="11785602" cy="68941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What </a:t>
            </a:r>
            <a:r>
              <a:rPr lang="en-US" altLang="ko-KR" sz="8800" b="1" i="1" dirty="0">
                <a:solidFill>
                  <a:srgbClr val="462255"/>
                </a:solidFill>
                <a:latin typeface="Arial Nova" panose="020B0504020202020204" pitchFamily="34" charset="0"/>
              </a:rPr>
              <a:t>doesn’t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1500" b="1" dirty="0">
                <a:solidFill>
                  <a:srgbClr val="462255"/>
                </a:solidFill>
                <a:latin typeface="Arial Rounded MT Bold" panose="020F0704030504030204" pitchFamily="34" charset="0"/>
              </a:rPr>
              <a:t>KILL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 you makes you </a:t>
            </a:r>
            <a:r>
              <a:rPr lang="en-US" altLang="ko-KR" sz="23900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</a:rPr>
              <a:t>stronger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AA446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15511"/>
      </p:ext>
    </p:extLst>
  </p:cSld>
  <p:clrMapOvr>
    <a:masterClrMapping/>
  </p:clrMapOvr>
  <p:transition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50 Best Water Ripples ideas | water ripples, ripple, water">
            <a:extLst>
              <a:ext uri="{FF2B5EF4-FFF2-40B4-BE49-F238E27FC236}">
                <a16:creationId xmlns:a16="http://schemas.microsoft.com/office/drawing/2014/main" id="{BE5F05AC-259E-48B6-A632-B5B6946EE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7635"/>
            <a:ext cx="12192000" cy="80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330198" y="1127884"/>
            <a:ext cx="11861802" cy="62786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AA4465"/>
                </a:solidFill>
                <a:latin typeface="Arial Nova" panose="020B0504020202020204" pitchFamily="34" charset="0"/>
              </a:rPr>
              <a:t>Still waters </a:t>
            </a:r>
            <a:r>
              <a:rPr lang="en-US" altLang="ko-KR" sz="8800" i="1" dirty="0">
                <a:solidFill>
                  <a:srgbClr val="462255"/>
                </a:solidFill>
                <a:latin typeface="Arial Nova" panose="020B0504020202020204" pitchFamily="34" charset="0"/>
              </a:rPr>
              <a:t>run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28700" dirty="0">
                <a:gradFill>
                  <a:gsLst>
                    <a:gs pos="0">
                      <a:srgbClr val="93E1D8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DEEP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93E1D8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38959"/>
      </p:ext>
    </p:extLst>
  </p:cSld>
  <p:clrMapOvr>
    <a:masterClrMapping/>
  </p:clrMapOvr>
  <p:transition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Plucky Idea – Turning Waste Feathers into Sustainable Opportunities | The  Poultry Site">
            <a:extLst>
              <a:ext uri="{FF2B5EF4-FFF2-40B4-BE49-F238E27FC236}">
                <a16:creationId xmlns:a16="http://schemas.microsoft.com/office/drawing/2014/main" id="{FEDCCB39-8336-47AD-B13A-1FF985603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76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335852"/>
            <a:ext cx="10541000" cy="61863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Don’t </a:t>
            </a:r>
            <a:r>
              <a:rPr lang="en-US" altLang="ko-KR" sz="16600" dirty="0">
                <a:solidFill>
                  <a:srgbClr val="AA4465"/>
                </a:solidFill>
                <a:latin typeface="Arial Black" panose="020B0A04020102020204" pitchFamily="34" charset="0"/>
              </a:rPr>
              <a:t>count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your </a:t>
            </a:r>
            <a:r>
              <a:rPr lang="en-US" altLang="ko-KR" sz="11500" dirty="0">
                <a:solidFill>
                  <a:srgbClr val="DDFFF7"/>
                </a:solidFill>
                <a:latin typeface="Arial Rounded MT Bold" panose="020F0704030504030204" pitchFamily="34" charset="0"/>
              </a:rPr>
              <a:t>chickens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i="1" dirty="0">
                <a:solidFill>
                  <a:srgbClr val="462255"/>
                </a:solidFill>
                <a:latin typeface="Arial Nova" panose="020B0504020202020204" pitchFamily="34" charset="0"/>
              </a:rPr>
              <a:t>before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they </a:t>
            </a:r>
            <a:r>
              <a:rPr lang="en-US" altLang="ko-KR" sz="115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hatch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37184"/>
      </p:ext>
    </p:extLst>
  </p:cSld>
  <p:clrMapOvr>
    <a:masterClrMapping/>
  </p:clrMapOvr>
  <p:transition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ullhorn Communication Megaphone - Free vector graphic on Pixabay">
            <a:extLst>
              <a:ext uri="{FF2B5EF4-FFF2-40B4-BE49-F238E27FC236}">
                <a16:creationId xmlns:a16="http://schemas.microsoft.com/office/drawing/2014/main" id="{872CF9AF-5C1A-4E20-9FE8-517E961A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87" y="636723"/>
            <a:ext cx="5840512" cy="558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-79647"/>
            <a:ext cx="10541000" cy="70173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462255"/>
                </a:solidFill>
                <a:latin typeface="Arial Rounded MT Bold" panose="020F0704030504030204" pitchFamily="34" charset="0"/>
              </a:rPr>
              <a:t>Actions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 speak </a:t>
            </a:r>
            <a:r>
              <a:rPr lang="en-US" altLang="ko-KR" sz="23900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</a:rPr>
              <a:t>louder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 than </a:t>
            </a:r>
            <a:r>
              <a:rPr lang="en-US" altLang="ko-KR" sz="11500" dirty="0">
                <a:solidFill>
                  <a:srgbClr val="462255"/>
                </a:solidFill>
                <a:latin typeface="Arial Black" panose="020B0A04020102020204" pitchFamily="34" charset="0"/>
              </a:rPr>
              <a:t>words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AA446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77016"/>
      </p:ext>
    </p:extLst>
  </p:cSld>
  <p:clrMapOvr>
    <a:masterClrMapping/>
  </p:clrMapOvr>
  <p:transition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og paw print seamless pattern Royalty Free Vector Image">
            <a:extLst>
              <a:ext uri="{FF2B5EF4-FFF2-40B4-BE49-F238E27FC236}">
                <a16:creationId xmlns:a16="http://schemas.microsoft.com/office/drawing/2014/main" id="{7A3EB37B-3A9A-4119-AF19-1348AB08B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8" b="239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936015"/>
            <a:ext cx="10541000" cy="49859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You </a:t>
            </a:r>
            <a:r>
              <a:rPr lang="en-US" altLang="ko-KR" sz="8800" i="1" dirty="0">
                <a:solidFill>
                  <a:srgbClr val="FFA69E"/>
                </a:solidFill>
                <a:latin typeface="Arial Nova" panose="020B0504020202020204" pitchFamily="34" charset="0"/>
              </a:rPr>
              <a:t>can’t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teach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b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</a:b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an </a:t>
            </a:r>
            <a:r>
              <a:rPr lang="en-US" altLang="ko-KR" sz="11500" dirty="0">
                <a:solidFill>
                  <a:srgbClr val="AA4465"/>
                </a:solidFill>
                <a:latin typeface="Arial Nova" panose="020B0504020202020204" pitchFamily="34" charset="0"/>
              </a:rPr>
              <a:t>old dog </a:t>
            </a:r>
            <a:br>
              <a:rPr lang="en-US" altLang="ko-KR" sz="11500" dirty="0">
                <a:solidFill>
                  <a:srgbClr val="AA4465"/>
                </a:solidFill>
                <a:latin typeface="Arial Nova" panose="020B0504020202020204" pitchFamily="34" charset="0"/>
              </a:rPr>
            </a:b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new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1500" dirty="0">
                <a:solidFill>
                  <a:srgbClr val="462255"/>
                </a:solidFill>
                <a:latin typeface="Arial Black" panose="020B0A04020102020204" pitchFamily="34" charset="0"/>
              </a:rPr>
              <a:t>tricks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DDFFF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73557"/>
      </p:ext>
    </p:extLst>
  </p:cSld>
  <p:clrMapOvr>
    <a:masterClrMapping/>
  </p:clrMapOvr>
  <p:transition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Simple Floor Tile Pattern, Abstract Geometric Seamless Background...  Royalty Free Cliparts, Vectors, And Stock Illustration. Image 100578402.">
            <a:extLst>
              <a:ext uri="{FF2B5EF4-FFF2-40B4-BE49-F238E27FC236}">
                <a16:creationId xmlns:a16="http://schemas.microsoft.com/office/drawing/2014/main" id="{4256D038-A5F0-45E7-B338-89509010F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289684"/>
            <a:ext cx="10541000" cy="62786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93E1D8"/>
                </a:solidFill>
                <a:latin typeface="Built Titling Sb" panose="020B0706030202080204" pitchFamily="34" charset="0"/>
              </a:rPr>
              <a:t>Cleanliness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</a:p>
          <a:p>
            <a:pPr algn="ctr"/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is </a:t>
            </a:r>
            <a:r>
              <a:rPr lang="en-US" altLang="ko-KR" sz="8800" i="1" dirty="0">
                <a:solidFill>
                  <a:srgbClr val="462255"/>
                </a:solidFill>
                <a:latin typeface="Arial Nova" panose="020B0504020202020204" pitchFamily="34" charset="0"/>
              </a:rPr>
              <a:t>next to </a:t>
            </a:r>
            <a:r>
              <a:rPr lang="en-US" altLang="ko-KR" sz="115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godliness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338493"/>
      </p:ext>
    </p:extLst>
  </p:cSld>
  <p:clrMapOvr>
    <a:masterClrMapping/>
  </p:clrMapOvr>
  <p:transition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tructure A White Fabric Macro Stock Photo, Picture And Royalty Free Image.  Image 11503659.">
            <a:extLst>
              <a:ext uri="{FF2B5EF4-FFF2-40B4-BE49-F238E27FC236}">
                <a16:creationId xmlns:a16="http://schemas.microsoft.com/office/drawing/2014/main" id="{F2D87D80-B28F-470D-A0C7-33531A8D9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289684"/>
            <a:ext cx="10541000" cy="62786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AA4465"/>
                </a:solidFill>
                <a:latin typeface="Arial Black" panose="020B0A04020102020204" pitchFamily="34" charset="0"/>
              </a:rPr>
              <a:t>Beauty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</a:p>
          <a:p>
            <a:pPr algn="ctr"/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is in the 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eye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of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 the </a:t>
            </a:r>
            <a:r>
              <a:rPr lang="en-US" altLang="ko-KR" sz="115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beholder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93E1D8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14399"/>
      </p:ext>
    </p:extLst>
  </p:cSld>
  <p:clrMapOvr>
    <a:masterClrMapping/>
  </p:clrMapOvr>
  <p:transition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hain (IZCH001-01) - Product Information Lookup - BMX International">
            <a:extLst>
              <a:ext uri="{FF2B5EF4-FFF2-40B4-BE49-F238E27FC236}">
                <a16:creationId xmlns:a16="http://schemas.microsoft.com/office/drawing/2014/main" id="{A1DDF2FB-9C14-4A59-821B-3EA353BF7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689794"/>
            <a:ext cx="10541000" cy="54784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A </a:t>
            </a:r>
            <a:r>
              <a:rPr lang="en-US" altLang="ko-KR" sz="16600" dirty="0">
                <a:solidFill>
                  <a:srgbClr val="93E1D8"/>
                </a:solidFill>
                <a:latin typeface="Built Titling Sb" panose="020B0706030202080204" pitchFamily="34" charset="0"/>
              </a:rPr>
              <a:t>chain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 is only as </a:t>
            </a:r>
            <a:r>
              <a:rPr lang="en-US" altLang="ko-KR" sz="9600" dirty="0">
                <a:solidFill>
                  <a:srgbClr val="462255"/>
                </a:solidFill>
                <a:latin typeface="Arial Black" panose="020B0A04020102020204" pitchFamily="34" charset="0"/>
              </a:rPr>
              <a:t>strong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 as its </a:t>
            </a:r>
            <a:r>
              <a:rPr lang="en-US" altLang="ko-KR" sz="88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weakest </a:t>
            </a:r>
            <a:r>
              <a:rPr lang="en-US" altLang="ko-KR" sz="88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link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FFA69E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96628"/>
      </p:ext>
    </p:extLst>
  </p:cSld>
  <p:clrMapOvr>
    <a:masterClrMapping/>
  </p:clrMapOvr>
  <p:transition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The 17 Best Pens for Writing in Journals and Taking Notes">
            <a:extLst>
              <a:ext uri="{FF2B5EF4-FFF2-40B4-BE49-F238E27FC236}">
                <a16:creationId xmlns:a16="http://schemas.microsoft.com/office/drawing/2014/main" id="{BD3DCD94-0D42-49C8-A864-AD4FC9A9D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1643900"/>
            <a:ext cx="10541000" cy="35702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8800" i="1" dirty="0">
                <a:solidFill>
                  <a:srgbClr val="DDFFF7"/>
                </a:solidFill>
                <a:latin typeface="Arial Nova" panose="020B0504020202020204" pitchFamily="34" charset="0"/>
              </a:rPr>
              <a:t>pen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is </a:t>
            </a:r>
            <a:r>
              <a:rPr lang="en-US" altLang="ko-KR" sz="8800" dirty="0">
                <a:solidFill>
                  <a:srgbClr val="4622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mightier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than the </a:t>
            </a:r>
            <a:r>
              <a:rPr lang="en-US" altLang="ko-KR" sz="13800" dirty="0">
                <a:solidFill>
                  <a:srgbClr val="AA4465"/>
                </a:solidFill>
                <a:latin typeface="Arial Black" panose="020B0A04020102020204" pitchFamily="34" charset="0"/>
              </a:rPr>
              <a:t>sword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28481"/>
      </p:ext>
    </p:extLst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9661754-5D4A-4AD2-9FE1-9630E70D0A2B}"/>
              </a:ext>
            </a:extLst>
          </p:cNvPr>
          <p:cNvSpPr txBox="1"/>
          <p:nvPr/>
        </p:nvSpPr>
        <p:spPr>
          <a:xfrm>
            <a:off x="6563281" y="3734566"/>
            <a:ext cx="492795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chemeClr val="tx1">
                    <a:lumMod val="95000"/>
                  </a:schemeClr>
                </a:solidFill>
                <a:latin typeface="Bebas Neue Light" panose="00000500000000000000" pitchFamily="50" charset="0"/>
              </a:rPr>
              <a:t>telling</a:t>
            </a:r>
            <a:endParaRPr lang="ko-KR" altLang="en-US" sz="16600" dirty="0">
              <a:solidFill>
                <a:schemeClr val="tx1">
                  <a:lumMod val="95000"/>
                </a:schemeClr>
              </a:solidFill>
              <a:latin typeface="Bebas Neue Light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FD91C-182F-49CB-8271-585BDAB6CFE3}"/>
              </a:ext>
            </a:extLst>
          </p:cNvPr>
          <p:cNvSpPr txBox="1"/>
          <p:nvPr/>
        </p:nvSpPr>
        <p:spPr>
          <a:xfrm>
            <a:off x="192511" y="669070"/>
            <a:ext cx="606929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chemeClr val="tx1">
                    <a:lumMod val="95000"/>
                  </a:schemeClr>
                </a:solidFill>
                <a:latin typeface="Bebas Neue Light" panose="00000500000000000000" pitchFamily="50" charset="0"/>
              </a:rPr>
              <a:t>Teaching</a:t>
            </a:r>
            <a:endParaRPr lang="ko-KR" altLang="en-US" sz="16600" dirty="0">
              <a:solidFill>
                <a:schemeClr val="tx1">
                  <a:lumMod val="95000"/>
                </a:schemeClr>
              </a:solidFill>
              <a:latin typeface="Bebas Neue Light" panose="00000500000000000000" pitchFamily="50" charset="0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F0BCB8-9D9F-4F7D-9218-7F314F25979C}"/>
              </a:ext>
            </a:extLst>
          </p:cNvPr>
          <p:cNvSpPr/>
          <p:nvPr/>
        </p:nvSpPr>
        <p:spPr>
          <a:xfrm>
            <a:off x="5794049" y="0"/>
            <a:ext cx="7601688" cy="3945835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44F316F-1D3B-491D-AD35-64931F0F699E}"/>
              </a:ext>
            </a:extLst>
          </p:cNvPr>
          <p:cNvSpPr/>
          <p:nvPr/>
        </p:nvSpPr>
        <p:spPr>
          <a:xfrm>
            <a:off x="-1088572" y="2912165"/>
            <a:ext cx="7839749" cy="3945835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369BC8-2E00-46BA-8243-E32665B2809E}"/>
              </a:ext>
            </a:extLst>
          </p:cNvPr>
          <p:cNvSpPr/>
          <p:nvPr/>
        </p:nvSpPr>
        <p:spPr>
          <a:xfrm>
            <a:off x="6258334" y="0"/>
            <a:ext cx="142613" cy="6858000"/>
          </a:xfrm>
          <a:prstGeom prst="rect">
            <a:avLst/>
          </a:prstGeom>
          <a:gradFill>
            <a:gsLst>
              <a:gs pos="0">
                <a:srgbClr val="DDFFF7"/>
              </a:gs>
              <a:gs pos="100000">
                <a:srgbClr val="DDFFF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74C763-C9E2-4554-B5E1-24405519964F}"/>
              </a:ext>
            </a:extLst>
          </p:cNvPr>
          <p:cNvSpPr/>
          <p:nvPr/>
        </p:nvSpPr>
        <p:spPr>
          <a:xfrm rot="10800000">
            <a:off x="6261801" y="0"/>
            <a:ext cx="142613" cy="6858000"/>
          </a:xfrm>
          <a:prstGeom prst="rect">
            <a:avLst/>
          </a:prstGeom>
          <a:gradFill>
            <a:gsLst>
              <a:gs pos="0">
                <a:srgbClr val="DDFFF7"/>
              </a:gs>
              <a:gs pos="100000">
                <a:srgbClr val="DDFFF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24BC70-3ABE-4B67-80DE-8D1029C24A0B}"/>
              </a:ext>
            </a:extLst>
          </p:cNvPr>
          <p:cNvSpPr txBox="1"/>
          <p:nvPr/>
        </p:nvSpPr>
        <p:spPr>
          <a:xfrm>
            <a:off x="5192577" y="3123060"/>
            <a:ext cx="11240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462255"/>
                </a:solidFill>
                <a:latin typeface="Arial Black" panose="020B0A04020102020204" pitchFamily="34" charset="0"/>
              </a:rPr>
              <a:t>vs</a:t>
            </a:r>
            <a:endParaRPr lang="ko-KR" altLang="en-US" sz="6000" dirty="0">
              <a:solidFill>
                <a:srgbClr val="46225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8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5" grpId="0" animBg="1"/>
      <p:bldP spid="5" grpId="1" animBg="1"/>
      <p:bldP spid="12" grpId="0" animBg="1"/>
      <p:bldP spid="12" grpId="1" animBg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 descr="The Trex Blog - Look Beyond Wood When Building A Deck | Trex">
            <a:extLst>
              <a:ext uri="{FF2B5EF4-FFF2-40B4-BE49-F238E27FC236}">
                <a16:creationId xmlns:a16="http://schemas.microsoft.com/office/drawing/2014/main" id="{77B4E9D6-B032-45CD-9C2B-7D2C70CD4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9679" r="3780" b="9679"/>
          <a:stretch/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143490"/>
            <a:ext cx="10541000" cy="65710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93E1D8"/>
                </a:solidFill>
                <a:latin typeface="Arial Nova" panose="020B0504020202020204" pitchFamily="34" charset="0"/>
              </a:rPr>
              <a:t>If you want </a:t>
            </a:r>
            <a:r>
              <a:rPr lang="en-US" altLang="ko-KR" sz="8800" b="1" dirty="0">
                <a:solidFill>
                  <a:srgbClr val="AA4465"/>
                </a:solidFill>
                <a:latin typeface="Arial Nova" panose="020B0504020202020204" pitchFamily="34" charset="0"/>
              </a:rPr>
              <a:t>something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000" dirty="0">
                <a:solidFill>
                  <a:srgbClr val="93E1D8"/>
                </a:solidFill>
                <a:latin typeface="Arial Nova" panose="020B0504020202020204" pitchFamily="34" charset="0"/>
              </a:rPr>
              <a:t>done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3800" dirty="0">
                <a:solidFill>
                  <a:srgbClr val="462255"/>
                </a:solidFill>
                <a:latin typeface="Arial Black" panose="020B0A04020102020204" pitchFamily="34" charset="0"/>
              </a:rPr>
              <a:t>right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, </a:t>
            </a:r>
            <a:r>
              <a:rPr lang="en-US" altLang="ko-KR" sz="8800" b="1" i="1" dirty="0">
                <a:solidFill>
                  <a:srgbClr val="93E1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you</a:t>
            </a:r>
            <a:r>
              <a:rPr lang="en-US" altLang="ko-KR" sz="8800" i="1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000" i="1" dirty="0">
                <a:solidFill>
                  <a:srgbClr val="93E1D8"/>
                </a:solidFill>
                <a:latin typeface="Arial Nova" panose="020B0504020202020204" pitchFamily="34" charset="0"/>
              </a:rPr>
              <a:t>have </a:t>
            </a:r>
            <a:r>
              <a:rPr lang="en-US" altLang="ko-KR" sz="8000" dirty="0">
                <a:solidFill>
                  <a:srgbClr val="93E1D8"/>
                </a:solidFill>
                <a:latin typeface="Arial Nova" panose="020B0504020202020204" pitchFamily="34" charset="0"/>
              </a:rPr>
              <a:t>to 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do it </a:t>
            </a:r>
            <a:r>
              <a:rPr lang="en-US" altLang="ko-KR" sz="11500" dirty="0">
                <a:solidFill>
                  <a:srgbClr val="AA4465"/>
                </a:solidFill>
                <a:latin typeface="Arial Rounded MT Bold" panose="020F0704030504030204" pitchFamily="34" charset="0"/>
              </a:rPr>
              <a:t>yourself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93E1D8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76409"/>
      </p:ext>
    </p:extLst>
  </p:cSld>
  <p:clrMapOvr>
    <a:masterClrMapping/>
  </p:clrMapOvr>
  <p:transition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Mastering Work Gloves – Hand tools , Power Tools , Safety Equipment and  Innovation">
            <a:extLst>
              <a:ext uri="{FF2B5EF4-FFF2-40B4-BE49-F238E27FC236}">
                <a16:creationId xmlns:a16="http://schemas.microsoft.com/office/drawing/2014/main" id="{1F479BDC-63D0-4DFB-9272-DA3C45E1D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" b="78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828294"/>
            <a:ext cx="105410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FA69E"/>
                </a:solidFill>
                <a:latin typeface="Arial Nova" panose="020B0504020202020204" pitchFamily="34" charset="0"/>
              </a:rPr>
              <a:t>Work</a:t>
            </a:r>
            <a:r>
              <a:rPr lang="en-US" altLang="ko-KR" sz="96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6600" dirty="0">
                <a:solidFill>
                  <a:srgbClr val="93E1D8"/>
                </a:solidFill>
                <a:latin typeface="Arial Black" panose="020B0A04020102020204" pitchFamily="34" charset="0"/>
              </a:rPr>
              <a:t>smart</a:t>
            </a:r>
            <a:r>
              <a:rPr lang="en-US" altLang="ko-KR" sz="9600" dirty="0">
                <a:solidFill>
                  <a:srgbClr val="FFA69E"/>
                </a:solidFill>
                <a:latin typeface="Arial Nova" panose="020B0504020202020204" pitchFamily="34" charset="0"/>
              </a:rPr>
              <a:t>,</a:t>
            </a:r>
            <a:r>
              <a:rPr lang="en-US" altLang="ko-KR" sz="96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</a:p>
          <a:p>
            <a:pPr algn="ctr"/>
            <a:r>
              <a:rPr lang="en-US" altLang="ko-KR" sz="9600" b="1" dirty="0">
                <a:solidFill>
                  <a:srgbClr val="462255"/>
                </a:solidFill>
                <a:latin typeface="Arial Nova" panose="020B0504020202020204" pitchFamily="34" charset="0"/>
              </a:rPr>
              <a:t>not</a:t>
            </a:r>
            <a:r>
              <a:rPr lang="en-US" altLang="ko-KR" sz="96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6600" dirty="0">
                <a:solidFill>
                  <a:srgbClr val="DDFFF7"/>
                </a:solidFill>
                <a:latin typeface="Arial Black" panose="020B0A04020102020204" pitchFamily="34" charset="0"/>
              </a:rPr>
              <a:t>hard</a:t>
            </a:r>
            <a:r>
              <a:rPr lang="en-US" altLang="ko-KR" sz="9600" dirty="0">
                <a:solidFill>
                  <a:srgbClr val="FFA69E"/>
                </a:solidFill>
                <a:latin typeface="Arial Nova" panose="020B0504020202020204" pitchFamily="34" charset="0"/>
              </a:rPr>
              <a:t>.</a:t>
            </a:r>
            <a:r>
              <a:rPr lang="en-US" altLang="ko-KR" sz="9600" dirty="0">
                <a:solidFill>
                  <a:srgbClr val="462255"/>
                </a:solidFill>
                <a:latin typeface="Arial Nova" panose="020B0504020202020204" pitchFamily="34" charset="0"/>
              </a:rPr>
              <a:t>  </a:t>
            </a:r>
            <a:endParaRPr lang="ko-KR" altLang="en-US" sz="96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31803"/>
      </p:ext>
    </p:extLst>
  </p:cSld>
  <p:clrMapOvr>
    <a:masterClrMapping/>
  </p:clrMapOvr>
  <p:transition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un with Macro Photography">
            <a:extLst>
              <a:ext uri="{FF2B5EF4-FFF2-40B4-BE49-F238E27FC236}">
                <a16:creationId xmlns:a16="http://schemas.microsoft.com/office/drawing/2014/main" id="{46764F0E-204C-4107-94D9-CE09A8B86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1436152"/>
            <a:ext cx="10541000" cy="39857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AA4465"/>
                </a:solidFill>
                <a:latin typeface="Arial Black" panose="020B0A04020102020204" pitchFamily="34" charset="0"/>
              </a:rPr>
              <a:t>Money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can’t buy </a:t>
            </a:r>
            <a:r>
              <a:rPr lang="en-US" altLang="ko-KR" sz="11500" dirty="0">
                <a:solidFill>
                  <a:srgbClr val="462255"/>
                </a:solidFill>
                <a:latin typeface="Arial Rounded MT Bold" panose="020F0704030504030204" pitchFamily="34" charset="0"/>
              </a:rPr>
              <a:t>happiness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26091"/>
      </p:ext>
    </p:extLst>
  </p:cSld>
  <p:clrMapOvr>
    <a:masterClrMapping/>
  </p:clrMapOvr>
  <p:transition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15,145 Bullets Photos - Free &amp; Royalty-Free Stock Photos from Dreamstime">
            <a:extLst>
              <a:ext uri="{FF2B5EF4-FFF2-40B4-BE49-F238E27FC236}">
                <a16:creationId xmlns:a16="http://schemas.microsoft.com/office/drawing/2014/main" id="{50ACE110-6D1E-4370-903B-BC78D2939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97" b="68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0" y="320462"/>
            <a:ext cx="12192002" cy="62170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All’s </a:t>
            </a:r>
            <a:r>
              <a:rPr lang="en-US" altLang="ko-KR" sz="11500" dirty="0">
                <a:solidFill>
                  <a:srgbClr val="FFA69E"/>
                </a:solidFill>
                <a:latin typeface="Built Titling Sb" panose="020B0706030202080204" pitchFamily="34" charset="0"/>
              </a:rPr>
              <a:t>fair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 in </a:t>
            </a:r>
            <a:r>
              <a:rPr lang="en-US" altLang="ko-KR" sz="19900" dirty="0">
                <a:solidFill>
                  <a:srgbClr val="AA4465"/>
                </a:solidFill>
                <a:latin typeface="Arial Black" panose="020B0A04020102020204" pitchFamily="34" charset="0"/>
              </a:rPr>
              <a:t>love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and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9900" dirty="0">
                <a:solidFill>
                  <a:srgbClr val="462255"/>
                </a:solidFill>
                <a:latin typeface="Arial Black" panose="020B0A04020102020204" pitchFamily="34" charset="0"/>
              </a:rPr>
              <a:t>war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AA446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4380"/>
      </p:ext>
    </p:extLst>
  </p:cSld>
  <p:clrMapOvr>
    <a:masterClrMapping/>
  </p:clrMapOvr>
  <p:transition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ree Vector | Abstract pattern">
            <a:extLst>
              <a:ext uri="{FF2B5EF4-FFF2-40B4-BE49-F238E27FC236}">
                <a16:creationId xmlns:a16="http://schemas.microsoft.com/office/drawing/2014/main" id="{87A07F39-F51E-4ED3-898F-9AF723F6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820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1112987"/>
            <a:ext cx="10541000" cy="46320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dirty="0">
                <a:solidFill>
                  <a:srgbClr val="462255"/>
                </a:solidFill>
                <a:latin typeface="Arial Rounded MT Bold" panose="020F0704030504030204" pitchFamily="34" charset="0"/>
              </a:rPr>
              <a:t>best things 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in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i="1" dirty="0">
                <a:solidFill>
                  <a:srgbClr val="FFA69E"/>
                </a:solidFill>
                <a:latin typeface="Arial Nova" panose="020B0504020202020204" pitchFamily="34" charset="0"/>
              </a:rPr>
              <a:t>life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are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9900" dirty="0">
                <a:solidFill>
                  <a:srgbClr val="AA44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free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FFA69E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65311"/>
      </p:ext>
    </p:extLst>
  </p:cSld>
  <p:clrMapOvr>
    <a:masterClrMapping/>
  </p:clrMapOvr>
  <p:transition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What is a pattern? | Macmillan Dictionary Blog">
            <a:extLst>
              <a:ext uri="{FF2B5EF4-FFF2-40B4-BE49-F238E27FC236}">
                <a16:creationId xmlns:a16="http://schemas.microsoft.com/office/drawing/2014/main" id="{7379778A-711E-4D09-ABAE-77574AA70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" r="434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406402" y="-226612"/>
            <a:ext cx="6184899" cy="53860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4400" dirty="0">
                <a:solidFill>
                  <a:srgbClr val="DDFFF7"/>
                </a:solidFill>
                <a:latin typeface="Built Titling Sb" panose="020B0706030202080204" pitchFamily="34" charset="0"/>
              </a:rPr>
              <a:t>Life</a:t>
            </a:r>
            <a:endParaRPr lang="ko-KR" altLang="en-US" sz="115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5457E-8BDD-4D35-A0DE-3B1D24A1BD5B}"/>
              </a:ext>
            </a:extLst>
          </p:cNvPr>
          <p:cNvSpPr txBox="1"/>
          <p:nvPr/>
        </p:nvSpPr>
        <p:spPr>
          <a:xfrm>
            <a:off x="965201" y="4191629"/>
            <a:ext cx="506730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i="1" dirty="0">
                <a:solidFill>
                  <a:srgbClr val="462255"/>
                </a:solidFill>
                <a:latin typeface="Arial Nova" panose="020B0504020202020204" pitchFamily="34" charset="0"/>
              </a:rPr>
              <a:t>starts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at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24AD0-ED62-44DD-B8B4-3B3BE4E478E5}"/>
              </a:ext>
            </a:extLst>
          </p:cNvPr>
          <p:cNvSpPr txBox="1"/>
          <p:nvPr/>
        </p:nvSpPr>
        <p:spPr>
          <a:xfrm>
            <a:off x="5727699" y="2044071"/>
            <a:ext cx="6604001" cy="53860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44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40</a:t>
            </a:r>
            <a:r>
              <a:rPr lang="en-US" altLang="ko-KR" sz="23900" dirty="0">
                <a:solidFill>
                  <a:srgbClr val="462255"/>
                </a:solidFill>
                <a:latin typeface="Arial Nova" panose="020B0504020202020204" pitchFamily="34" charset="0"/>
              </a:rPr>
              <a:t>.</a:t>
            </a:r>
            <a:endParaRPr lang="ko-KR" altLang="en-US" sz="239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646508"/>
      </p:ext>
    </p:extLst>
  </p:cSld>
  <p:clrMapOvr>
    <a:masterClrMapping/>
  </p:clrMapOvr>
  <p:transition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acro texture - concrete - discolored pavement. Stock macro photo of the  texture , #spon, #discolored, #pavement, #Stock, #Macro,… | Macro photos,  Pavement, Texture">
            <a:extLst>
              <a:ext uri="{FF2B5EF4-FFF2-40B4-BE49-F238E27FC236}">
                <a16:creationId xmlns:a16="http://schemas.microsoft.com/office/drawing/2014/main" id="{E025B767-343B-457E-AEAB-8353DCAAD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582073"/>
            <a:ext cx="10541000" cy="56938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When in </a:t>
            </a:r>
            <a:r>
              <a:rPr lang="en-US" altLang="ko-KR" sz="13800" dirty="0">
                <a:solidFill>
                  <a:srgbClr val="462255"/>
                </a:solidFill>
                <a:latin typeface="Algerian" panose="04020705040A02060702" pitchFamily="82" charset="0"/>
              </a:rPr>
              <a:t>Rome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, 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do as 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13800" b="1" dirty="0">
                <a:solidFill>
                  <a:srgbClr val="462255"/>
                </a:solidFill>
                <a:latin typeface="Algerian" panose="04020705040A02060702" pitchFamily="82" charset="0"/>
              </a:rPr>
              <a:t>romans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do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AA446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6422"/>
      </p:ext>
    </p:extLst>
  </p:cSld>
  <p:clrMapOvr>
    <a:masterClrMapping/>
  </p:clrMapOvr>
  <p:transition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ow to Keep Sweat From Ruining Your Hair | GQ">
            <a:extLst>
              <a:ext uri="{FF2B5EF4-FFF2-40B4-BE49-F238E27FC236}">
                <a16:creationId xmlns:a16="http://schemas.microsoft.com/office/drawing/2014/main" id="{59540368-0F6E-4FD4-832E-8CAF5AFE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2717800" y="-193491"/>
            <a:ext cx="11709402" cy="74481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DDFFF7"/>
                </a:solidFill>
                <a:latin typeface="Arial Nova" panose="020B0504020202020204" pitchFamily="34" charset="0"/>
              </a:rPr>
              <a:t>No </a:t>
            </a:r>
            <a:r>
              <a:rPr lang="en-US" altLang="ko-KR" sz="23900" dirty="0">
                <a:solidFill>
                  <a:srgbClr val="AA4465"/>
                </a:solidFill>
                <a:latin typeface="Built Titling Sb" panose="020B0706030202080204" pitchFamily="34" charset="0"/>
              </a:rPr>
              <a:t>pain</a:t>
            </a:r>
            <a:r>
              <a:rPr lang="en-US" altLang="ko-KR" sz="9600" dirty="0">
                <a:solidFill>
                  <a:srgbClr val="DDFFF7"/>
                </a:solidFill>
                <a:latin typeface="Arial Nova" panose="020B0504020202020204" pitchFamily="34" charset="0"/>
              </a:rPr>
              <a:t>, </a:t>
            </a:r>
            <a:br>
              <a:rPr lang="en-US" altLang="ko-KR" sz="9600" dirty="0">
                <a:solidFill>
                  <a:srgbClr val="DDFFF7"/>
                </a:solidFill>
                <a:latin typeface="Arial Nova" panose="020B0504020202020204" pitchFamily="34" charset="0"/>
              </a:rPr>
            </a:br>
            <a:r>
              <a:rPr lang="en-US" altLang="ko-KR" sz="9600" dirty="0">
                <a:solidFill>
                  <a:srgbClr val="DDFFF7"/>
                </a:solidFill>
                <a:latin typeface="Arial Nova" panose="020B0504020202020204" pitchFamily="34" charset="0"/>
              </a:rPr>
              <a:t>no </a:t>
            </a:r>
            <a:r>
              <a:rPr lang="en-US" altLang="ko-KR" sz="23900" dirty="0">
                <a:solidFill>
                  <a:srgbClr val="462255"/>
                </a:solidFill>
                <a:latin typeface="Built Titling Sb" panose="020B0706030202080204" pitchFamily="34" charset="0"/>
              </a:rPr>
              <a:t>gain</a:t>
            </a:r>
            <a:r>
              <a:rPr lang="en-US" altLang="ko-KR" sz="9600" dirty="0">
                <a:solidFill>
                  <a:srgbClr val="DDFFF7"/>
                </a:solidFill>
                <a:latin typeface="Arial Nova" panose="020B0504020202020204" pitchFamily="34" charset="0"/>
              </a:rPr>
              <a:t>.</a:t>
            </a:r>
            <a:endParaRPr lang="ko-KR" altLang="en-US" sz="9600" dirty="0">
              <a:solidFill>
                <a:srgbClr val="DDFFF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99640"/>
      </p:ext>
    </p:extLst>
  </p:cSld>
  <p:clrMapOvr>
    <a:masterClrMapping/>
  </p:clrMapOvr>
  <p:transition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he Book of Shaders: Patterns">
            <a:extLst>
              <a:ext uri="{FF2B5EF4-FFF2-40B4-BE49-F238E27FC236}">
                <a16:creationId xmlns:a16="http://schemas.microsoft.com/office/drawing/2014/main" id="{0192F827-440B-4426-8C34-CDA82173C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10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366628"/>
            <a:ext cx="10541000" cy="61247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600" b="1" dirty="0">
                <a:solidFill>
                  <a:srgbClr val="FFA69E"/>
                </a:solidFill>
                <a:latin typeface="Bebas Neue Light" panose="00000500000000000000" pitchFamily="50" charset="0"/>
              </a:rPr>
              <a:t>Familiarity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breeds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3800" dirty="0">
                <a:solidFill>
                  <a:srgbClr val="AA4465"/>
                </a:solidFill>
                <a:latin typeface="Arial Black" panose="020B0A04020102020204" pitchFamily="34" charset="0"/>
              </a:rPr>
              <a:t>contempt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.  </a:t>
            </a:r>
            <a:endParaRPr lang="ko-KR" altLang="en-US" sz="8800" dirty="0">
              <a:solidFill>
                <a:srgbClr val="93E1D8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34407"/>
      </p:ext>
    </p:extLst>
  </p:cSld>
  <p:clrMapOvr>
    <a:masterClrMapping/>
  </p:clrMapOvr>
  <p:transition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ampire Fangs Teeth Mouth Macro HD wallpaper | creative and fantasy |  Wallpaper Better">
            <a:extLst>
              <a:ext uri="{FF2B5EF4-FFF2-40B4-BE49-F238E27FC236}">
                <a16:creationId xmlns:a16="http://schemas.microsoft.com/office/drawing/2014/main" id="{211AEBB9-42C3-453C-A8CA-9DB70EB8E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0" b="92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1259180"/>
            <a:ext cx="10541000" cy="43396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Once </a:t>
            </a:r>
            <a:r>
              <a:rPr lang="en-US" altLang="ko-KR" sz="13800" b="1" dirty="0">
                <a:solidFill>
                  <a:srgbClr val="FFA69E"/>
                </a:solidFill>
                <a:latin typeface="Arial Nova" panose="020B0504020202020204" pitchFamily="34" charset="0"/>
              </a:rPr>
              <a:t>bitten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, </a:t>
            </a:r>
            <a:b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</a:b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twice </a:t>
            </a:r>
            <a:r>
              <a:rPr lang="en-US" altLang="ko-KR" sz="13800" dirty="0">
                <a:solidFill>
                  <a:srgbClr val="DDFFF7"/>
                </a:solidFill>
                <a:latin typeface="Arial Black" panose="020B0A04020102020204" pitchFamily="34" charset="0"/>
              </a:rPr>
              <a:t>shy</a:t>
            </a:r>
            <a:endParaRPr lang="ko-KR" altLang="en-US" sz="8800" dirty="0">
              <a:solidFill>
                <a:srgbClr val="DDFFF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12285"/>
      </p:ext>
    </p:extLst>
  </p:cSld>
  <p:clrMapOvr>
    <a:masterClrMapping/>
  </p:clrMapOvr>
  <p:transition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3E380-1472-4E6C-8DDD-118759187B44}"/>
              </a:ext>
            </a:extLst>
          </p:cNvPr>
          <p:cNvSpPr txBox="1"/>
          <p:nvPr/>
        </p:nvSpPr>
        <p:spPr>
          <a:xfrm>
            <a:off x="545284" y="260058"/>
            <a:ext cx="99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AA4465"/>
                </a:solidFill>
                <a:latin typeface="Arial Black" panose="020B0A04020102020204" pitchFamily="34" charset="0"/>
              </a:rPr>
              <a:t>Teaching vs Telling</a:t>
            </a:r>
            <a:endParaRPr lang="ko-KR" altLang="en-US" sz="7200" dirty="0">
              <a:solidFill>
                <a:srgbClr val="AA446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A4720-ECEA-4028-9AD5-567CBDE089DA}"/>
              </a:ext>
            </a:extLst>
          </p:cNvPr>
          <p:cNvSpPr txBox="1"/>
          <p:nvPr/>
        </p:nvSpPr>
        <p:spPr>
          <a:xfrm>
            <a:off x="877123" y="1658927"/>
            <a:ext cx="104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Show in </a:t>
            </a:r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context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30A9C-1427-4C36-A3A0-94D6AE1EE0FF}"/>
              </a:ext>
            </a:extLst>
          </p:cNvPr>
          <p:cNvSpPr txBox="1"/>
          <p:nvPr/>
        </p:nvSpPr>
        <p:spPr>
          <a:xfrm>
            <a:off x="877123" y="2828835"/>
            <a:ext cx="104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Real life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examples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531461" y="4029164"/>
            <a:ext cx="1112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Explain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in an understandable way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8C3F0-A34F-45EB-9B6A-19498EA6AF76}"/>
              </a:ext>
            </a:extLst>
          </p:cNvPr>
          <p:cNvSpPr txBox="1"/>
          <p:nvPr/>
        </p:nvSpPr>
        <p:spPr>
          <a:xfrm>
            <a:off x="531460" y="5229493"/>
            <a:ext cx="1112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CCQ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00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  <p:bldP spid="6" grpId="0"/>
      <p:bldP spid="6" grpId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remium Photo | Close up sulcata tortoise shell background">
            <a:extLst>
              <a:ext uri="{FF2B5EF4-FFF2-40B4-BE49-F238E27FC236}">
                <a16:creationId xmlns:a16="http://schemas.microsoft.com/office/drawing/2014/main" id="{D769AD75-721A-4B1B-B17B-EA56AEC28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7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1366903"/>
            <a:ext cx="10541000" cy="41242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600" b="1" spc="600" dirty="0">
                <a:solidFill>
                  <a:srgbClr val="462255"/>
                </a:solidFill>
                <a:latin typeface="Bebas Neue Light" panose="00000500000000000000" pitchFamily="50" charset="0"/>
              </a:rPr>
              <a:t>Slow</a:t>
            </a:r>
            <a:r>
              <a:rPr lang="en-US" altLang="ko-KR" sz="9600" dirty="0">
                <a:solidFill>
                  <a:srgbClr val="AA4465"/>
                </a:solidFill>
                <a:latin typeface="Arial Nova" panose="020B0504020202020204" pitchFamily="34" charset="0"/>
              </a:rPr>
              <a:t> and </a:t>
            </a:r>
            <a:r>
              <a:rPr lang="en-US" altLang="ko-KR" sz="11500" dirty="0">
                <a:solidFill>
                  <a:srgbClr val="DDFFF7"/>
                </a:solidFill>
                <a:latin typeface="Built Titling Sb" panose="020B0706030202080204" pitchFamily="34" charset="0"/>
              </a:rPr>
              <a:t>steady</a:t>
            </a:r>
            <a:r>
              <a:rPr lang="en-US" altLang="ko-KR" sz="9600" dirty="0">
                <a:solidFill>
                  <a:srgbClr val="AA4465"/>
                </a:solidFill>
                <a:latin typeface="Arial Nova" panose="020B0504020202020204" pitchFamily="34" charset="0"/>
              </a:rPr>
              <a:t> wins the race.</a:t>
            </a:r>
            <a:endParaRPr lang="ko-KR" altLang="en-US" sz="9600" dirty="0">
              <a:solidFill>
                <a:srgbClr val="AA446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25963"/>
      </p:ext>
    </p:extLst>
  </p:cSld>
  <p:clrMapOvr>
    <a:masterClrMapping/>
  </p:clrMapOvr>
  <p:transition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raditional Japanese Patterns | Nippon.com">
            <a:extLst>
              <a:ext uri="{FF2B5EF4-FFF2-40B4-BE49-F238E27FC236}">
                <a16:creationId xmlns:a16="http://schemas.microsoft.com/office/drawing/2014/main" id="{6A3C0F26-1CC0-41B5-97EF-E7CFB23D7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13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1289957"/>
            <a:ext cx="10541000" cy="42780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When the 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going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 gets </a:t>
            </a:r>
            <a:r>
              <a:rPr lang="en-US" altLang="ko-KR" sz="9600" b="1" dirty="0">
                <a:solidFill>
                  <a:srgbClr val="462255"/>
                </a:solidFill>
                <a:latin typeface="Arial Nova" panose="020B0504020202020204" pitchFamily="34" charset="0"/>
              </a:rPr>
              <a:t>tough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, the </a:t>
            </a:r>
            <a:r>
              <a:rPr lang="en-US" altLang="ko-KR" sz="9600" b="1" dirty="0">
                <a:solidFill>
                  <a:srgbClr val="462255"/>
                </a:solidFill>
                <a:latin typeface="Arial Nova" panose="020B0504020202020204" pitchFamily="34" charset="0"/>
              </a:rPr>
              <a:t>tough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get 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going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.  </a:t>
            </a:r>
            <a:endParaRPr lang="ko-KR" altLang="en-US" sz="8800" dirty="0">
              <a:solidFill>
                <a:srgbClr val="DDFFF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99023"/>
      </p:ext>
    </p:extLst>
  </p:cSld>
  <p:clrMapOvr>
    <a:masterClrMapping/>
  </p:clrMapOvr>
  <p:transition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olden Metallic Feather Pattern Wallpaper Leaf Motif Modern Textured  Exclusive 50081 - Silver | I Want Wallpaper">
            <a:extLst>
              <a:ext uri="{FF2B5EF4-FFF2-40B4-BE49-F238E27FC236}">
                <a16:creationId xmlns:a16="http://schemas.microsoft.com/office/drawing/2014/main" id="{DFBEB7A6-3AE9-4E52-8699-243DF5F1B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1366902"/>
            <a:ext cx="10541000" cy="41242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93E1D8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96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6600" dirty="0">
                <a:solidFill>
                  <a:srgbClr val="FFA69E"/>
                </a:solidFill>
                <a:latin typeface="Built Titling Sb" panose="020B0706030202080204" pitchFamily="34" charset="0"/>
              </a:rPr>
              <a:t>early bird </a:t>
            </a:r>
            <a:r>
              <a:rPr lang="en-US" altLang="ko-KR" sz="9600" dirty="0">
                <a:solidFill>
                  <a:srgbClr val="AA4465"/>
                </a:solidFill>
                <a:latin typeface="Arial Nova" panose="020B0504020202020204" pitchFamily="34" charset="0"/>
              </a:rPr>
              <a:t>catches</a:t>
            </a:r>
            <a:r>
              <a:rPr lang="en-US" altLang="ko-KR" sz="96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dirty="0">
                <a:solidFill>
                  <a:srgbClr val="93E1D8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96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dirty="0">
                <a:solidFill>
                  <a:srgbClr val="AA4465"/>
                </a:solidFill>
                <a:latin typeface="Arial Rounded MT Bold" panose="020F0704030504030204" pitchFamily="34" charset="0"/>
              </a:rPr>
              <a:t>worm</a:t>
            </a:r>
            <a:r>
              <a:rPr lang="en-US" altLang="ko-KR" sz="9600" dirty="0">
                <a:solidFill>
                  <a:srgbClr val="FFA69E"/>
                </a:solidFill>
                <a:latin typeface="Arial Nova" panose="020B0504020202020204" pitchFamily="34" charset="0"/>
              </a:rPr>
              <a:t>.</a:t>
            </a:r>
            <a:endParaRPr lang="ko-KR" altLang="en-US" sz="9600" dirty="0">
              <a:solidFill>
                <a:srgbClr val="FFA69E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30893"/>
      </p:ext>
    </p:extLst>
  </p:cSld>
  <p:clrMapOvr>
    <a:masterClrMapping/>
  </p:clrMapOvr>
  <p:transition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ree Vector | Seamless geometric black and white pattern">
            <a:extLst>
              <a:ext uri="{FF2B5EF4-FFF2-40B4-BE49-F238E27FC236}">
                <a16:creationId xmlns:a16="http://schemas.microsoft.com/office/drawing/2014/main" id="{3AB7AC7F-5C7A-4706-B4FF-5E51E5CAF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7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2028620"/>
            <a:ext cx="10541000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Where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there’s a </a:t>
            </a:r>
            <a:r>
              <a:rPr lang="en-US" altLang="ko-KR" sz="88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will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,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8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there’s a </a:t>
            </a:r>
            <a:r>
              <a:rPr lang="en-US" altLang="ko-KR" sz="88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way</a:t>
            </a:r>
            <a:r>
              <a:rPr lang="en-US" altLang="ko-KR" sz="8800" dirty="0">
                <a:solidFill>
                  <a:srgbClr val="93E1D8"/>
                </a:solidFill>
                <a:latin typeface="Arial Nova" panose="020B0504020202020204" pitchFamily="34" charset="0"/>
              </a:rPr>
              <a:t>.</a:t>
            </a:r>
            <a:r>
              <a:rPr lang="en-US" altLang="ko-KR" sz="8800" dirty="0">
                <a:solidFill>
                  <a:srgbClr val="DDFFF7"/>
                </a:solidFill>
                <a:latin typeface="Arial Nova" panose="020B0504020202020204" pitchFamily="34" charset="0"/>
              </a:rPr>
              <a:t>  </a:t>
            </a:r>
            <a:endParaRPr lang="ko-KR" altLang="en-US" sz="8800" dirty="0">
              <a:solidFill>
                <a:srgbClr val="DDFFF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19511"/>
      </p:ext>
    </p:extLst>
  </p:cSld>
  <p:clrMapOvr>
    <a:masterClrMapping/>
  </p:clrMapOvr>
  <p:transition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ome vintage US group ration cans/trays with tiny holes - MREInfo.com">
            <a:extLst>
              <a:ext uri="{FF2B5EF4-FFF2-40B4-BE49-F238E27FC236}">
                <a16:creationId xmlns:a16="http://schemas.microsoft.com/office/drawing/2014/main" id="{C996962C-0CF0-4041-B88B-8C4817F0B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1428457"/>
            <a:ext cx="10541000" cy="40010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8800" dirty="0">
                <a:solidFill>
                  <a:srgbClr val="AA4465"/>
                </a:solidFill>
                <a:latin typeface="Arial Nova" panose="020B0504020202020204" pitchFamily="34" charset="0"/>
              </a:rPr>
              <a:t>proof is 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in the </a:t>
            </a:r>
            <a:r>
              <a:rPr lang="en-US" altLang="ko-KR" sz="16600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pudding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58329"/>
      </p:ext>
    </p:extLst>
  </p:cSld>
  <p:clrMapOvr>
    <a:masterClrMapping/>
  </p:clrMapOvr>
  <p:transition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ried egg in pan macro (1124268947) - 게티이미지뱅크">
            <a:extLst>
              <a:ext uri="{FF2B5EF4-FFF2-40B4-BE49-F238E27FC236}">
                <a16:creationId xmlns:a16="http://schemas.microsoft.com/office/drawing/2014/main" id="{667D2BA0-E195-49C5-BF80-35BDB7CA4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38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-95036"/>
            <a:ext cx="10541000" cy="7048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You can’t make an </a:t>
            </a:r>
            <a:r>
              <a:rPr lang="en-US" altLang="ko-KR" sz="13800" dirty="0">
                <a:solidFill>
                  <a:srgbClr val="AA4465"/>
                </a:solidFill>
                <a:latin typeface="Arial Black" panose="020B0A04020102020204" pitchFamily="34" charset="0"/>
              </a:rPr>
              <a:t>omelet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without </a:t>
            </a:r>
            <a:r>
              <a:rPr lang="en-US" altLang="ko-KR" sz="8800" dirty="0">
                <a:solidFill>
                  <a:srgbClr val="FFA69E"/>
                </a:solidFill>
                <a:latin typeface="Arial Nova" panose="020B0504020202020204" pitchFamily="34" charset="0"/>
              </a:rPr>
              <a:t>cracking a few </a:t>
            </a:r>
            <a:r>
              <a:rPr lang="en-US" altLang="ko-KR" sz="13800" b="1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eggs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  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59465"/>
      </p:ext>
    </p:extLst>
  </p:cSld>
  <p:clrMapOvr>
    <a:masterClrMapping/>
  </p:clrMapOvr>
  <p:transition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he Secret to Designing Stronger Surface Patterns | Spoonflower Blog">
            <a:extLst>
              <a:ext uri="{FF2B5EF4-FFF2-40B4-BE49-F238E27FC236}">
                <a16:creationId xmlns:a16="http://schemas.microsoft.com/office/drawing/2014/main" id="{91AE3A6A-147F-4092-9D6C-C2228D452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1" y="289683"/>
            <a:ext cx="10541000" cy="62786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DDFFF7"/>
                </a:solidFill>
                <a:latin typeface="Built Titling Sb" panose="020B0706030202080204" pitchFamily="34" charset="0"/>
              </a:rPr>
              <a:t>Good things 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come to those that </a:t>
            </a:r>
            <a:r>
              <a:rPr lang="en-US" altLang="ko-KR" sz="115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wait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 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12796"/>
      </p:ext>
    </p:extLst>
  </p:cSld>
  <p:clrMapOvr>
    <a:masterClrMapping/>
  </p:clrMapOvr>
  <p:transition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hombic pattern Ancient Roman ornament. White background. - Buy this stock  vector and explore similar vectors at Adobe Stock | Adobe Stock">
            <a:extLst>
              <a:ext uri="{FF2B5EF4-FFF2-40B4-BE49-F238E27FC236}">
                <a16:creationId xmlns:a16="http://schemas.microsoft.com/office/drawing/2014/main" id="{A62FEA8D-2A01-4273-9556-8B1D4D26F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825500" y="430419"/>
            <a:ext cx="10541000" cy="55399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3900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Rome</a:t>
            </a:r>
            <a:r>
              <a:rPr lang="en-US" altLang="ko-KR" sz="8000" dirty="0">
                <a:solidFill>
                  <a:srgbClr val="AA4465"/>
                </a:solidFill>
                <a:latin typeface="Arial Nova" panose="020B0504020202020204" pitchFamily="34" charset="0"/>
              </a:rPr>
              <a:t> wasn’t </a:t>
            </a:r>
            <a:r>
              <a:rPr lang="en-US" altLang="ko-KR" sz="11500" dirty="0">
                <a:solidFill>
                  <a:srgbClr val="462255"/>
                </a:solidFill>
                <a:latin typeface="Bebas Neue" panose="00000500000000000000" pitchFamily="2" charset="0"/>
              </a:rPr>
              <a:t>built</a:t>
            </a:r>
            <a:r>
              <a:rPr lang="en-US" altLang="ko-KR" sz="8000" dirty="0">
                <a:solidFill>
                  <a:srgbClr val="AA4465"/>
                </a:solidFill>
                <a:latin typeface="Arial Nova" panose="020B0504020202020204" pitchFamily="34" charset="0"/>
              </a:rPr>
              <a:t> in a </a:t>
            </a:r>
            <a:r>
              <a:rPr lang="en-US" altLang="ko-KR" sz="8000" i="1" dirty="0">
                <a:solidFill>
                  <a:srgbClr val="AA4465"/>
                </a:solidFill>
                <a:latin typeface="Arial Nova" panose="020B0504020202020204" pitchFamily="34" charset="0"/>
              </a:rPr>
              <a:t>day</a:t>
            </a:r>
            <a:r>
              <a:rPr lang="en-US" altLang="ko-KR" sz="8000" dirty="0">
                <a:solidFill>
                  <a:srgbClr val="AA4465"/>
                </a:solidFill>
                <a:latin typeface="Arial Nova" panose="020B0504020202020204" pitchFamily="34" charset="0"/>
              </a:rPr>
              <a:t>.</a:t>
            </a:r>
            <a:endParaRPr lang="ko-KR" altLang="en-US" sz="8000" dirty="0">
              <a:solidFill>
                <a:srgbClr val="AA446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191616"/>
      </p:ext>
    </p:extLst>
  </p:cSld>
  <p:clrMapOvr>
    <a:masterClrMapping/>
  </p:clrMapOvr>
  <p:transition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mall rain pattern Royalty Free Vector Image - VectorStock">
            <a:extLst>
              <a:ext uri="{FF2B5EF4-FFF2-40B4-BE49-F238E27FC236}">
                <a16:creationId xmlns:a16="http://schemas.microsoft.com/office/drawing/2014/main" id="{F1E624A7-4C83-4823-91E9-A67A2A6B0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2" b="239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342900" y="828296"/>
            <a:ext cx="11506202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i="1" dirty="0">
                <a:solidFill>
                  <a:srgbClr val="FFA69E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8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6600" dirty="0">
                <a:solidFill>
                  <a:srgbClr val="462255"/>
                </a:solidFill>
                <a:latin typeface="Bebas Neue" panose="00000500000000000000" pitchFamily="2" charset="0"/>
              </a:rPr>
              <a:t>bad</a:t>
            </a:r>
            <a:r>
              <a:rPr lang="en-US" altLang="ko-KR" sz="13800" dirty="0">
                <a:solidFill>
                  <a:srgbClr val="462255"/>
                </a:solidFill>
                <a:latin typeface="Bebas Neue" panose="00000500000000000000" pitchFamily="2" charset="0"/>
              </a:rPr>
              <a:t> times </a:t>
            </a:r>
            <a:r>
              <a:rPr lang="en-US" altLang="ko-KR" sz="8000" dirty="0">
                <a:solidFill>
                  <a:srgbClr val="FFA69E"/>
                </a:solidFill>
                <a:latin typeface="Arial Nova" panose="020B0504020202020204" pitchFamily="34" charset="0"/>
              </a:rPr>
              <a:t>make </a:t>
            </a:r>
            <a:r>
              <a:rPr lang="en-US" altLang="ko-KR" sz="6600" i="1" dirty="0">
                <a:solidFill>
                  <a:srgbClr val="FFA69E"/>
                </a:solidFill>
                <a:latin typeface="Arial Nova" panose="020B0504020202020204" pitchFamily="34" charset="0"/>
              </a:rPr>
              <a:t>the</a:t>
            </a:r>
            <a:r>
              <a:rPr lang="en-US" altLang="ko-KR" sz="8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6600" dirty="0">
                <a:solidFill>
                  <a:srgbClr val="AA4465"/>
                </a:solidFill>
                <a:latin typeface="Bebas Neue" panose="00000500000000000000" pitchFamily="2" charset="0"/>
              </a:rPr>
              <a:t>good</a:t>
            </a:r>
            <a:r>
              <a:rPr lang="en-US" altLang="ko-KR" sz="13800" dirty="0">
                <a:solidFill>
                  <a:srgbClr val="AA4465"/>
                </a:solidFill>
                <a:latin typeface="Bebas Neue" panose="00000500000000000000" pitchFamily="2" charset="0"/>
              </a:rPr>
              <a:t> times </a:t>
            </a:r>
            <a:r>
              <a:rPr lang="en-US" altLang="ko-KR" sz="8000" dirty="0">
                <a:solidFill>
                  <a:srgbClr val="FFA69E"/>
                </a:solidFill>
                <a:latin typeface="Arial Nova" panose="020B0504020202020204" pitchFamily="34" charset="0"/>
              </a:rPr>
              <a:t>better</a:t>
            </a:r>
            <a:r>
              <a:rPr lang="en-US" altLang="ko-KR" sz="8000" dirty="0">
                <a:solidFill>
                  <a:srgbClr val="93E1D8"/>
                </a:solidFill>
                <a:latin typeface="Arial Nova" panose="020B0504020202020204" pitchFamily="34" charset="0"/>
              </a:rPr>
              <a:t>.</a:t>
            </a:r>
            <a:r>
              <a:rPr lang="en-US" altLang="ko-KR" sz="80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endParaRPr lang="ko-KR" altLang="en-US" sz="80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62328"/>
      </p:ext>
    </p:extLst>
  </p:cSld>
  <p:clrMapOvr>
    <a:masterClrMapping/>
  </p:clrMapOvr>
  <p:transition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Yellow lemon background">
            <a:extLst>
              <a:ext uri="{FF2B5EF4-FFF2-40B4-BE49-F238E27FC236}">
                <a16:creationId xmlns:a16="http://schemas.microsoft.com/office/drawing/2014/main" id="{35F5E650-57A6-4262-AA40-F84E61E82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7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949B3-BEB5-42B8-9545-FE1B2C919D26}"/>
              </a:ext>
            </a:extLst>
          </p:cNvPr>
          <p:cNvSpPr txBox="1"/>
          <p:nvPr/>
        </p:nvSpPr>
        <p:spPr>
          <a:xfrm>
            <a:off x="581025" y="482047"/>
            <a:ext cx="11029952" cy="58939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When </a:t>
            </a:r>
            <a:r>
              <a:rPr lang="en-US" altLang="ko-KR" sz="16600" dirty="0">
                <a:solidFill>
                  <a:srgbClr val="AA44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life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gives you </a:t>
            </a:r>
            <a:r>
              <a:rPr lang="en-US" altLang="ko-KR" sz="9600" dirty="0">
                <a:solidFill>
                  <a:srgbClr val="DDFFF7"/>
                </a:solidFill>
                <a:latin typeface="Arial Rounded MT Bold" panose="020F0704030504030204" pitchFamily="34" charset="0"/>
              </a:rPr>
              <a:t>lemons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, </a:t>
            </a:r>
            <a:b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</a:br>
            <a:r>
              <a:rPr lang="en-US" altLang="ko-KR" sz="8800" i="1" dirty="0">
                <a:solidFill>
                  <a:srgbClr val="AA4465"/>
                </a:solidFill>
                <a:latin typeface="Arial Nova" panose="020B0504020202020204" pitchFamily="34" charset="0"/>
              </a:rPr>
              <a:t>make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11500" dirty="0">
                <a:solidFill>
                  <a:srgbClr val="DDFFF7"/>
                </a:solidFill>
                <a:latin typeface="Arial Rounded MT Bold" panose="020F0704030504030204" pitchFamily="34" charset="0"/>
              </a:rPr>
              <a:t>lemonade</a:t>
            </a:r>
            <a:r>
              <a:rPr lang="en-US" altLang="ko-KR" sz="8800" dirty="0">
                <a:solidFill>
                  <a:srgbClr val="462255"/>
                </a:solidFill>
                <a:latin typeface="Arial Nova" panose="020B0504020202020204" pitchFamily="34" charset="0"/>
              </a:rPr>
              <a:t>.</a:t>
            </a:r>
            <a:endParaRPr lang="ko-KR" altLang="en-US" sz="8800" dirty="0">
              <a:solidFill>
                <a:srgbClr val="46225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43092"/>
      </p:ext>
    </p:extLst>
  </p:cSld>
  <p:clrMapOvr>
    <a:masterClrMapping/>
  </p:clrMapOvr>
  <p:transition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3E380-1472-4E6C-8DDD-118759187B44}"/>
              </a:ext>
            </a:extLst>
          </p:cNvPr>
          <p:cNvSpPr txBox="1"/>
          <p:nvPr/>
        </p:nvSpPr>
        <p:spPr>
          <a:xfrm>
            <a:off x="545284" y="260058"/>
            <a:ext cx="99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AA4465"/>
                </a:solidFill>
                <a:latin typeface="Arial Black" panose="020B0A04020102020204" pitchFamily="34" charset="0"/>
              </a:rPr>
              <a:t>Teaching vs Telling</a:t>
            </a:r>
            <a:endParaRPr lang="ko-KR" altLang="en-US" sz="7200" dirty="0">
              <a:solidFill>
                <a:srgbClr val="AA446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A4720-ECEA-4028-9AD5-567CBDE089DA}"/>
              </a:ext>
            </a:extLst>
          </p:cNvPr>
          <p:cNvSpPr txBox="1"/>
          <p:nvPr/>
        </p:nvSpPr>
        <p:spPr>
          <a:xfrm>
            <a:off x="877123" y="1658927"/>
            <a:ext cx="104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Use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</a:t>
            </a:r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the vocabulary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30A9C-1427-4C36-A3A0-94D6AE1EE0FF}"/>
              </a:ext>
            </a:extLst>
          </p:cNvPr>
          <p:cNvSpPr txBox="1"/>
          <p:nvPr/>
        </p:nvSpPr>
        <p:spPr>
          <a:xfrm>
            <a:off x="877123" y="2890771"/>
            <a:ext cx="104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In </a:t>
            </a:r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other</a:t>
            </a:r>
            <a:r>
              <a:rPr lang="en-US" altLang="ko-KR" sz="48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words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531460" y="4122615"/>
            <a:ext cx="1112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Games</a:t>
            </a:r>
            <a:r>
              <a:rPr lang="en-US" altLang="ko-KR" sz="48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4800" dirty="0">
                <a:solidFill>
                  <a:srgbClr val="FFA69E"/>
                </a:solidFill>
                <a:latin typeface="Arial Nova Light" panose="020B0304020202020204" pitchFamily="34" charset="0"/>
              </a:rPr>
              <a:t>and </a:t>
            </a:r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activities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E2A2C-752C-469D-8DB4-A2015A9C88C6}"/>
              </a:ext>
            </a:extLst>
          </p:cNvPr>
          <p:cNvSpPr txBox="1"/>
          <p:nvPr/>
        </p:nvSpPr>
        <p:spPr>
          <a:xfrm>
            <a:off x="545284" y="5354460"/>
            <a:ext cx="1112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Review</a:t>
            </a:r>
            <a:endParaRPr lang="en-US" altLang="ko-KR" sz="6000" dirty="0">
              <a:solidFill>
                <a:srgbClr val="FFA69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97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  <p:bldP spid="6" grpId="0"/>
      <p:bldP spid="6" grpId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ometric Background Free Stock Photo - Public Domain Pictures">
            <a:extLst>
              <a:ext uri="{FF2B5EF4-FFF2-40B4-BE49-F238E27FC236}">
                <a16:creationId xmlns:a16="http://schemas.microsoft.com/office/drawing/2014/main" id="{423D93B7-8CE9-484D-9687-FA5FF627E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5" b="113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AAA360-B234-43AB-8D73-BEEB4548E48F}"/>
              </a:ext>
            </a:extLst>
          </p:cNvPr>
          <p:cNvSpPr txBox="1"/>
          <p:nvPr/>
        </p:nvSpPr>
        <p:spPr>
          <a:xfrm>
            <a:off x="794351" y="605856"/>
            <a:ext cx="4950822" cy="155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sz="9600" dirty="0">
                <a:solidFill>
                  <a:srgbClr val="93E1D8"/>
                </a:solidFill>
                <a:latin typeface="Arial Nova Cond Light" panose="020B030602020202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The</a:t>
            </a:r>
            <a:endParaRPr lang="ko-KR" altLang="ko-KR" sz="8800" dirty="0">
              <a:solidFill>
                <a:srgbClr val="93E1D8"/>
              </a:solidFill>
              <a:latin typeface="Arial Nova Cond Light" panose="020B030602020202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42BA0-6EBF-4494-BE9E-C8C5EA3B7796}"/>
              </a:ext>
            </a:extLst>
          </p:cNvPr>
          <p:cNvSpPr txBox="1"/>
          <p:nvPr/>
        </p:nvSpPr>
        <p:spPr>
          <a:xfrm>
            <a:off x="794350" y="2073930"/>
            <a:ext cx="9943557" cy="1602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sz="9600" dirty="0">
                <a:solidFill>
                  <a:srgbClr val="FFA69E"/>
                </a:solidFill>
                <a:latin typeface="Arial Black" panose="020B0A0402010202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best things</a:t>
            </a:r>
            <a:endParaRPr lang="ko-KR" altLang="ko-KR" sz="8800" dirty="0">
              <a:solidFill>
                <a:srgbClr val="FFA69E"/>
              </a:solidFill>
              <a:latin typeface="Arial Black" panose="020B0A0402010202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36AD94-3D73-4046-B5FC-82F6C53783BB}"/>
              </a:ext>
            </a:extLst>
          </p:cNvPr>
          <p:cNvSpPr txBox="1"/>
          <p:nvPr/>
        </p:nvSpPr>
        <p:spPr>
          <a:xfrm>
            <a:off x="794351" y="3315501"/>
            <a:ext cx="4950822" cy="223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sz="9600" dirty="0">
                <a:solidFill>
                  <a:srgbClr val="93E1D8"/>
                </a:solidFill>
                <a:latin typeface="Arial Nova Cond Light" panose="020B030602020202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in</a:t>
            </a:r>
            <a:r>
              <a:rPr lang="en-US" altLang="ko-KR" sz="9600" dirty="0">
                <a:solidFill>
                  <a:srgbClr val="DDFFF7"/>
                </a:solidFill>
                <a:latin typeface="Arial Nova Cond Light" panose="020B030602020202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3800" b="1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Book" panose="00000500000000000000" pitchFamily="50" charset="0"/>
                <a:ea typeface="맑은 고딕" panose="020B0503020000020004" pitchFamily="50" charset="-127"/>
                <a:cs typeface="Times New Roman" panose="02020603050405020304" pitchFamily="18" charset="0"/>
              </a:rPr>
              <a:t>life</a:t>
            </a:r>
            <a:endParaRPr lang="ko-KR" altLang="ko-KR" sz="8800" b="1" dirty="0">
              <a:solidFill>
                <a:srgbClr val="DDFF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 Book" panose="00000500000000000000" pitchFamily="50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49EBF-483E-4818-A26F-B2400F1A6585}"/>
              </a:ext>
            </a:extLst>
          </p:cNvPr>
          <p:cNvSpPr txBox="1"/>
          <p:nvPr/>
        </p:nvSpPr>
        <p:spPr>
          <a:xfrm>
            <a:off x="2665096" y="4702532"/>
            <a:ext cx="4950822" cy="155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sz="9600" dirty="0">
                <a:solidFill>
                  <a:srgbClr val="93E1D8"/>
                </a:solidFill>
                <a:latin typeface="Arial Nova Cond Light" panose="020B030602020202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are</a:t>
            </a:r>
            <a:r>
              <a:rPr lang="en-US" altLang="ko-KR" sz="9600" dirty="0">
                <a:solidFill>
                  <a:srgbClr val="DDFFF7"/>
                </a:solidFill>
                <a:latin typeface="Arial Nova Cond Light" panose="020B030602020202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9600" dirty="0">
                <a:solidFill>
                  <a:srgbClr val="FFA69E"/>
                </a:solidFill>
                <a:latin typeface="Arial Nova Cond Light" panose="020B030602020202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free.</a:t>
            </a:r>
            <a:endParaRPr lang="ko-KR" altLang="ko-KR" sz="8800" dirty="0">
              <a:solidFill>
                <a:srgbClr val="FFA69E"/>
              </a:solidFill>
              <a:latin typeface="Arial Nova Cond Light" panose="020B030602020202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" name="Graphic 6" descr="Two Hearts with solid fill">
            <a:extLst>
              <a:ext uri="{FF2B5EF4-FFF2-40B4-BE49-F238E27FC236}">
                <a16:creationId xmlns:a16="http://schemas.microsoft.com/office/drawing/2014/main" id="{9FE8AB5C-5ABB-40F1-956D-749E9471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4450" y="1787210"/>
            <a:ext cx="6241900" cy="62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823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387C9D-1512-43B9-AAB2-CBF5F8AD6D9F}"/>
              </a:ext>
            </a:extLst>
          </p:cNvPr>
          <p:cNvSpPr txBox="1"/>
          <p:nvPr/>
        </p:nvSpPr>
        <p:spPr>
          <a:xfrm>
            <a:off x="762000" y="6305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https://lemongrad.com/proverbs-with-meanings-and-examples/?fbclid=IwAR1Q2spMtqVuBRFF3oKJhBpwkAOgbQUEF2xyBi4sTnPvXndpkdLwpnWX4dI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41379-8020-4EBB-B574-41BA34806BB7}"/>
              </a:ext>
            </a:extLst>
          </p:cNvPr>
          <p:cNvSpPr txBox="1"/>
          <p:nvPr/>
        </p:nvSpPr>
        <p:spPr>
          <a:xfrm>
            <a:off x="762000" y="2216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https://www.phrasemix.com/collections/the-50-most-important-english-proverbs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EDFE2-CC69-4894-B028-9B9ACE39A897}"/>
              </a:ext>
            </a:extLst>
          </p:cNvPr>
          <p:cNvSpPr txBox="1"/>
          <p:nvPr/>
        </p:nvSpPr>
        <p:spPr>
          <a:xfrm>
            <a:off x="762000" y="33414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https://youtu.be/rST26W31EPs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387157"/>
      </p:ext>
    </p:extLst>
  </p:cSld>
  <p:clrMapOvr>
    <a:masterClrMapping/>
  </p:clrMapOvr>
  <p:transition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93E1D8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FFA69E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FFA69E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AA4465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AA446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ite Fish Scales Stock Illustrations – 2,866 White Fish Scales Stock  Illustrations, Vectors &amp; Clipart - Dreamstime">
            <a:extLst>
              <a:ext uri="{FF2B5EF4-FFF2-40B4-BE49-F238E27FC236}">
                <a16:creationId xmlns:a16="http://schemas.microsoft.com/office/drawing/2014/main" id="{D01CF381-5B8C-4647-8435-19A3DF46A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8" r="22508"/>
          <a:stretch/>
        </p:blipFill>
        <p:spPr bwMode="auto">
          <a:xfrm rot="5400000">
            <a:off x="2807278" y="-2807278"/>
            <a:ext cx="6858000" cy="1247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DE155C-FDC6-405B-A748-92F6FD55824A}"/>
              </a:ext>
            </a:extLst>
          </p:cNvPr>
          <p:cNvSpPr txBox="1"/>
          <p:nvPr/>
        </p:nvSpPr>
        <p:spPr>
          <a:xfrm>
            <a:off x="523970" y="500747"/>
            <a:ext cx="1114405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Give</a:t>
            </a:r>
            <a:r>
              <a:rPr lang="en-US" altLang="ko-KR" sz="6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000" dirty="0">
                <a:solidFill>
                  <a:srgbClr val="AA4465"/>
                </a:solidFill>
                <a:latin typeface="Arial Nova" panose="020B0504020202020204" pitchFamily="34" charset="0"/>
              </a:rPr>
              <a:t>a</a:t>
            </a:r>
            <a:r>
              <a:rPr lang="en-US" altLang="ko-KR" sz="6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000" b="1" dirty="0">
                <a:solidFill>
                  <a:srgbClr val="DDFFF7"/>
                </a:solidFill>
                <a:latin typeface="Arial Nova" panose="020B0504020202020204" pitchFamily="34" charset="0"/>
              </a:rPr>
              <a:t>man</a:t>
            </a:r>
            <a:r>
              <a:rPr lang="en-US" altLang="ko-KR" sz="6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000" i="1" dirty="0">
                <a:solidFill>
                  <a:srgbClr val="FFA69E"/>
                </a:solidFill>
                <a:latin typeface="Arial Nova" panose="020B0504020202020204" pitchFamily="34" charset="0"/>
              </a:rPr>
              <a:t>a</a:t>
            </a:r>
            <a:r>
              <a:rPr lang="en-US" altLang="ko-KR" sz="6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dirty="0">
                <a:solidFill>
                  <a:srgbClr val="93E1D8"/>
                </a:solidFill>
                <a:latin typeface="Bebas Neue" panose="00000500000000000000" pitchFamily="2" charset="0"/>
              </a:rPr>
              <a:t>fish</a:t>
            </a:r>
            <a:r>
              <a:rPr lang="en-US" altLang="ko-KR" sz="6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000" dirty="0">
                <a:solidFill>
                  <a:srgbClr val="AA4465"/>
                </a:solidFill>
                <a:latin typeface="Arial Nova" panose="020B0504020202020204" pitchFamily="34" charset="0"/>
              </a:rPr>
              <a:t>and he </a:t>
            </a:r>
            <a:r>
              <a:rPr lang="en-US" altLang="ko-KR" sz="6000" b="1" i="1" dirty="0">
                <a:solidFill>
                  <a:srgbClr val="FFA69E"/>
                </a:solidFill>
                <a:latin typeface="Arial Nova" panose="020B0504020202020204" pitchFamily="34" charset="0"/>
              </a:rPr>
              <a:t>eats</a:t>
            </a:r>
            <a:r>
              <a:rPr lang="en-US" altLang="ko-KR" sz="6000" b="1" dirty="0">
                <a:solidFill>
                  <a:srgbClr val="DDFFF7"/>
                </a:solidFill>
                <a:latin typeface="Arial Nova" panose="020B0504020202020204" pitchFamily="34" charset="0"/>
              </a:rPr>
              <a:t> for a day</a:t>
            </a:r>
            <a:r>
              <a:rPr lang="en-US" altLang="ko-KR" sz="6000" dirty="0">
                <a:solidFill>
                  <a:srgbClr val="AA4465"/>
                </a:solidFill>
                <a:latin typeface="Arial Nova" panose="020B0504020202020204" pitchFamily="34" charset="0"/>
              </a:rPr>
              <a:t>.</a:t>
            </a:r>
            <a:endParaRPr lang="ko-KR" altLang="en-US" sz="6000" dirty="0">
              <a:solidFill>
                <a:srgbClr val="AA4465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A8C9B-8813-4AC4-8F1F-7A3EF6B00512}"/>
              </a:ext>
            </a:extLst>
          </p:cNvPr>
          <p:cNvSpPr txBox="1"/>
          <p:nvPr/>
        </p:nvSpPr>
        <p:spPr>
          <a:xfrm>
            <a:off x="523970" y="3694391"/>
            <a:ext cx="1114405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DD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Teach</a:t>
            </a:r>
            <a:r>
              <a:rPr lang="en-US" altLang="ko-KR" sz="6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000" dirty="0">
                <a:solidFill>
                  <a:srgbClr val="AA4465"/>
                </a:solidFill>
                <a:latin typeface="Arial Nova" panose="020B0504020202020204" pitchFamily="34" charset="0"/>
              </a:rPr>
              <a:t>a</a:t>
            </a:r>
            <a:r>
              <a:rPr lang="en-US" altLang="ko-KR" sz="6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8000" b="1" dirty="0">
                <a:solidFill>
                  <a:srgbClr val="FFA69E"/>
                </a:solidFill>
                <a:latin typeface="Arial Nova" panose="020B0504020202020204" pitchFamily="34" charset="0"/>
              </a:rPr>
              <a:t>man</a:t>
            </a:r>
            <a:r>
              <a:rPr lang="en-US" altLang="ko-KR" sz="6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000" i="1" dirty="0">
                <a:solidFill>
                  <a:srgbClr val="DDFFF7"/>
                </a:solidFill>
                <a:latin typeface="Arial Nova" panose="020B0504020202020204" pitchFamily="34" charset="0"/>
              </a:rPr>
              <a:t>to</a:t>
            </a:r>
            <a:r>
              <a:rPr lang="en-US" altLang="ko-KR" sz="6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dirty="0">
                <a:solidFill>
                  <a:srgbClr val="93E1D8"/>
                </a:solidFill>
                <a:latin typeface="Bebas Neue" panose="00000500000000000000" pitchFamily="2" charset="0"/>
              </a:rPr>
              <a:t>fish</a:t>
            </a:r>
            <a:r>
              <a:rPr lang="en-US" altLang="ko-KR" sz="6000" dirty="0">
                <a:solidFill>
                  <a:srgbClr val="FFA69E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000" dirty="0">
                <a:solidFill>
                  <a:srgbClr val="AA4465"/>
                </a:solidFill>
                <a:latin typeface="Arial Nova" panose="020B0504020202020204" pitchFamily="34" charset="0"/>
              </a:rPr>
              <a:t>and you </a:t>
            </a:r>
            <a:r>
              <a:rPr lang="en-US" altLang="ko-KR" sz="6000" b="1" i="1" dirty="0">
                <a:solidFill>
                  <a:srgbClr val="DDFFF7"/>
                </a:solidFill>
                <a:latin typeface="Arial Nova" panose="020B0504020202020204" pitchFamily="34" charset="0"/>
              </a:rPr>
              <a:t>feed</a:t>
            </a:r>
            <a:r>
              <a:rPr lang="en-US" altLang="ko-KR" sz="6000" dirty="0">
                <a:solidFill>
                  <a:srgbClr val="AA4465"/>
                </a:solidFill>
                <a:latin typeface="Arial Nova" panose="020B0504020202020204" pitchFamily="34" charset="0"/>
              </a:rPr>
              <a:t> him </a:t>
            </a:r>
            <a:r>
              <a:rPr lang="en-US" altLang="ko-KR" sz="6000" b="1" dirty="0">
                <a:solidFill>
                  <a:srgbClr val="FFA69E"/>
                </a:solidFill>
                <a:latin typeface="Arial Nova" panose="020B0504020202020204" pitchFamily="34" charset="0"/>
              </a:rPr>
              <a:t>for a lifetime</a:t>
            </a:r>
            <a:r>
              <a:rPr lang="en-US" altLang="ko-KR" sz="6000" dirty="0">
                <a:solidFill>
                  <a:srgbClr val="AA4465"/>
                </a:solidFill>
                <a:latin typeface="Arial Nova" panose="020B0504020202020204" pitchFamily="34" charset="0"/>
              </a:rPr>
              <a:t>.</a:t>
            </a:r>
            <a:endParaRPr lang="ko-KR" altLang="en-US" sz="6000" dirty="0">
              <a:solidFill>
                <a:srgbClr val="AA446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91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3E380-1472-4E6C-8DDD-118759187B44}"/>
              </a:ext>
            </a:extLst>
          </p:cNvPr>
          <p:cNvSpPr txBox="1"/>
          <p:nvPr/>
        </p:nvSpPr>
        <p:spPr>
          <a:xfrm>
            <a:off x="545284" y="260058"/>
            <a:ext cx="4042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AA4465"/>
                </a:solidFill>
                <a:latin typeface="Arial Black" panose="020B0A04020102020204" pitchFamily="34" charset="0"/>
              </a:rPr>
              <a:t>Proverb</a:t>
            </a:r>
            <a:endParaRPr lang="ko-KR" altLang="en-US" sz="7200" dirty="0">
              <a:solidFill>
                <a:srgbClr val="AA4465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6883E-9980-4CED-9EED-23287314458A}"/>
              </a:ext>
            </a:extLst>
          </p:cNvPr>
          <p:cNvSpPr txBox="1"/>
          <p:nvPr/>
        </p:nvSpPr>
        <p:spPr>
          <a:xfrm>
            <a:off x="877123" y="2828835"/>
            <a:ext cx="104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93E1D8"/>
                </a:solidFill>
                <a:latin typeface="Arial Rounded MT Bold" panose="020F0704030504030204" pitchFamily="34" charset="0"/>
              </a:rPr>
              <a:t>Teach</a:t>
            </a:r>
            <a:r>
              <a:rPr lang="en-US" altLang="ko-KR" sz="6000" dirty="0">
                <a:solidFill>
                  <a:srgbClr val="FFA69E"/>
                </a:solidFill>
                <a:latin typeface="Arial Nova Light" panose="020B0304020202020204" pitchFamily="34" charset="0"/>
              </a:rPr>
              <a:t> the proverb. </a:t>
            </a:r>
          </a:p>
        </p:txBody>
      </p:sp>
    </p:spTree>
    <p:extLst>
      <p:ext uri="{BB962C8B-B14F-4D97-AF65-F5344CB8AC3E}">
        <p14:creationId xmlns:p14="http://schemas.microsoft.com/office/powerpoint/2010/main" val="41776766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</TotalTime>
  <Words>817</Words>
  <Application>Microsoft Office PowerPoint</Application>
  <PresentationFormat>Widescreen</PresentationFormat>
  <Paragraphs>123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6" baseType="lpstr">
      <vt:lpstr>Arial</vt:lpstr>
      <vt:lpstr>Built Titling Sb</vt:lpstr>
      <vt:lpstr>Arial Nova Light</vt:lpstr>
      <vt:lpstr>Calibri Light</vt:lpstr>
      <vt:lpstr>Bebas Neue Book</vt:lpstr>
      <vt:lpstr>Arial Nova Cond Light</vt:lpstr>
      <vt:lpstr>Arial Nova</vt:lpstr>
      <vt:lpstr>Bebas Neue</vt:lpstr>
      <vt:lpstr>Arial Black</vt:lpstr>
      <vt:lpstr>Algerian</vt:lpstr>
      <vt:lpstr>Calibri</vt:lpstr>
      <vt:lpstr>Arial Rounded MT Bold</vt:lpstr>
      <vt:lpstr>Bebas Neue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65</cp:revision>
  <dcterms:created xsi:type="dcterms:W3CDTF">2021-03-22T00:32:42Z</dcterms:created>
  <dcterms:modified xsi:type="dcterms:W3CDTF">2021-06-15T23:48:01Z</dcterms:modified>
</cp:coreProperties>
</file>