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8" r:id="rId4"/>
    <p:sldId id="259" r:id="rId5"/>
    <p:sldId id="260" r:id="rId6"/>
    <p:sldId id="261" r:id="rId7"/>
    <p:sldId id="269" r:id="rId8"/>
    <p:sldId id="270" r:id="rId9"/>
    <p:sldId id="271" r:id="rId10"/>
    <p:sldId id="272" r:id="rId11"/>
    <p:sldId id="276" r:id="rId12"/>
    <p:sldId id="277" r:id="rId13"/>
    <p:sldId id="275" r:id="rId14"/>
    <p:sldId id="266" r:id="rId15"/>
    <p:sldId id="267" r:id="rId16"/>
    <p:sldId id="262" r:id="rId17"/>
    <p:sldId id="263" r:id="rId18"/>
    <p:sldId id="268" r:id="rId19"/>
    <p:sldId id="278" r:id="rId20"/>
    <p:sldId id="280" r:id="rId21"/>
    <p:sldId id="282" r:id="rId22"/>
    <p:sldId id="281" r:id="rId23"/>
    <p:sldId id="283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A15E"/>
    <a:srgbClr val="F6EDE6"/>
    <a:srgbClr val="BC6C25"/>
    <a:srgbClr val="606C38"/>
    <a:srgbClr val="E1E7C3"/>
    <a:srgbClr val="FEFAE0"/>
    <a:srgbClr val="2836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672" autoAdjust="0"/>
    <p:restoredTop sz="94660"/>
  </p:normalViewPr>
  <p:slideViewPr>
    <p:cSldViewPr snapToGrid="0">
      <p:cViewPr varScale="1">
        <p:scale>
          <a:sx n="49" d="100"/>
          <a:sy n="49" d="100"/>
        </p:scale>
        <p:origin x="48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07D78-2839-459F-B680-6C9AFD75E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0E1D7F-D424-4B48-B8F5-400218D21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97389-926F-4923-A8EF-F1B907895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1A44E-8379-4C7E-9B79-D603D8326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9B85E-8F2E-4615-966F-B8E8B19EC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04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00460-B3DF-4A42-9027-82C1A5040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CADF7A-FC63-41AC-9EC2-FEAEB708E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A12FA-5FC6-4545-88E4-3E64979E4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B5E11-D0C2-4F29-A531-83A800B67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85A4F-F48E-4CDC-B071-7FB7A8529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04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2C4D15-31D2-498E-8337-4D2339667E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B7F2C-7178-448A-8D00-6AA4AFABA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8AE8A-0A32-4B80-B9E0-E900DD142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61FB4-6BC0-4042-A447-ADC891FCB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242EA-6701-4E05-B015-CC2F2DC34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66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5CC86-4827-40B2-ADCB-620FC1A4E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E6025-C656-4DCD-8FA1-DF4638B8B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3F0B6-31CD-451E-8006-94866CB2D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5F03A-0191-4B98-B96A-5A9E768BB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7C77F-E5C7-46B4-A078-97C4D910E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58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2C22D-CEB1-47E7-A932-D18EFBCDF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0DBAE-6BBF-4F64-B3C8-E1D6CE665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0E5E0-021A-449A-9B93-FE3B4459D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BB786-F485-42C2-A5D0-D9B023718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9B822-6179-4A93-BF91-52E97DC3F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7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FEB19-DD18-42C5-8487-7F29411CA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EA86B-168B-4C7C-AAAF-CB9AEEB85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3A1BB-31D5-4C05-A172-5D124A340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19D4C-5DF1-4491-8B35-EC7990D9E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B308C-D9E9-4DEB-BF02-D76F2120D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E61E2-46FC-4177-B3FA-B3C4721C3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06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87EE2-809D-4BAC-A8E8-E65B12D03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37601-8B10-4786-A57A-7C2BCF736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9DDBF-E313-48CF-9B3A-AA203A2DD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2B5518-4E97-4EAE-B791-02707592E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0BCE99-9F0E-4C7E-A9E9-246A72211C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E21CF6-06DC-4A69-B24E-F8058141E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D57FC7-7746-4DCA-AA19-EB3115390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BE7034-C5BA-46AD-B4B7-493C7B3C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4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AC5D5-33CB-4FDB-85B7-2C838463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F988BB-9691-45AD-AA40-816AF5803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423B9B-2380-40EE-8852-7AF34FB7E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6EBE4E-49BE-4823-9C6E-7B8D41509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9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8A7D1E-9392-4CC2-971E-6F9F0F322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5CA90C-99FB-4499-A1A2-917E29FC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DFFDC-719D-4512-B760-F2AB28C08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43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47DC-96FF-4E46-BB50-7DF1AC93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FEFD3-35D0-4DF6-98ED-FFC09DDC1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982E1-483B-4354-AAC2-884327345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D3260-DEEC-4E69-B220-B38AD4AEF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41BCA-ED7A-40C5-BE9D-794545AD0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B23DCF-AE9D-486A-9514-DD7DF073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37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2A65E-FCDC-48EF-B9AB-F6ECF6383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49DED7-F9FB-4C68-863F-7CFA235F2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B9FE3-9F06-413A-A098-BD141EDB7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97C68-A79D-4575-91D8-84018AE59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C814C-4CCC-4F31-976E-5199C8777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1B39-970C-45E0-9648-C5F5E9A4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44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6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5D3C42-A872-4766-BE03-DE35D9CD6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2AC6C-4DE5-45DC-A3E6-53B4BF8CB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00A1C-461D-4722-A4A0-3C8ADA6E57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FEA3D-102A-4079-A038-2B305F014FE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3119D-27C3-436C-8D75-2902A805D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37405-1E40-460F-8CD2-9C1DD217D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3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A1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733231-A6E3-43A3-B082-76CED8E2344F}"/>
              </a:ext>
            </a:extLst>
          </p:cNvPr>
          <p:cNvSpPr txBox="1"/>
          <p:nvPr/>
        </p:nvSpPr>
        <p:spPr>
          <a:xfrm rot="16200000">
            <a:off x="-1633265" y="2321004"/>
            <a:ext cx="646362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spc="-300" dirty="0">
                <a:solidFill>
                  <a:srgbClr val="FEFAE0"/>
                </a:solidFill>
                <a:latin typeface="Bebas Neue Light" panose="00000500000000000000" pitchFamily="2" charset="0"/>
              </a:rPr>
              <a:t>Perspective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DF633-7D9A-4223-ACAB-FBE727179F24}"/>
              </a:ext>
            </a:extLst>
          </p:cNvPr>
          <p:cNvSpPr txBox="1"/>
          <p:nvPr/>
        </p:nvSpPr>
        <p:spPr>
          <a:xfrm>
            <a:off x="2706545" y="4123711"/>
            <a:ext cx="85186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BC6C25"/>
                </a:solidFill>
                <a:latin typeface="Arial Narrow" panose="020B0606020202030204" pitchFamily="34" charset="0"/>
              </a:rPr>
              <a:t>Put yourself in someone </a:t>
            </a:r>
          </a:p>
          <a:p>
            <a:r>
              <a:rPr lang="en-US" sz="7200" dirty="0">
                <a:solidFill>
                  <a:srgbClr val="BC6C25"/>
                </a:solidFill>
                <a:latin typeface="Arial Narrow" panose="020B0606020202030204" pitchFamily="34" charset="0"/>
              </a:rPr>
              <a:t>else’s shoes.  </a:t>
            </a:r>
          </a:p>
        </p:txBody>
      </p:sp>
      <p:pic>
        <p:nvPicPr>
          <p:cNvPr id="8" name="Graphic 7" descr="Shoe footprints">
            <a:extLst>
              <a:ext uri="{FF2B5EF4-FFF2-40B4-BE49-F238E27FC236}">
                <a16:creationId xmlns:a16="http://schemas.microsoft.com/office/drawing/2014/main" id="{54F981CF-375A-4298-AD39-AFAA945D9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533683">
            <a:off x="9848318" y="5005586"/>
            <a:ext cx="1859617" cy="185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top of a mountain&#10;&#10;Description automatically generated">
            <a:extLst>
              <a:ext uri="{FF2B5EF4-FFF2-40B4-BE49-F238E27FC236}">
                <a16:creationId xmlns:a16="http://schemas.microsoft.com/office/drawing/2014/main" id="{5382D234-45A8-4C77-95E2-510920322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7" b="24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4277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It seems to 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1151206" y="2411232"/>
            <a:ext cx="9889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EFAE0"/>
                </a:solidFill>
                <a:latin typeface="Arial Rounded MT Bold" panose="020F0704030504030204" pitchFamily="34" charset="0"/>
              </a:rPr>
              <a:t>It seems to me </a:t>
            </a:r>
            <a:r>
              <a:rPr lang="en-US" sz="60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that quality of life is improving. </a:t>
            </a:r>
          </a:p>
        </p:txBody>
      </p:sp>
    </p:spTree>
    <p:extLst>
      <p:ext uri="{BB962C8B-B14F-4D97-AF65-F5344CB8AC3E}">
        <p14:creationId xmlns:p14="http://schemas.microsoft.com/office/powerpoint/2010/main" val="15836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ariety of fresh fruit and vegetables on display&#10;&#10;Description automatically generated">
            <a:extLst>
              <a:ext uri="{FF2B5EF4-FFF2-40B4-BE49-F238E27FC236}">
                <a16:creationId xmlns:a16="http://schemas.microsoft.com/office/drawing/2014/main" id="{634EF704-27D2-49C4-9C67-3B2C359874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48558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DDA15E"/>
                </a:solidFill>
                <a:latin typeface="Bebas Neue Book" panose="00000500000000000000" pitchFamily="2" charset="0"/>
              </a:rPr>
              <a:t>According to 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689316" y="1622359"/>
            <a:ext cx="5744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06C38"/>
                </a:solidFill>
              </a:rPr>
              <a:t>How you view the world</a:t>
            </a:r>
          </a:p>
        </p:txBody>
      </p:sp>
    </p:spTree>
    <p:extLst>
      <p:ext uri="{BB962C8B-B14F-4D97-AF65-F5344CB8AC3E}">
        <p14:creationId xmlns:p14="http://schemas.microsoft.com/office/powerpoint/2010/main" val="29440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ariety of fresh fruit and vegetables on display&#10;&#10;Description automatically generated">
            <a:extLst>
              <a:ext uri="{FF2B5EF4-FFF2-40B4-BE49-F238E27FC236}">
                <a16:creationId xmlns:a16="http://schemas.microsoft.com/office/drawing/2014/main" id="{1A69EA2C-A137-42B6-8199-B84174E105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48558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According to 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1151206" y="2411232"/>
            <a:ext cx="98895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EFAE0"/>
                </a:solidFill>
                <a:latin typeface="Arial Rounded MT Bold" panose="020F0704030504030204" pitchFamily="34" charset="0"/>
              </a:rPr>
              <a:t>According to me </a:t>
            </a:r>
            <a:r>
              <a:rPr lang="en-US" sz="60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we should all become vegetarians. </a:t>
            </a:r>
          </a:p>
        </p:txBody>
      </p:sp>
    </p:spTree>
    <p:extLst>
      <p:ext uri="{BB962C8B-B14F-4D97-AF65-F5344CB8AC3E}">
        <p14:creationId xmlns:p14="http://schemas.microsoft.com/office/powerpoint/2010/main" val="309982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A1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733231-A6E3-43A3-B082-76CED8E2344F}"/>
              </a:ext>
            </a:extLst>
          </p:cNvPr>
          <p:cNvSpPr txBox="1"/>
          <p:nvPr/>
        </p:nvSpPr>
        <p:spPr>
          <a:xfrm rot="5400000">
            <a:off x="7514072" y="1543869"/>
            <a:ext cx="6266459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spc="-300" dirty="0">
                <a:solidFill>
                  <a:srgbClr val="FEFAE0"/>
                </a:solidFill>
                <a:latin typeface="Bebas Neue Light" panose="00000500000000000000" pitchFamily="2" charset="0"/>
              </a:rPr>
              <a:t>Opinion</a:t>
            </a:r>
          </a:p>
        </p:txBody>
      </p:sp>
    </p:spTree>
    <p:extLst>
      <p:ext uri="{BB962C8B-B14F-4D97-AF65-F5344CB8AC3E}">
        <p14:creationId xmlns:p14="http://schemas.microsoft.com/office/powerpoint/2010/main" val="317179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table, child, young&#10;&#10;Description automatically generated">
            <a:extLst>
              <a:ext uri="{FF2B5EF4-FFF2-40B4-BE49-F238E27FC236}">
                <a16:creationId xmlns:a16="http://schemas.microsoft.com/office/drawing/2014/main" id="{F9E392E0-72C7-4C51-8B0C-BE84900BA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7" b="92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3879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DDA15E"/>
                </a:solidFill>
                <a:latin typeface="Bebas Neue Book" panose="00000500000000000000" pitchFamily="2" charset="0"/>
              </a:rPr>
              <a:t>In my opinion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689316" y="1622359"/>
            <a:ext cx="49144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06C38"/>
                </a:solidFill>
              </a:rPr>
              <a:t>This is what I believe</a:t>
            </a:r>
          </a:p>
        </p:txBody>
      </p:sp>
    </p:spTree>
    <p:extLst>
      <p:ext uri="{BB962C8B-B14F-4D97-AF65-F5344CB8AC3E}">
        <p14:creationId xmlns:p14="http://schemas.microsoft.com/office/powerpoint/2010/main" val="114025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table, child, young&#10;&#10;Description automatically generated">
            <a:extLst>
              <a:ext uri="{FF2B5EF4-FFF2-40B4-BE49-F238E27FC236}">
                <a16:creationId xmlns:a16="http://schemas.microsoft.com/office/drawing/2014/main" id="{8CB67913-5B60-4A3B-865F-732C5B9B0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7" b="92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37385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In my opinion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1151206" y="2411232"/>
            <a:ext cx="9889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EFAE0"/>
                </a:solidFill>
                <a:latin typeface="Arial Rounded MT Bold" panose="020F0704030504030204" pitchFamily="34" charset="0"/>
              </a:rPr>
              <a:t>In my opinion</a:t>
            </a:r>
            <a:r>
              <a:rPr lang="en-US" sz="60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, homework is bad. </a:t>
            </a:r>
          </a:p>
        </p:txBody>
      </p:sp>
    </p:spTree>
    <p:extLst>
      <p:ext uri="{BB962C8B-B14F-4D97-AF65-F5344CB8AC3E}">
        <p14:creationId xmlns:p14="http://schemas.microsoft.com/office/powerpoint/2010/main" val="12328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ffiti covered wall&#10;&#10;Description automatically generated">
            <a:extLst>
              <a:ext uri="{FF2B5EF4-FFF2-40B4-BE49-F238E27FC236}">
                <a16:creationId xmlns:a16="http://schemas.microsoft.com/office/drawing/2014/main" id="{AFCFF51C-5B07-40A1-9730-50A5CA7B2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 b="78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63097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DDA15E"/>
                </a:solidFill>
                <a:latin typeface="Bebas Neue Book" panose="00000500000000000000" pitchFamily="2" charset="0"/>
              </a:rPr>
              <a:t>Personally speaking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689316" y="1622359"/>
            <a:ext cx="49144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06C38"/>
                </a:solidFill>
              </a:rPr>
              <a:t>This is what I believe</a:t>
            </a:r>
          </a:p>
        </p:txBody>
      </p:sp>
    </p:spTree>
    <p:extLst>
      <p:ext uri="{BB962C8B-B14F-4D97-AF65-F5344CB8AC3E}">
        <p14:creationId xmlns:p14="http://schemas.microsoft.com/office/powerpoint/2010/main" val="83506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ffiti covered wall&#10;&#10;Description automatically generated">
            <a:extLst>
              <a:ext uri="{FF2B5EF4-FFF2-40B4-BE49-F238E27FC236}">
                <a16:creationId xmlns:a16="http://schemas.microsoft.com/office/drawing/2014/main" id="{B05B7E91-6029-4B61-8B1D-719A614497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 b="78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63097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Personally speaking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1151206" y="2411232"/>
            <a:ext cx="98895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EFAE0"/>
                </a:solidFill>
                <a:latin typeface="Arial Rounded MT Bold" panose="020F0704030504030204" pitchFamily="34" charset="0"/>
              </a:rPr>
              <a:t>Personally speaking</a:t>
            </a:r>
            <a:r>
              <a:rPr lang="en-US" sz="60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, I think celebrities get paid too much money. </a:t>
            </a:r>
          </a:p>
        </p:txBody>
      </p:sp>
    </p:spTree>
    <p:extLst>
      <p:ext uri="{BB962C8B-B14F-4D97-AF65-F5344CB8AC3E}">
        <p14:creationId xmlns:p14="http://schemas.microsoft.com/office/powerpoint/2010/main" val="18127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table, child, young&#10;&#10;Description automatically generated">
            <a:extLst>
              <a:ext uri="{FF2B5EF4-FFF2-40B4-BE49-F238E27FC236}">
                <a16:creationId xmlns:a16="http://schemas.microsoft.com/office/drawing/2014/main" id="{0985E8E3-3CEF-49E2-8121-A04983EE44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7" b="92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3879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In my opinion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2930843" y="1719851"/>
            <a:ext cx="3707810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I think </a:t>
            </a:r>
          </a:p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I believe</a:t>
            </a:r>
          </a:p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I feel</a:t>
            </a:r>
          </a:p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I guess</a:t>
            </a:r>
          </a:p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I’m sure </a:t>
            </a:r>
          </a:p>
        </p:txBody>
      </p:sp>
    </p:spTree>
    <p:extLst>
      <p:ext uri="{BB962C8B-B14F-4D97-AF65-F5344CB8AC3E}">
        <p14:creationId xmlns:p14="http://schemas.microsoft.com/office/powerpoint/2010/main" val="260118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A1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733231-A6E3-43A3-B082-76CED8E2344F}"/>
              </a:ext>
            </a:extLst>
          </p:cNvPr>
          <p:cNvSpPr txBox="1"/>
          <p:nvPr/>
        </p:nvSpPr>
        <p:spPr>
          <a:xfrm>
            <a:off x="0" y="320456"/>
            <a:ext cx="12192000" cy="62170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800" spc="-300" dirty="0">
                <a:solidFill>
                  <a:srgbClr val="BC6C25"/>
                </a:solidFill>
                <a:latin typeface="Bebas Neue Light" panose="00000500000000000000" pitchFamily="2" charset="0"/>
              </a:rPr>
              <a:t>School</a:t>
            </a:r>
            <a:r>
              <a:rPr lang="en-US" sz="19900" spc="-300" dirty="0">
                <a:solidFill>
                  <a:srgbClr val="BC6C25"/>
                </a:solidFill>
                <a:latin typeface="Bebas Neue Light" panose="00000500000000000000" pitchFamily="2" charset="0"/>
              </a:rPr>
              <a:t> </a:t>
            </a:r>
          </a:p>
          <a:p>
            <a:pPr algn="ctr"/>
            <a:r>
              <a:rPr lang="en-US" sz="19900" b="1" spc="-300" dirty="0">
                <a:solidFill>
                  <a:srgbClr val="FEFAE0"/>
                </a:solidFill>
                <a:latin typeface="Bebas Neue Light" panose="00000500000000000000" pitchFamily="2" charset="0"/>
              </a:rPr>
              <a:t>perspectives</a:t>
            </a:r>
          </a:p>
        </p:txBody>
      </p:sp>
    </p:spTree>
    <p:extLst>
      <p:ext uri="{BB962C8B-B14F-4D97-AF65-F5344CB8AC3E}">
        <p14:creationId xmlns:p14="http://schemas.microsoft.com/office/powerpoint/2010/main" val="255599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A1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t, food&#10;&#10;Description automatically generated">
            <a:extLst>
              <a:ext uri="{FF2B5EF4-FFF2-40B4-BE49-F238E27FC236}">
                <a16:creationId xmlns:a16="http://schemas.microsoft.com/office/drawing/2014/main" id="{731F04DC-755E-4DDF-9CF2-447BF5BC61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4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4810C0-EAFE-4F75-8A85-282104FE8FE9}"/>
              </a:ext>
            </a:extLst>
          </p:cNvPr>
          <p:cNvSpPr txBox="1"/>
          <p:nvPr/>
        </p:nvSpPr>
        <p:spPr>
          <a:xfrm>
            <a:off x="1275667" y="4229100"/>
            <a:ext cx="752641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6EDE6"/>
                </a:solidFill>
                <a:latin typeface="Bebas Neue Light" panose="00000500000000000000" pitchFamily="2" charset="0"/>
              </a:rPr>
              <a:t>Before you judge someone, </a:t>
            </a:r>
          </a:p>
          <a:p>
            <a:r>
              <a:rPr lang="en-US" sz="7200" b="1" dirty="0">
                <a:solidFill>
                  <a:srgbClr val="F6EDE6"/>
                </a:solidFill>
                <a:latin typeface="Bebas Neue Pro Exp Eb" panose="020B0706020202050201" pitchFamily="34" charset="0"/>
              </a:rPr>
              <a:t>WALK A MILE </a:t>
            </a:r>
            <a:r>
              <a:rPr lang="en-US" sz="4400" dirty="0">
                <a:solidFill>
                  <a:srgbClr val="F6EDE6"/>
                </a:solidFill>
                <a:latin typeface="Bebas Neue Light" panose="00000500000000000000" pitchFamily="2" charset="0"/>
              </a:rPr>
              <a:t>in their shoes.  </a:t>
            </a:r>
          </a:p>
        </p:txBody>
      </p:sp>
    </p:spTree>
    <p:extLst>
      <p:ext uri="{BB962C8B-B14F-4D97-AF65-F5344CB8AC3E}">
        <p14:creationId xmlns:p14="http://schemas.microsoft.com/office/powerpoint/2010/main" val="28908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7A59E7EA-9C0F-4692-98E5-C796201C56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" b="4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1202972" y="634689"/>
            <a:ext cx="2993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Situation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3287378" y="2367171"/>
            <a:ext cx="561724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Hypothetical </a:t>
            </a:r>
          </a:p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situations   </a:t>
            </a:r>
          </a:p>
        </p:txBody>
      </p:sp>
    </p:spTree>
    <p:extLst>
      <p:ext uri="{BB962C8B-B14F-4D97-AF65-F5344CB8AC3E}">
        <p14:creationId xmlns:p14="http://schemas.microsoft.com/office/powerpoint/2010/main" val="297328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CD2B159D-143D-4A77-B444-77B1A8B8F8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" b="4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1202972" y="634689"/>
            <a:ext cx="18421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roles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3045143" y="1835018"/>
            <a:ext cx="4065537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Principal </a:t>
            </a:r>
          </a:p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Teacher</a:t>
            </a:r>
          </a:p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Student</a:t>
            </a:r>
          </a:p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Parent</a:t>
            </a:r>
          </a:p>
        </p:txBody>
      </p:sp>
    </p:spTree>
    <p:extLst>
      <p:ext uri="{BB962C8B-B14F-4D97-AF65-F5344CB8AC3E}">
        <p14:creationId xmlns:p14="http://schemas.microsoft.com/office/powerpoint/2010/main" val="347856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44DD4076-26A6-451C-8ADF-2871E0BF3C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" b="4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1202972" y="634689"/>
            <a:ext cx="3897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Special rule: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607221" y="2875002"/>
            <a:ext cx="109775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“Put yourself in my shoes”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2FE0C6-4A2E-4326-AA3E-D6A12066179F}"/>
              </a:ext>
            </a:extLst>
          </p:cNvPr>
          <p:cNvSpPr txBox="1"/>
          <p:nvPr/>
        </p:nvSpPr>
        <p:spPr>
          <a:xfrm>
            <a:off x="3334712" y="3545654"/>
            <a:ext cx="4036681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5400" i="1" dirty="0">
                <a:solidFill>
                  <a:srgbClr val="BC6C25"/>
                </a:solidFill>
                <a:latin typeface="Arial Narrow" panose="020B0606020202030204" pitchFamily="34" charset="0"/>
              </a:rPr>
              <a:t>exchange roles</a:t>
            </a:r>
          </a:p>
        </p:txBody>
      </p:sp>
    </p:spTree>
    <p:extLst>
      <p:ext uri="{BB962C8B-B14F-4D97-AF65-F5344CB8AC3E}">
        <p14:creationId xmlns:p14="http://schemas.microsoft.com/office/powerpoint/2010/main" val="86274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7A59E7EA-9C0F-4692-98E5-C796201C56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" b="4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1202972" y="634689"/>
            <a:ext cx="17139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goal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1202972" y="2469707"/>
            <a:ext cx="935660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Find a solution that </a:t>
            </a:r>
          </a:p>
          <a:p>
            <a:r>
              <a:rPr lang="en-US" sz="6600" dirty="0">
                <a:solidFill>
                  <a:srgbClr val="F6EDE6"/>
                </a:solidFill>
                <a:latin typeface="Arial Rounded MT Bold" panose="020F0704030504030204" pitchFamily="34" charset="0"/>
              </a:rPr>
              <a:t>everyone</a:t>
            </a:r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 agrees with.</a:t>
            </a:r>
          </a:p>
          <a:p>
            <a:r>
              <a:rPr lang="en-US" sz="6000" i="1" dirty="0">
                <a:solidFill>
                  <a:srgbClr val="BC6C25"/>
                </a:solidFill>
                <a:latin typeface="Arial Narrow" panose="020B0606020202030204" pitchFamily="34" charset="0"/>
              </a:rPr>
              <a:t>&lt;10 minutes per situation.</a:t>
            </a:r>
          </a:p>
        </p:txBody>
      </p:sp>
    </p:spTree>
    <p:extLst>
      <p:ext uri="{BB962C8B-B14F-4D97-AF65-F5344CB8AC3E}">
        <p14:creationId xmlns:p14="http://schemas.microsoft.com/office/powerpoint/2010/main" val="176423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A1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01912E-10FF-4229-ABF8-77FFF032B354}"/>
              </a:ext>
            </a:extLst>
          </p:cNvPr>
          <p:cNvSpPr txBox="1"/>
          <p:nvPr/>
        </p:nvSpPr>
        <p:spPr>
          <a:xfrm>
            <a:off x="1540042" y="1393339"/>
            <a:ext cx="9111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http://myenglishonline.ca/wp-content/uploads/2014/08/100-Phrases.pdf</a:t>
            </a:r>
          </a:p>
        </p:txBody>
      </p:sp>
    </p:spTree>
    <p:extLst>
      <p:ext uri="{BB962C8B-B14F-4D97-AF65-F5344CB8AC3E}">
        <p14:creationId xmlns:p14="http://schemas.microsoft.com/office/powerpoint/2010/main" val="103477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ame, person&#10;&#10;Description automatically generated">
            <a:extLst>
              <a:ext uri="{FF2B5EF4-FFF2-40B4-BE49-F238E27FC236}">
                <a16:creationId xmlns:a16="http://schemas.microsoft.com/office/drawing/2014/main" id="{458809EF-F366-499B-B692-D2426A925F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3727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DDA15E"/>
                </a:solidFill>
                <a:latin typeface="Bebas Neue Book" panose="00000500000000000000" pitchFamily="2" charset="0"/>
              </a:rPr>
              <a:t>Perspective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689316" y="1622359"/>
            <a:ext cx="5744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06C38"/>
                </a:solidFill>
              </a:rPr>
              <a:t>How you view the world</a:t>
            </a:r>
          </a:p>
        </p:txBody>
      </p:sp>
      <p:pic>
        <p:nvPicPr>
          <p:cNvPr id="4" name="Picture 2" descr="Innovation Begins with a Shift in Perspective; It's Personal - Brian Solis">
            <a:extLst>
              <a:ext uri="{FF2B5EF4-FFF2-40B4-BE49-F238E27FC236}">
                <a16:creationId xmlns:a16="http://schemas.microsoft.com/office/drawing/2014/main" id="{960A2F65-2895-4B23-96BA-C44B3C012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806" y="2641264"/>
            <a:ext cx="6918410" cy="3860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25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person&#10;&#10;Description automatically generated">
            <a:extLst>
              <a:ext uri="{FF2B5EF4-FFF2-40B4-BE49-F238E27FC236}">
                <a16:creationId xmlns:a16="http://schemas.microsoft.com/office/drawing/2014/main" id="{4529EC47-90E2-4F94-8203-2D90BE1BA9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3727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Perspective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1237957" y="2819195"/>
            <a:ext cx="98895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From my </a:t>
            </a:r>
            <a:r>
              <a:rPr lang="en-US" sz="6000" dirty="0">
                <a:solidFill>
                  <a:srgbClr val="FEFAE0"/>
                </a:solidFill>
                <a:latin typeface="Arial Rounded MT Bold" panose="020F0704030504030204" pitchFamily="34" charset="0"/>
              </a:rPr>
              <a:t>perspective</a:t>
            </a:r>
            <a:r>
              <a:rPr lang="en-US" sz="60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, health care costs are low in Korea. </a:t>
            </a:r>
          </a:p>
        </p:txBody>
      </p:sp>
    </p:spTree>
    <p:extLst>
      <p:ext uri="{BB962C8B-B14F-4D97-AF65-F5344CB8AC3E}">
        <p14:creationId xmlns:p14="http://schemas.microsoft.com/office/powerpoint/2010/main" val="390107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EE9185CD-8F0B-4641-AD78-6D55CEE950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39757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DDA15E"/>
                </a:solidFill>
                <a:latin typeface="Bebas Neue Book" panose="00000500000000000000" pitchFamily="2" charset="0"/>
              </a:rPr>
              <a:t>Point of 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689316" y="1622359"/>
            <a:ext cx="5744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06C38"/>
                </a:solidFill>
              </a:rPr>
              <a:t>How you view the world</a:t>
            </a:r>
          </a:p>
        </p:txBody>
      </p:sp>
    </p:spTree>
    <p:extLst>
      <p:ext uri="{BB962C8B-B14F-4D97-AF65-F5344CB8AC3E}">
        <p14:creationId xmlns:p14="http://schemas.microsoft.com/office/powerpoint/2010/main" val="36699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39757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Point of 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1151206" y="2411232"/>
            <a:ext cx="98895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From my </a:t>
            </a:r>
            <a:r>
              <a:rPr lang="en-US" sz="6000" dirty="0">
                <a:solidFill>
                  <a:srgbClr val="FEFAE0"/>
                </a:solidFill>
                <a:latin typeface="Arial Rounded MT Bold" panose="020F0704030504030204" pitchFamily="34" charset="0"/>
              </a:rPr>
              <a:t>point of view</a:t>
            </a:r>
            <a:r>
              <a:rPr lang="en-US" sz="60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, making mistakes in English is ok if people understand you. </a:t>
            </a:r>
          </a:p>
        </p:txBody>
      </p:sp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5988D41B-2ED9-4084-B9E3-C45B52B61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7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ersons eyes&#10;&#10;Description automatically generated">
            <a:extLst>
              <a:ext uri="{FF2B5EF4-FFF2-40B4-BE49-F238E27FC236}">
                <a16:creationId xmlns:a16="http://schemas.microsoft.com/office/drawing/2014/main" id="{1922530B-732B-4F34-927D-8F4969D50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" b="29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31245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DDA15E"/>
                </a:solidFill>
                <a:latin typeface="Bebas Neue Book" panose="00000500000000000000" pitchFamily="2" charset="0"/>
              </a:rPr>
              <a:t>In my eyes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689316" y="1622359"/>
            <a:ext cx="5744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06C38"/>
                </a:solidFill>
              </a:rPr>
              <a:t>How you view the world</a:t>
            </a:r>
          </a:p>
        </p:txBody>
      </p:sp>
    </p:spTree>
    <p:extLst>
      <p:ext uri="{BB962C8B-B14F-4D97-AF65-F5344CB8AC3E}">
        <p14:creationId xmlns:p14="http://schemas.microsoft.com/office/powerpoint/2010/main" val="40124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ersons eyes&#10;&#10;Description automatically generated">
            <a:extLst>
              <a:ext uri="{FF2B5EF4-FFF2-40B4-BE49-F238E27FC236}">
                <a16:creationId xmlns:a16="http://schemas.microsoft.com/office/drawing/2014/main" id="{D7090F84-A188-4046-BF79-52E5FE54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" b="29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31245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In my eyes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1151206" y="2411232"/>
            <a:ext cx="98895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EFAE0"/>
                </a:solidFill>
                <a:latin typeface="Arial Rounded MT Bold" panose="020F0704030504030204" pitchFamily="34" charset="0"/>
              </a:rPr>
              <a:t>In my eyes</a:t>
            </a:r>
            <a:r>
              <a:rPr lang="en-US" sz="60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, the most beautiful place on earth is Antarctica. </a:t>
            </a:r>
          </a:p>
        </p:txBody>
      </p:sp>
    </p:spTree>
    <p:extLst>
      <p:ext uri="{BB962C8B-B14F-4D97-AF65-F5344CB8AC3E}">
        <p14:creationId xmlns:p14="http://schemas.microsoft.com/office/powerpoint/2010/main" val="21280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top of a mountain&#10;&#10;Description automatically generated">
            <a:extLst>
              <a:ext uri="{FF2B5EF4-FFF2-40B4-BE49-F238E27FC236}">
                <a16:creationId xmlns:a16="http://schemas.microsoft.com/office/drawing/2014/main" id="{E97B5AE1-EA36-462A-B23F-5E16871F06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7" b="24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4277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DDA15E"/>
                </a:solidFill>
                <a:latin typeface="Bebas Neue Book" panose="00000500000000000000" pitchFamily="2" charset="0"/>
              </a:rPr>
              <a:t>It seems to 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689316" y="1622359"/>
            <a:ext cx="5744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06C38"/>
                </a:solidFill>
              </a:rPr>
              <a:t>How you view the world</a:t>
            </a:r>
          </a:p>
        </p:txBody>
      </p:sp>
    </p:spTree>
    <p:extLst>
      <p:ext uri="{BB962C8B-B14F-4D97-AF65-F5344CB8AC3E}">
        <p14:creationId xmlns:p14="http://schemas.microsoft.com/office/powerpoint/2010/main" val="97507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239</Words>
  <Application>Microsoft Office PowerPoint</Application>
  <PresentationFormat>Widescreen</PresentationFormat>
  <Paragraphs>58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Bebas Neue Pro Exp Eb</vt:lpstr>
      <vt:lpstr>Arial</vt:lpstr>
      <vt:lpstr>Arial Narrow</vt:lpstr>
      <vt:lpstr>Arial Rounded MT Bold</vt:lpstr>
      <vt:lpstr>Bebas Neue Book</vt:lpstr>
      <vt:lpstr>Bebas Neue Light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17</cp:revision>
  <dcterms:created xsi:type="dcterms:W3CDTF">2020-12-02T06:15:18Z</dcterms:created>
  <dcterms:modified xsi:type="dcterms:W3CDTF">2021-12-27T01:37:19Z</dcterms:modified>
</cp:coreProperties>
</file>