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57" r:id="rId15"/>
    <p:sldId id="258" r:id="rId16"/>
    <p:sldId id="260" r:id="rId17"/>
    <p:sldId id="259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embeddedFontLst>
    <p:embeddedFont>
      <p:font typeface="Arial Nova" panose="020B0504020202020204" pitchFamily="34" charset="0"/>
      <p:regular r:id="rId47"/>
      <p:bold r:id="rId48"/>
      <p:italic r:id="rId49"/>
      <p:boldItalic r:id="rId50"/>
    </p:embeddedFont>
    <p:embeddedFont>
      <p:font typeface="Bebas Neue SemiRounded" panose="020F0606020202050201" pitchFamily="34" charset="0"/>
      <p:regular r:id="rId51"/>
    </p:embeddedFont>
    <p:embeddedFont>
      <p:font typeface="Montserrat Black" panose="00000A00000000000000" pitchFamily="2" charset="0"/>
      <p:bold r:id="rId52"/>
      <p:boldItalic r:id="rId53"/>
    </p:embeddedFont>
    <p:embeddedFont>
      <p:font typeface="맑은 고딕" panose="020B0503020000020004" pitchFamily="50" charset="-127"/>
      <p:regular r:id="rId54"/>
      <p:bold r:id="rId5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76F"/>
    <a:srgbClr val="06D6A0"/>
    <a:srgbClr val="118AB2"/>
    <a:srgbClr val="FFD166"/>
    <a:srgbClr val="073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1" autoAdjust="0"/>
    <p:restoredTop sz="94660"/>
  </p:normalViewPr>
  <p:slideViewPr>
    <p:cSldViewPr snapToGrid="0">
      <p:cViewPr>
        <p:scale>
          <a:sx n="75" d="100"/>
          <a:sy n="75" d="100"/>
        </p:scale>
        <p:origin x="1110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0629C-F718-4B8C-8196-717FDD483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8C972-2BA3-4D45-B8C4-88DB3148E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67C65-2ABB-4BD3-8585-2A1787812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28B-7E3E-4940-8FFF-615C7788FBFD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8E804-4D8A-41FA-959E-DC128F3EE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7FE29-6F70-450C-8A8C-C80B0E1E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EA7F-5054-413D-B99C-D29D9B0F21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1465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7D00E-4655-4924-8871-1A427301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BD0064-5C96-4143-9093-27AB42F4E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0C0CF-4EC4-430A-9843-9D410DCB3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28B-7E3E-4940-8FFF-615C7788FBFD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E183-7B67-48F1-AACB-07C3FC18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D1B7A-C7CA-4207-95BC-5389E3F8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EA7F-5054-413D-B99C-D29D9B0F21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14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96E9A-9476-4C75-91D4-1CDF4B023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EB514-98B0-47CB-BDF9-B873E3C4C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F6F04-EE3C-49FB-AD3E-FB790D3C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28B-7E3E-4940-8FFF-615C7788FBFD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92C55-E7BE-4D1D-BB2D-E39F0E48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C8F6-C7E5-410F-BCE4-DE35D5B0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EA7F-5054-413D-B99C-D29D9B0F21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684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C9AD3-8201-4C91-85C1-3854FBA5B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4ECBF-0815-4B9B-B286-D2769A7D9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480FC-B89B-439D-BBD8-BF6A8923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28B-7E3E-4940-8FFF-615C7788FBFD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29137-F195-444B-86F5-13EE50FC5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3DE1E-06AF-4FE7-ADFF-96BBD116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EA7F-5054-413D-B99C-D29D9B0F21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4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99C7B-0245-48B7-A9B7-AAA4CF23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0C7C-CB5B-4D00-A25C-5A3890F04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4E65C-21E6-4AFA-A623-05A853E7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28B-7E3E-4940-8FFF-615C7788FBFD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88F9A-2D42-43B2-A717-8EB4C1C03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00F09-FEC3-4FA0-857B-8616FB93E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EA7F-5054-413D-B99C-D29D9B0F21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736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FAEDB-9FED-49BA-BEC9-3A8869E7F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792F8-A7E3-48FB-99E9-35281FB2E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E048B-D973-41C6-8100-CD5BB168F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F5EA1-C274-4D2D-9BB3-241621DCD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28B-7E3E-4940-8FFF-615C7788FBFD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8ED2D-4741-470D-8F4C-A3121C26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21790-6C8D-4A36-B0F9-2D352A67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EA7F-5054-413D-B99C-D29D9B0F21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811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56EB-F44F-489D-85C6-04B5F83D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AA78D-D2A2-49B4-8AD9-BBDE279FE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0D6A4-9086-46D2-AF8D-79BAC4597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48CDE-15E9-47AC-ADDD-3BD37D868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EF3B15-F201-4A4B-B5F8-3A6CDE329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E289D-E3D5-49AD-B618-6D6DB0AAA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28B-7E3E-4940-8FFF-615C7788FBFD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76391-EC3F-4A5B-A44C-B55229B9A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69B217-4DAD-4AC6-ACDF-7E3610BAE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EA7F-5054-413D-B99C-D29D9B0F21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30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0B979-4E60-4AB2-99DD-E26E7C283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9DA93C-D1C2-431A-A32E-C0A871E6B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28B-7E3E-4940-8FFF-615C7788FBFD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700F9B-099D-42B2-8D36-6B39706E8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80295-33F8-47BF-BD18-498D428F7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EA7F-5054-413D-B99C-D29D9B0F21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97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BF3EE0-9ADA-419A-875B-78985D438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28B-7E3E-4940-8FFF-615C7788FBFD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16DFC6-0172-4389-93C8-383EB154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CD89F-7447-45BC-A5EC-AA5B22882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EA7F-5054-413D-B99C-D29D9B0F21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561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099D-8E5D-4EA8-BEB0-B417C02CB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7064A-63C2-410A-BADD-F893F0572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04AF8-09BE-45C8-93C0-BBDF1826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3C5D1-8DB0-4B48-83C4-43C253827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28B-7E3E-4940-8FFF-615C7788FBFD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CCAF1-53A8-4B89-8DAF-FBDCBE602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98E87-5FD5-405E-BAF3-E5230B7D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EA7F-5054-413D-B99C-D29D9B0F21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7907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CA6B9-5FCF-49CB-8D69-D439E787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525C7F-8C11-47D8-B6FE-B874BA8C8E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6916D-276C-4122-9DD4-C4C7ED145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5F9FD-9ECD-41DD-9737-ACC6EC3D9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28B-7E3E-4940-8FFF-615C7788FBFD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09A90-830F-4922-9F47-6C831C286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82C07-8D68-4B3F-A258-FBF4C635A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EA7F-5054-413D-B99C-D29D9B0F21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421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CDF5D-FC80-4EDA-8AB7-62B4357E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8C580-119E-4958-ADEA-FD28BB2D7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7ED12-B784-48D0-AA92-8DC0EBF68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3528B-7E3E-4940-8FFF-615C7788FBFD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E7BB9-46D0-422E-8959-937D41178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4E591-806F-4F13-8998-D2D913C71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5EA7F-5054-413D-B99C-D29D9B0F21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532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113C-A189-433F-AB69-C307135CA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6216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altLang="ko-KR" sz="17900" dirty="0">
                <a:solidFill>
                  <a:srgbClr val="FFD166"/>
                </a:solidFill>
                <a:latin typeface="Bebas Neue SemiRounded" panose="020F0606020202050201" pitchFamily="34" charset="0"/>
              </a:rPr>
              <a:t>Investor!</a:t>
            </a:r>
            <a:endParaRPr lang="ko-KR" altLang="en-US" sz="17900" dirty="0">
              <a:solidFill>
                <a:srgbClr val="FFD166"/>
              </a:solidFill>
              <a:latin typeface="Bebas Neue SemiRounded" panose="020F0606020202050201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04E88D-3304-4996-9838-3366E1A56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298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>
                <a:solidFill>
                  <a:srgbClr val="118AB2"/>
                </a:solidFill>
                <a:latin typeface="Arial Nova" panose="020B0504020202020204" pitchFamily="34" charset="0"/>
              </a:rPr>
              <a:t>Tim’s </a:t>
            </a:r>
            <a:r>
              <a:rPr lang="en-US" altLang="ko-KR" sz="2800" dirty="0">
                <a:solidFill>
                  <a:srgbClr val="06D6A0"/>
                </a:solidFill>
                <a:latin typeface="Arial Nova" panose="020B0504020202020204" pitchFamily="34" charset="0"/>
              </a:rPr>
              <a:t>Weird</a:t>
            </a:r>
            <a:r>
              <a:rPr lang="en-US" altLang="ko-KR" sz="2800" dirty="0">
                <a:solidFill>
                  <a:srgbClr val="118AB2"/>
                </a:solidFill>
                <a:latin typeface="Arial Nova" panose="020B0504020202020204" pitchFamily="34" charset="0"/>
              </a:rPr>
              <a:t> Stuff</a:t>
            </a:r>
            <a:endParaRPr lang="ko-KR" altLang="en-US" sz="2800" dirty="0">
              <a:solidFill>
                <a:srgbClr val="118AB2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34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DEC705-65E9-4AFE-9E87-1DFD385CA42B}"/>
              </a:ext>
            </a:extLst>
          </p:cNvPr>
          <p:cNvGrpSpPr/>
          <p:nvPr/>
        </p:nvGrpSpPr>
        <p:grpSpPr>
          <a:xfrm>
            <a:off x="-13016066" y="495298"/>
            <a:ext cx="12725276" cy="2438402"/>
            <a:chOff x="-1457326" y="495298"/>
            <a:chExt cx="10872186" cy="243840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8170027-CD33-4768-A814-8D60F3345734}"/>
                </a:ext>
              </a:extLst>
            </p:cNvPr>
            <p:cNvSpPr/>
            <p:nvPr/>
          </p:nvSpPr>
          <p:spPr>
            <a:xfrm>
              <a:off x="-1457326" y="495298"/>
              <a:ext cx="10872186" cy="2438402"/>
            </a:xfrm>
            <a:prstGeom prst="roundRect">
              <a:avLst>
                <a:gd name="adj" fmla="val 50000"/>
              </a:avLst>
            </a:prstGeom>
            <a:solidFill>
              <a:srgbClr val="06D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3D8C1F-B847-43F4-AF1E-CD0295AC2088}"/>
                </a:ext>
              </a:extLst>
            </p:cNvPr>
            <p:cNvSpPr txBox="1"/>
            <p:nvPr/>
          </p:nvSpPr>
          <p:spPr>
            <a:xfrm>
              <a:off x="1693631" y="991224"/>
              <a:ext cx="750003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118AB2"/>
                  </a:solidFill>
                  <a:latin typeface="Bebas Neue SemiRounded" panose="020F0606020202050201" pitchFamily="34" charset="0"/>
                </a:rPr>
                <a:t>Going once, twice, sold</a:t>
              </a:r>
              <a:endParaRPr lang="ko-KR" altLang="en-US" sz="8800" dirty="0">
                <a:solidFill>
                  <a:srgbClr val="118AB2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F80720-665F-43CB-A8A8-A80ADC771FC4}"/>
              </a:ext>
            </a:extLst>
          </p:cNvPr>
          <p:cNvSpPr/>
          <p:nvPr/>
        </p:nvSpPr>
        <p:spPr>
          <a:xfrm>
            <a:off x="12829214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A7BBF9-4C1E-4FCB-A0A1-6953F89626C2}"/>
              </a:ext>
            </a:extLst>
          </p:cNvPr>
          <p:cNvSpPr txBox="1"/>
          <p:nvPr/>
        </p:nvSpPr>
        <p:spPr>
          <a:xfrm>
            <a:off x="15150214" y="4084828"/>
            <a:ext cx="759179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The </a:t>
            </a:r>
            <a:r>
              <a:rPr lang="en-US" altLang="ko-KR" sz="4800" b="1" dirty="0">
                <a:solidFill>
                  <a:srgbClr val="06D6A0"/>
                </a:solidFill>
                <a:latin typeface="Arial Nova" panose="020B0504020202020204" pitchFamily="34" charset="0"/>
              </a:rPr>
              <a:t>auctioneer</a:t>
            </a:r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 says this before finishing the auction.</a:t>
            </a:r>
            <a:endParaRPr lang="ko-KR" altLang="en-US" sz="4800" dirty="0">
              <a:solidFill>
                <a:srgbClr val="06D6A0"/>
              </a:solidFill>
              <a:latin typeface="Arial Nova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C6053-9311-4285-9EB3-F126B6F371FE}"/>
              </a:ext>
            </a:extLst>
          </p:cNvPr>
          <p:cNvGrpSpPr/>
          <p:nvPr/>
        </p:nvGrpSpPr>
        <p:grpSpPr>
          <a:xfrm>
            <a:off x="-2952750" y="495298"/>
            <a:ext cx="12539202" cy="2438402"/>
            <a:chOff x="-1457326" y="495298"/>
            <a:chExt cx="10859463" cy="243840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B48109E-8CB4-4504-AF18-348BFB0F2A3A}"/>
                </a:ext>
              </a:extLst>
            </p:cNvPr>
            <p:cNvSpPr/>
            <p:nvPr/>
          </p:nvSpPr>
          <p:spPr>
            <a:xfrm>
              <a:off x="-1457326" y="495298"/>
              <a:ext cx="10859463" cy="2438402"/>
            </a:xfrm>
            <a:prstGeom prst="roundRect">
              <a:avLst>
                <a:gd name="adj" fmla="val 50000"/>
              </a:avLst>
            </a:prstGeom>
            <a:solidFill>
              <a:srgbClr val="FFD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6AE84DB-BA47-4676-AAE1-77E0E4483368}"/>
                </a:ext>
              </a:extLst>
            </p:cNvPr>
            <p:cNvSpPr txBox="1"/>
            <p:nvPr/>
          </p:nvSpPr>
          <p:spPr>
            <a:xfrm>
              <a:off x="1820364" y="972800"/>
              <a:ext cx="69554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EF476F"/>
                  </a:solidFill>
                  <a:latin typeface="Bebas Neue SemiRounded" panose="020F0606020202050201" pitchFamily="34" charset="0"/>
                </a:rPr>
                <a:t>Appraisal / estimate</a:t>
              </a:r>
              <a:endParaRPr lang="ko-KR" altLang="en-US" sz="8800" dirty="0">
                <a:solidFill>
                  <a:srgbClr val="EF476F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CA4A4D-83CF-42DA-A489-11AA8EA99D3C}"/>
              </a:ext>
            </a:extLst>
          </p:cNvPr>
          <p:cNvSpPr/>
          <p:nvPr/>
        </p:nvSpPr>
        <p:spPr>
          <a:xfrm>
            <a:off x="1797421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225A2-EFAE-444D-A35E-5741D7869F8D}"/>
              </a:ext>
            </a:extLst>
          </p:cNvPr>
          <p:cNvSpPr txBox="1"/>
          <p:nvPr/>
        </p:nvSpPr>
        <p:spPr>
          <a:xfrm>
            <a:off x="3598607" y="3457368"/>
            <a:ext cx="8082116" cy="2800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An </a:t>
            </a:r>
            <a:r>
              <a:rPr lang="en-US" altLang="ko-KR" sz="4400" b="1" dirty="0">
                <a:solidFill>
                  <a:srgbClr val="FFD166"/>
                </a:solidFill>
                <a:latin typeface="Arial Nova" panose="020B0504020202020204" pitchFamily="34" charset="0"/>
              </a:rPr>
              <a:t>estimate</a:t>
            </a:r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 is a guess of the real value. </a:t>
            </a:r>
            <a:b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</a:br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An </a:t>
            </a:r>
            <a:r>
              <a:rPr lang="en-US" altLang="ko-KR" sz="4400" b="1" dirty="0">
                <a:solidFill>
                  <a:srgbClr val="FFD166"/>
                </a:solidFill>
                <a:latin typeface="Arial Nova" panose="020B0504020202020204" pitchFamily="34" charset="0"/>
              </a:rPr>
              <a:t>appraisal</a:t>
            </a:r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 is an estimate of the market value by an expert. </a:t>
            </a:r>
            <a:endParaRPr lang="ko-KR" altLang="en-US" sz="4400" dirty="0">
              <a:solidFill>
                <a:srgbClr val="FFD166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623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5315C1C-8B11-4220-B085-8A55B8E500D5}"/>
              </a:ext>
            </a:extLst>
          </p:cNvPr>
          <p:cNvGrpSpPr/>
          <p:nvPr/>
        </p:nvGrpSpPr>
        <p:grpSpPr>
          <a:xfrm>
            <a:off x="-13281595" y="495298"/>
            <a:ext cx="12539202" cy="2438402"/>
            <a:chOff x="-1457326" y="495298"/>
            <a:chExt cx="10859463" cy="243840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F18E8EA-BBBA-43DE-83F0-5324DB11FCB5}"/>
                </a:ext>
              </a:extLst>
            </p:cNvPr>
            <p:cNvSpPr/>
            <p:nvPr/>
          </p:nvSpPr>
          <p:spPr>
            <a:xfrm>
              <a:off x="-1457326" y="495298"/>
              <a:ext cx="10859463" cy="2438402"/>
            </a:xfrm>
            <a:prstGeom prst="roundRect">
              <a:avLst>
                <a:gd name="adj" fmla="val 50000"/>
              </a:avLst>
            </a:prstGeom>
            <a:solidFill>
              <a:srgbClr val="FFD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9CB65D-1229-471E-819C-33C9C8559726}"/>
                </a:ext>
              </a:extLst>
            </p:cNvPr>
            <p:cNvSpPr txBox="1"/>
            <p:nvPr/>
          </p:nvSpPr>
          <p:spPr>
            <a:xfrm>
              <a:off x="1820364" y="972800"/>
              <a:ext cx="69554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EF476F"/>
                  </a:solidFill>
                  <a:latin typeface="Bebas Neue SemiRounded" panose="020F0606020202050201" pitchFamily="34" charset="0"/>
                </a:rPr>
                <a:t>Appraisal / estimate</a:t>
              </a:r>
              <a:endParaRPr lang="ko-KR" altLang="en-US" sz="8800" dirty="0">
                <a:solidFill>
                  <a:srgbClr val="EF476F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2691272-2690-4C63-8B19-0DC0ADB51253}"/>
              </a:ext>
            </a:extLst>
          </p:cNvPr>
          <p:cNvSpPr/>
          <p:nvPr/>
        </p:nvSpPr>
        <p:spPr>
          <a:xfrm>
            <a:off x="13113120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ABB363-FBFB-4F5C-B56C-C4EFB5C9D839}"/>
              </a:ext>
            </a:extLst>
          </p:cNvPr>
          <p:cNvSpPr txBox="1"/>
          <p:nvPr/>
        </p:nvSpPr>
        <p:spPr>
          <a:xfrm>
            <a:off x="14914306" y="3457368"/>
            <a:ext cx="8082116" cy="2800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An </a:t>
            </a:r>
            <a:r>
              <a:rPr lang="en-US" altLang="ko-KR" sz="4400" b="1" dirty="0">
                <a:solidFill>
                  <a:srgbClr val="FFD166"/>
                </a:solidFill>
                <a:latin typeface="Arial Nova" panose="020B0504020202020204" pitchFamily="34" charset="0"/>
              </a:rPr>
              <a:t>estimate</a:t>
            </a:r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 is a guess of the real value. </a:t>
            </a:r>
            <a:b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</a:br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An </a:t>
            </a:r>
            <a:r>
              <a:rPr lang="en-US" altLang="ko-KR" sz="4400" b="1" dirty="0">
                <a:solidFill>
                  <a:srgbClr val="FFD166"/>
                </a:solidFill>
                <a:latin typeface="Arial Nova" panose="020B0504020202020204" pitchFamily="34" charset="0"/>
              </a:rPr>
              <a:t>appraisal</a:t>
            </a:r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 is an estimate of the market value by an expert. </a:t>
            </a:r>
            <a:endParaRPr lang="ko-KR" altLang="en-US" sz="4400" dirty="0">
              <a:solidFill>
                <a:srgbClr val="FFD166"/>
              </a:solidFill>
              <a:latin typeface="Arial Nova" panose="020B05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734196-2984-421F-8016-7C17E261CA41}"/>
              </a:ext>
            </a:extLst>
          </p:cNvPr>
          <p:cNvGrpSpPr/>
          <p:nvPr/>
        </p:nvGrpSpPr>
        <p:grpSpPr>
          <a:xfrm>
            <a:off x="-3105150" y="495298"/>
            <a:ext cx="11315699" cy="2438402"/>
            <a:chOff x="-1457326" y="495298"/>
            <a:chExt cx="9667875" cy="243840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2E2A5CB-2D2B-49C4-9FB3-F05DA55D3A8D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06D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E0E38C-2652-4F81-9409-FC65CA3C9C84}"/>
                </a:ext>
              </a:extLst>
            </p:cNvPr>
            <p:cNvSpPr txBox="1"/>
            <p:nvPr/>
          </p:nvSpPr>
          <p:spPr>
            <a:xfrm>
              <a:off x="2655682" y="991224"/>
              <a:ext cx="453080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118AB2"/>
                  </a:solidFill>
                  <a:latin typeface="Bebas Neue SemiRounded" panose="020F0606020202050201" pitchFamily="34" charset="0"/>
                </a:rPr>
                <a:t>Market value</a:t>
              </a:r>
              <a:endParaRPr lang="ko-KR" altLang="en-US" sz="8800" dirty="0">
                <a:solidFill>
                  <a:srgbClr val="118AB2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128059-42E2-4675-B581-A6AE891FFB6F}"/>
              </a:ext>
            </a:extLst>
          </p:cNvPr>
          <p:cNvSpPr/>
          <p:nvPr/>
        </p:nvSpPr>
        <p:spPr>
          <a:xfrm>
            <a:off x="1797421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FB5E0-F871-4D27-B22C-E0F7BD1AC7AB}"/>
              </a:ext>
            </a:extLst>
          </p:cNvPr>
          <p:cNvSpPr txBox="1"/>
          <p:nvPr/>
        </p:nvSpPr>
        <p:spPr>
          <a:xfrm>
            <a:off x="4227872" y="3429000"/>
            <a:ext cx="7964128" cy="2800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06D6A0"/>
                </a:solidFill>
                <a:latin typeface="Arial Nova" panose="020B0504020202020204" pitchFamily="34" charset="0"/>
              </a:rPr>
              <a:t>The amount people are willing to spend. </a:t>
            </a:r>
          </a:p>
          <a:p>
            <a:r>
              <a:rPr lang="en-US" altLang="ko-KR" sz="4400" dirty="0">
                <a:solidFill>
                  <a:srgbClr val="06D6A0"/>
                </a:solidFill>
                <a:latin typeface="Arial Nova" panose="020B0504020202020204" pitchFamily="34" charset="0"/>
              </a:rPr>
              <a:t>Companies try to find </a:t>
            </a:r>
            <a:r>
              <a:rPr lang="en-US" altLang="ko-KR" sz="4400" b="1" dirty="0">
                <a:solidFill>
                  <a:srgbClr val="06D6A0"/>
                </a:solidFill>
                <a:latin typeface="Arial Nova" panose="020B0504020202020204" pitchFamily="34" charset="0"/>
              </a:rPr>
              <a:t>a fair market price</a:t>
            </a:r>
            <a:r>
              <a:rPr lang="en-US" altLang="ko-KR" sz="4400" dirty="0">
                <a:solidFill>
                  <a:srgbClr val="06D6A0"/>
                </a:solidFill>
                <a:latin typeface="Arial Nova" panose="020B0504020202020204" pitchFamily="34" charset="0"/>
              </a:rPr>
              <a:t> (MSRP)</a:t>
            </a:r>
            <a:endParaRPr lang="ko-KR" altLang="en-US" sz="4400" dirty="0">
              <a:solidFill>
                <a:srgbClr val="06D6A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013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1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75FB4BC-BDC6-4A9E-955B-4A27FF631DF1}"/>
              </a:ext>
            </a:extLst>
          </p:cNvPr>
          <p:cNvGrpSpPr/>
          <p:nvPr/>
        </p:nvGrpSpPr>
        <p:grpSpPr>
          <a:xfrm>
            <a:off x="-11893364" y="495298"/>
            <a:ext cx="11315699" cy="2438402"/>
            <a:chOff x="-1457326" y="495298"/>
            <a:chExt cx="9667875" cy="243840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101BDF9-05C4-4C1B-9E91-B8A29C7396E0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06D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FF5A51-41BF-4A51-8CE1-4EDDACF23A87}"/>
                </a:ext>
              </a:extLst>
            </p:cNvPr>
            <p:cNvSpPr txBox="1"/>
            <p:nvPr/>
          </p:nvSpPr>
          <p:spPr>
            <a:xfrm>
              <a:off x="2655682" y="991224"/>
              <a:ext cx="453080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118AB2"/>
                  </a:solidFill>
                  <a:latin typeface="Bebas Neue SemiRounded" panose="020F0606020202050201" pitchFamily="34" charset="0"/>
                </a:rPr>
                <a:t>Market value</a:t>
              </a:r>
              <a:endParaRPr lang="ko-KR" altLang="en-US" sz="8800" dirty="0">
                <a:solidFill>
                  <a:srgbClr val="118AB2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C54EA0-063D-405D-986D-31FA7A370BBC}"/>
              </a:ext>
            </a:extLst>
          </p:cNvPr>
          <p:cNvSpPr/>
          <p:nvPr/>
        </p:nvSpPr>
        <p:spPr>
          <a:xfrm>
            <a:off x="13448647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16879A-294E-46D4-8980-E5BCA402FAEF}"/>
              </a:ext>
            </a:extLst>
          </p:cNvPr>
          <p:cNvSpPr txBox="1"/>
          <p:nvPr/>
        </p:nvSpPr>
        <p:spPr>
          <a:xfrm>
            <a:off x="15879098" y="3429000"/>
            <a:ext cx="7964128" cy="2800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06D6A0"/>
                </a:solidFill>
                <a:latin typeface="Arial Nova" panose="020B0504020202020204" pitchFamily="34" charset="0"/>
              </a:rPr>
              <a:t>The amount people are willing to spend. </a:t>
            </a:r>
          </a:p>
          <a:p>
            <a:r>
              <a:rPr lang="en-US" altLang="ko-KR" sz="4400" dirty="0">
                <a:solidFill>
                  <a:srgbClr val="06D6A0"/>
                </a:solidFill>
                <a:latin typeface="Arial Nova" panose="020B0504020202020204" pitchFamily="34" charset="0"/>
              </a:rPr>
              <a:t>Companies try to find </a:t>
            </a:r>
            <a:r>
              <a:rPr lang="en-US" altLang="ko-KR" sz="4400" b="1" dirty="0">
                <a:solidFill>
                  <a:srgbClr val="06D6A0"/>
                </a:solidFill>
                <a:latin typeface="Arial Nova" panose="020B0504020202020204" pitchFamily="34" charset="0"/>
              </a:rPr>
              <a:t>a fair market price</a:t>
            </a:r>
            <a:r>
              <a:rPr lang="en-US" altLang="ko-KR" sz="4400" dirty="0">
                <a:solidFill>
                  <a:srgbClr val="06D6A0"/>
                </a:solidFill>
                <a:latin typeface="Arial Nova" panose="020B0504020202020204" pitchFamily="34" charset="0"/>
              </a:rPr>
              <a:t> (MSRP)</a:t>
            </a:r>
            <a:endParaRPr lang="ko-KR" altLang="en-US" sz="4400" dirty="0">
              <a:solidFill>
                <a:srgbClr val="06D6A0"/>
              </a:solidFill>
              <a:latin typeface="Arial Nova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C6053-9311-4285-9EB3-F126B6F371FE}"/>
              </a:ext>
            </a:extLst>
          </p:cNvPr>
          <p:cNvGrpSpPr/>
          <p:nvPr/>
        </p:nvGrpSpPr>
        <p:grpSpPr>
          <a:xfrm>
            <a:off x="-2952750" y="495298"/>
            <a:ext cx="13347329" cy="2438402"/>
            <a:chOff x="-1457326" y="495298"/>
            <a:chExt cx="11559334" cy="243840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B48109E-8CB4-4504-AF18-348BFB0F2A3A}"/>
                </a:ext>
              </a:extLst>
            </p:cNvPr>
            <p:cNvSpPr/>
            <p:nvPr/>
          </p:nvSpPr>
          <p:spPr>
            <a:xfrm>
              <a:off x="-1457326" y="495298"/>
              <a:ext cx="11559334" cy="2438402"/>
            </a:xfrm>
            <a:prstGeom prst="roundRect">
              <a:avLst>
                <a:gd name="adj" fmla="val 50000"/>
              </a:avLst>
            </a:prstGeom>
            <a:solidFill>
              <a:srgbClr val="FFD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6AE84DB-BA47-4676-AAE1-77E0E4483368}"/>
                </a:ext>
              </a:extLst>
            </p:cNvPr>
            <p:cNvSpPr txBox="1"/>
            <p:nvPr/>
          </p:nvSpPr>
          <p:spPr>
            <a:xfrm>
              <a:off x="2024727" y="991224"/>
              <a:ext cx="730117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EF476F"/>
                  </a:solidFill>
                  <a:latin typeface="Bebas Neue SemiRounded" panose="020F0606020202050201" pitchFamily="34" charset="0"/>
                </a:rPr>
                <a:t>Return on INVESTMENT</a:t>
              </a:r>
              <a:endParaRPr lang="ko-KR" altLang="en-US" sz="8800" dirty="0">
                <a:solidFill>
                  <a:srgbClr val="EF476F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CA4A4D-83CF-42DA-A489-11AA8EA99D3C}"/>
              </a:ext>
            </a:extLst>
          </p:cNvPr>
          <p:cNvSpPr/>
          <p:nvPr/>
        </p:nvSpPr>
        <p:spPr>
          <a:xfrm>
            <a:off x="1797421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225A2-EFAE-444D-A35E-5741D7869F8D}"/>
              </a:ext>
            </a:extLst>
          </p:cNvPr>
          <p:cNvSpPr txBox="1"/>
          <p:nvPr/>
        </p:nvSpPr>
        <p:spPr>
          <a:xfrm>
            <a:off x="4118421" y="4084828"/>
            <a:ext cx="7385321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(</a:t>
            </a:r>
            <a:r>
              <a:rPr lang="en-US" altLang="ko-KR" sz="4800" b="1" dirty="0">
                <a:solidFill>
                  <a:srgbClr val="FFD166"/>
                </a:solidFill>
                <a:latin typeface="Arial Nova" panose="020B0504020202020204" pitchFamily="34" charset="0"/>
              </a:rPr>
              <a:t>ROI</a:t>
            </a:r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) How much money did you make? </a:t>
            </a:r>
            <a:endParaRPr lang="ko-KR" altLang="en-US" sz="4800" dirty="0">
              <a:solidFill>
                <a:srgbClr val="FFD166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281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D5AF76A-1C16-4CAD-ACCC-C5EE32A9B943}"/>
              </a:ext>
            </a:extLst>
          </p:cNvPr>
          <p:cNvGrpSpPr/>
          <p:nvPr/>
        </p:nvGrpSpPr>
        <p:grpSpPr>
          <a:xfrm>
            <a:off x="-13748569" y="495298"/>
            <a:ext cx="13347329" cy="2438402"/>
            <a:chOff x="-1457326" y="495298"/>
            <a:chExt cx="11559334" cy="243840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F0B118C-A7AC-4BF3-BAA9-6ED8CCE26AED}"/>
                </a:ext>
              </a:extLst>
            </p:cNvPr>
            <p:cNvSpPr/>
            <p:nvPr/>
          </p:nvSpPr>
          <p:spPr>
            <a:xfrm>
              <a:off x="-1457326" y="495298"/>
              <a:ext cx="11559334" cy="2438402"/>
            </a:xfrm>
            <a:prstGeom prst="roundRect">
              <a:avLst>
                <a:gd name="adj" fmla="val 50000"/>
              </a:avLst>
            </a:prstGeom>
            <a:solidFill>
              <a:srgbClr val="FFD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EDC38C-3CD9-434B-BBBF-7F4CD19D728F}"/>
                </a:ext>
              </a:extLst>
            </p:cNvPr>
            <p:cNvSpPr txBox="1"/>
            <p:nvPr/>
          </p:nvSpPr>
          <p:spPr>
            <a:xfrm>
              <a:off x="2024727" y="991224"/>
              <a:ext cx="730117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EF476F"/>
                  </a:solidFill>
                  <a:latin typeface="Bebas Neue SemiRounded" panose="020F0606020202050201" pitchFamily="34" charset="0"/>
                </a:rPr>
                <a:t>Return on INVESTMENT</a:t>
              </a:r>
              <a:endParaRPr lang="ko-KR" altLang="en-US" sz="8800" dirty="0">
                <a:solidFill>
                  <a:srgbClr val="EF476F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0D57DCF-7886-4855-9DAE-011C2F791237}"/>
              </a:ext>
            </a:extLst>
          </p:cNvPr>
          <p:cNvSpPr/>
          <p:nvPr/>
        </p:nvSpPr>
        <p:spPr>
          <a:xfrm>
            <a:off x="13212672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D7F18A-4094-420B-90A7-CCBA6E4A527A}"/>
              </a:ext>
            </a:extLst>
          </p:cNvPr>
          <p:cNvSpPr txBox="1"/>
          <p:nvPr/>
        </p:nvSpPr>
        <p:spPr>
          <a:xfrm>
            <a:off x="15533672" y="4084828"/>
            <a:ext cx="7385321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(</a:t>
            </a:r>
            <a:r>
              <a:rPr lang="en-US" altLang="ko-KR" sz="4800" b="1" dirty="0">
                <a:solidFill>
                  <a:srgbClr val="FFD166"/>
                </a:solidFill>
                <a:latin typeface="Arial Nova" panose="020B0504020202020204" pitchFamily="34" charset="0"/>
              </a:rPr>
              <a:t>ROI</a:t>
            </a:r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) How much money did you make? </a:t>
            </a:r>
            <a:endParaRPr lang="ko-KR" altLang="en-US" sz="4800" dirty="0">
              <a:solidFill>
                <a:srgbClr val="FFD166"/>
              </a:solidFill>
              <a:latin typeface="Arial Nova" panose="020B05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734196-2984-421F-8016-7C17E261CA41}"/>
              </a:ext>
            </a:extLst>
          </p:cNvPr>
          <p:cNvGrpSpPr/>
          <p:nvPr/>
        </p:nvGrpSpPr>
        <p:grpSpPr>
          <a:xfrm>
            <a:off x="-3105150" y="495298"/>
            <a:ext cx="11836195" cy="2438402"/>
            <a:chOff x="-1457326" y="495298"/>
            <a:chExt cx="10112575" cy="243840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2E2A5CB-2D2B-49C4-9FB3-F05DA55D3A8D}"/>
                </a:ext>
              </a:extLst>
            </p:cNvPr>
            <p:cNvSpPr/>
            <p:nvPr/>
          </p:nvSpPr>
          <p:spPr>
            <a:xfrm>
              <a:off x="-1457326" y="495298"/>
              <a:ext cx="10112575" cy="2438402"/>
            </a:xfrm>
            <a:prstGeom prst="roundRect">
              <a:avLst>
                <a:gd name="adj" fmla="val 50000"/>
              </a:avLst>
            </a:prstGeom>
            <a:solidFill>
              <a:srgbClr val="06D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E0E38C-2652-4F81-9409-FC65CA3C9C84}"/>
                </a:ext>
              </a:extLst>
            </p:cNvPr>
            <p:cNvSpPr txBox="1"/>
            <p:nvPr/>
          </p:nvSpPr>
          <p:spPr>
            <a:xfrm>
              <a:off x="2328064" y="991224"/>
              <a:ext cx="549087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118AB2"/>
                  </a:solidFill>
                  <a:latin typeface="Bebas Neue SemiRounded" panose="020F0606020202050201" pitchFamily="34" charset="0"/>
                </a:rPr>
                <a:t>Buyer’s remorse</a:t>
              </a:r>
              <a:endParaRPr lang="ko-KR" altLang="en-US" sz="8800" dirty="0">
                <a:solidFill>
                  <a:srgbClr val="118AB2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128059-42E2-4675-B581-A6AE891FFB6F}"/>
              </a:ext>
            </a:extLst>
          </p:cNvPr>
          <p:cNvSpPr/>
          <p:nvPr/>
        </p:nvSpPr>
        <p:spPr>
          <a:xfrm>
            <a:off x="1797421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FB5E0-F871-4D27-B22C-E0F7BD1AC7AB}"/>
              </a:ext>
            </a:extLst>
          </p:cNvPr>
          <p:cNvSpPr txBox="1"/>
          <p:nvPr/>
        </p:nvSpPr>
        <p:spPr>
          <a:xfrm>
            <a:off x="4118421" y="4084827"/>
            <a:ext cx="762129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The </a:t>
            </a:r>
            <a:r>
              <a:rPr lang="en-US" altLang="ko-KR" sz="4800" b="1" dirty="0">
                <a:solidFill>
                  <a:srgbClr val="06D6A0"/>
                </a:solidFill>
                <a:latin typeface="Arial Nova" panose="020B0504020202020204" pitchFamily="34" charset="0"/>
              </a:rPr>
              <a:t>regret</a:t>
            </a:r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 you feel after spending a lot of money. </a:t>
            </a:r>
            <a:endParaRPr lang="ko-KR" altLang="en-US" sz="4800" dirty="0">
              <a:solidFill>
                <a:srgbClr val="06D6A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123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1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F5DAEC2-B1A5-4A80-B9B1-80BDDE7690E0}"/>
              </a:ext>
            </a:extLst>
          </p:cNvPr>
          <p:cNvGrpSpPr/>
          <p:nvPr/>
        </p:nvGrpSpPr>
        <p:grpSpPr>
          <a:xfrm>
            <a:off x="-12271623" y="495298"/>
            <a:ext cx="11836195" cy="2438402"/>
            <a:chOff x="-1457326" y="495298"/>
            <a:chExt cx="10112575" cy="243840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BFEA0A4-9701-4D31-AAE7-FF459E0344F2}"/>
                </a:ext>
              </a:extLst>
            </p:cNvPr>
            <p:cNvSpPr/>
            <p:nvPr/>
          </p:nvSpPr>
          <p:spPr>
            <a:xfrm>
              <a:off x="-1457326" y="495298"/>
              <a:ext cx="10112575" cy="2438402"/>
            </a:xfrm>
            <a:prstGeom prst="roundRect">
              <a:avLst>
                <a:gd name="adj" fmla="val 50000"/>
              </a:avLst>
            </a:prstGeom>
            <a:solidFill>
              <a:srgbClr val="06D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567168-2B1E-4766-871D-64D5A1E26247}"/>
                </a:ext>
              </a:extLst>
            </p:cNvPr>
            <p:cNvSpPr txBox="1"/>
            <p:nvPr/>
          </p:nvSpPr>
          <p:spPr>
            <a:xfrm>
              <a:off x="2328064" y="991224"/>
              <a:ext cx="549087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118AB2"/>
                  </a:solidFill>
                  <a:latin typeface="Bebas Neue SemiRounded" panose="020F0606020202050201" pitchFamily="34" charset="0"/>
                </a:rPr>
                <a:t>Buyer’s remorse</a:t>
              </a:r>
              <a:endParaRPr lang="ko-KR" altLang="en-US" sz="8800" dirty="0">
                <a:solidFill>
                  <a:srgbClr val="118AB2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AAFEEC-5226-453D-830E-098D471721C0}"/>
              </a:ext>
            </a:extLst>
          </p:cNvPr>
          <p:cNvSpPr/>
          <p:nvPr/>
        </p:nvSpPr>
        <p:spPr>
          <a:xfrm>
            <a:off x="13161629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A2F63-5E88-4676-B19F-7E806E94CFB9}"/>
              </a:ext>
            </a:extLst>
          </p:cNvPr>
          <p:cNvSpPr txBox="1"/>
          <p:nvPr/>
        </p:nvSpPr>
        <p:spPr>
          <a:xfrm>
            <a:off x="15482629" y="4084827"/>
            <a:ext cx="762129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The </a:t>
            </a:r>
            <a:r>
              <a:rPr lang="en-US" altLang="ko-KR" sz="4800" b="1" dirty="0">
                <a:solidFill>
                  <a:srgbClr val="06D6A0"/>
                </a:solidFill>
                <a:latin typeface="Arial Nova" panose="020B0504020202020204" pitchFamily="34" charset="0"/>
              </a:rPr>
              <a:t>regret</a:t>
            </a:r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 you feel after spending a lot of money. </a:t>
            </a:r>
            <a:endParaRPr lang="ko-KR" altLang="en-US" sz="4800" dirty="0">
              <a:solidFill>
                <a:srgbClr val="06D6A0"/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D58C6-4B77-4F14-8EEE-A805CB1DF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6000" dirty="0">
                <a:solidFill>
                  <a:srgbClr val="118AB2"/>
                </a:solidFill>
                <a:latin typeface="Bebas Neue SemiRounded" panose="020F0606020202050201" pitchFamily="34" charset="0"/>
              </a:rPr>
              <a:t>rules</a:t>
            </a:r>
            <a:endParaRPr lang="ko-KR" altLang="en-US" sz="6000" dirty="0">
              <a:solidFill>
                <a:srgbClr val="118AB2"/>
              </a:solidFill>
              <a:latin typeface="Bebas Neue SemiRounded" panose="020F0606020202050201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3643-5C2B-48A8-85EF-FBFE546C1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ko-KR" sz="3200" dirty="0">
                <a:solidFill>
                  <a:srgbClr val="FFD166"/>
                </a:solidFill>
                <a:latin typeface="Arial Nova" panose="020B0504020202020204" pitchFamily="34" charset="0"/>
              </a:rPr>
              <a:t>Have an </a:t>
            </a:r>
            <a:r>
              <a:rPr lang="en-US" altLang="ko-KR" sz="3200" b="1" dirty="0">
                <a:solidFill>
                  <a:srgbClr val="FFD166"/>
                </a:solidFill>
                <a:latin typeface="Arial Nova" panose="020B0504020202020204" pitchFamily="34" charset="0"/>
              </a:rPr>
              <a:t>auction</a:t>
            </a:r>
            <a:r>
              <a:rPr lang="en-US" altLang="ko-KR" sz="3200" dirty="0">
                <a:solidFill>
                  <a:srgbClr val="FFD166"/>
                </a:solidFill>
                <a:latin typeface="Arial Nova" panose="020B0504020202020204" pitchFamily="34" charset="0"/>
              </a:rPr>
              <a:t> to bid on an item. </a:t>
            </a:r>
            <a:br>
              <a:rPr lang="en-US" altLang="ko-KR" sz="3200" dirty="0">
                <a:solidFill>
                  <a:srgbClr val="FFD166"/>
                </a:solidFill>
                <a:latin typeface="Arial Nova" panose="020B0504020202020204" pitchFamily="34" charset="0"/>
              </a:rPr>
            </a:br>
            <a:r>
              <a:rPr lang="en-US" altLang="ko-KR" sz="2400" i="1" dirty="0">
                <a:solidFill>
                  <a:srgbClr val="FFD166"/>
                </a:solidFill>
                <a:latin typeface="Arial Nova" panose="020B0504020202020204" pitchFamily="34" charset="0"/>
              </a:rPr>
              <a:t>	You can outbid other people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altLang="ko-KR" sz="3200" b="1" dirty="0">
                <a:solidFill>
                  <a:srgbClr val="EF476F"/>
                </a:solidFill>
                <a:latin typeface="Arial Nova" panose="020B0504020202020204" pitchFamily="34" charset="0"/>
              </a:rPr>
              <a:t>Highest bid </a:t>
            </a:r>
            <a:r>
              <a:rPr lang="en-US" altLang="ko-KR" sz="3200" dirty="0">
                <a:solidFill>
                  <a:srgbClr val="EF476F"/>
                </a:solidFill>
                <a:latin typeface="Arial Nova" panose="020B0504020202020204" pitchFamily="34" charset="0"/>
              </a:rPr>
              <a:t>wins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altLang="ko-KR" sz="3200" dirty="0">
                <a:solidFill>
                  <a:srgbClr val="FFD166"/>
                </a:solidFill>
                <a:latin typeface="Arial Nova" panose="020B0504020202020204" pitchFamily="34" charset="0"/>
              </a:rPr>
              <a:t>Determine your </a:t>
            </a:r>
            <a:r>
              <a:rPr lang="en-US" altLang="ko-KR" sz="3200" b="1" dirty="0">
                <a:solidFill>
                  <a:srgbClr val="FFD166"/>
                </a:solidFill>
                <a:latin typeface="Arial Nova" panose="020B0504020202020204" pitchFamily="34" charset="0"/>
              </a:rPr>
              <a:t>return on investment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altLang="ko-KR" sz="3200" dirty="0">
                <a:solidFill>
                  <a:srgbClr val="EF476F"/>
                </a:solidFill>
                <a:latin typeface="Arial Nova" panose="020B0504020202020204" pitchFamily="34" charset="0"/>
              </a:rPr>
              <a:t>Who is the </a:t>
            </a:r>
            <a:r>
              <a:rPr lang="en-US" altLang="ko-KR" sz="3200" b="1" dirty="0">
                <a:solidFill>
                  <a:srgbClr val="06D6A0"/>
                </a:solidFill>
                <a:latin typeface="Arial Nova" panose="020B0504020202020204" pitchFamily="34" charset="0"/>
              </a:rPr>
              <a:t>best investor</a:t>
            </a:r>
            <a:r>
              <a:rPr lang="en-US" altLang="ko-KR" sz="3200" dirty="0">
                <a:solidFill>
                  <a:srgbClr val="EF476F"/>
                </a:solidFill>
                <a:latin typeface="Arial Nova" panose="020B0504020202020204" pitchFamily="34" charset="0"/>
              </a:rPr>
              <a:t>? Who has </a:t>
            </a:r>
            <a:r>
              <a:rPr lang="en-US" altLang="ko-KR" sz="3200" b="1" dirty="0">
                <a:solidFill>
                  <a:srgbClr val="EF476F"/>
                </a:solidFill>
                <a:latin typeface="Arial Nova" panose="020B0504020202020204" pitchFamily="34" charset="0"/>
              </a:rPr>
              <a:t>buyer’s remorse</a:t>
            </a:r>
            <a:r>
              <a:rPr lang="en-US" altLang="ko-KR" sz="3200" dirty="0">
                <a:solidFill>
                  <a:srgbClr val="EF476F"/>
                </a:solidFill>
                <a:latin typeface="Arial Nova" panose="020B0504020202020204" pitchFamily="34" charset="0"/>
              </a:rPr>
              <a:t>? </a:t>
            </a:r>
          </a:p>
          <a:p>
            <a:pPr marL="0" indent="0">
              <a:buNone/>
            </a:pPr>
            <a:endParaRPr lang="ko-KR" altLang="en-US" sz="3200" dirty="0">
              <a:solidFill>
                <a:srgbClr val="FFD166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59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68CAC6-1B1D-4CD5-8824-52000CE0992A}"/>
              </a:ext>
            </a:extLst>
          </p:cNvPr>
          <p:cNvSpPr txBox="1"/>
          <p:nvPr/>
        </p:nvSpPr>
        <p:spPr>
          <a:xfrm>
            <a:off x="2053772" y="2644170"/>
            <a:ext cx="8084457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Euler’s Disk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98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2053772" y="2644170"/>
            <a:ext cx="8084457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Euler’s Disk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839888" y="2644170"/>
            <a:ext cx="251222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$35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5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839887" y="-2925990"/>
            <a:ext cx="251222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$35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2634158" y="2644170"/>
            <a:ext cx="692369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Anti </a:t>
            </a:r>
            <a:r>
              <a:rPr lang="en-US" altLang="ko-KR" sz="9600" dirty="0" err="1">
                <a:solidFill>
                  <a:srgbClr val="06D6A0"/>
                </a:solidFill>
                <a:latin typeface="Montserrat Black" panose="00000A00000000000000" pitchFamily="2" charset="0"/>
              </a:rPr>
              <a:t>Oloid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1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8A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2634158" y="2644170"/>
            <a:ext cx="692369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Anti </a:t>
            </a:r>
            <a:r>
              <a:rPr lang="en-US" altLang="ko-KR" sz="9600" dirty="0" err="1">
                <a:solidFill>
                  <a:srgbClr val="06D6A0"/>
                </a:solidFill>
                <a:latin typeface="Montserrat Black" panose="00000A00000000000000" pitchFamily="2" charset="0"/>
              </a:rPr>
              <a:t>Oloid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776569" y="2644170"/>
            <a:ext cx="2638864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$70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8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8A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776568" y="-2925990"/>
            <a:ext cx="2638864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$70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2039450" y="2644170"/>
            <a:ext cx="811311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Ice Puzzle 9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30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2C6053-9311-4285-9EB3-F126B6F371FE}"/>
              </a:ext>
            </a:extLst>
          </p:cNvPr>
          <p:cNvGrpSpPr/>
          <p:nvPr/>
        </p:nvGrpSpPr>
        <p:grpSpPr>
          <a:xfrm>
            <a:off x="-2952750" y="495298"/>
            <a:ext cx="11163299" cy="2438402"/>
            <a:chOff x="-1457326" y="495298"/>
            <a:chExt cx="9667875" cy="243840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B48109E-8CB4-4504-AF18-348BFB0F2A3A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FFD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6AE84DB-BA47-4676-AAE1-77E0E4483368}"/>
                </a:ext>
              </a:extLst>
            </p:cNvPr>
            <p:cNvSpPr txBox="1"/>
            <p:nvPr/>
          </p:nvSpPr>
          <p:spPr>
            <a:xfrm>
              <a:off x="2433454" y="991224"/>
              <a:ext cx="446628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EF476F"/>
                  </a:solidFill>
                  <a:latin typeface="Bebas Neue SemiRounded" panose="020F0606020202050201" pitchFamily="34" charset="0"/>
                </a:rPr>
                <a:t>INVESTMENT</a:t>
              </a:r>
              <a:endParaRPr lang="ko-KR" altLang="en-US" sz="8800" dirty="0">
                <a:solidFill>
                  <a:srgbClr val="EF476F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CA4A4D-83CF-42DA-A489-11AA8EA99D3C}"/>
              </a:ext>
            </a:extLst>
          </p:cNvPr>
          <p:cNvSpPr/>
          <p:nvPr/>
        </p:nvSpPr>
        <p:spPr>
          <a:xfrm>
            <a:off x="1797421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225A2-EFAE-444D-A35E-5741D7869F8D}"/>
              </a:ext>
            </a:extLst>
          </p:cNvPr>
          <p:cNvSpPr txBox="1"/>
          <p:nvPr/>
        </p:nvSpPr>
        <p:spPr>
          <a:xfrm>
            <a:off x="4118422" y="3807829"/>
            <a:ext cx="7237836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Putting money into something that you expect will increase in value</a:t>
            </a:r>
            <a:endParaRPr lang="ko-KR" altLang="en-US" sz="4400" dirty="0">
              <a:solidFill>
                <a:srgbClr val="FFD166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911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D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2039448" y="2644170"/>
            <a:ext cx="811311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Ice Puzzle 9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734891" y="2644170"/>
            <a:ext cx="272222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$40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D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734890" y="-2925990"/>
            <a:ext cx="272222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$40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2236620" y="2644170"/>
            <a:ext cx="771878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 err="1">
                <a:solidFill>
                  <a:srgbClr val="FFD166"/>
                </a:solidFill>
                <a:latin typeface="Montserrat Black" panose="00000A00000000000000" pitchFamily="2" charset="0"/>
              </a:rPr>
              <a:t>Otamatone</a:t>
            </a:r>
            <a:endParaRPr lang="ko-KR" altLang="en-US" dirty="0">
              <a:solidFill>
                <a:srgbClr val="FFD166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2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2236620" y="2644170"/>
            <a:ext cx="771878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 err="1">
                <a:solidFill>
                  <a:srgbClr val="FFD166"/>
                </a:solidFill>
                <a:latin typeface="Montserrat Black" panose="00000A00000000000000" pitchFamily="2" charset="0"/>
              </a:rPr>
              <a:t>Otamatone</a:t>
            </a:r>
            <a:endParaRPr lang="ko-KR" altLang="en-US" dirty="0">
              <a:solidFill>
                <a:srgbClr val="FFD166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837483" y="2644170"/>
            <a:ext cx="251703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FFD166"/>
                </a:solidFill>
                <a:latin typeface="Montserrat Black" panose="00000A00000000000000" pitchFamily="2" charset="0"/>
              </a:rPr>
              <a:t>$55</a:t>
            </a:r>
            <a:endParaRPr lang="ko-KR" altLang="en-US" dirty="0">
              <a:solidFill>
                <a:srgbClr val="FFD166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6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837482" y="-2925990"/>
            <a:ext cx="251703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FFD166"/>
                </a:solidFill>
                <a:latin typeface="Montserrat Black" panose="00000A00000000000000" pitchFamily="2" charset="0"/>
              </a:rPr>
              <a:t>$55</a:t>
            </a:r>
            <a:endParaRPr lang="ko-KR" altLang="en-US" dirty="0">
              <a:solidFill>
                <a:srgbClr val="FFD166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859646" y="2644170"/>
            <a:ext cx="10472739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Sterling Engine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859646" y="2644170"/>
            <a:ext cx="10472739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Sterling Engine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734891" y="2644170"/>
            <a:ext cx="272222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$40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5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734890" y="-2925990"/>
            <a:ext cx="272222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$40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2674244" y="1905506"/>
            <a:ext cx="6843540" cy="30469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Rapha </a:t>
            </a:r>
          </a:p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Backpack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64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8A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2674244" y="1905506"/>
            <a:ext cx="6843540" cy="30469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Rapha </a:t>
            </a:r>
          </a:p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Backpack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498449" y="2644170"/>
            <a:ext cx="319510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$180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1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8A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498448" y="-2925990"/>
            <a:ext cx="319510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$180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2748782" y="2644170"/>
            <a:ext cx="669446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LED Mask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2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D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2748781" y="2644170"/>
            <a:ext cx="669446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LED Mask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755730" y="2644170"/>
            <a:ext cx="2680542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$80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6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D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755729" y="-2925990"/>
            <a:ext cx="2680542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$80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1934457" y="2644170"/>
            <a:ext cx="8323112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 err="1">
                <a:solidFill>
                  <a:srgbClr val="FFD166"/>
                </a:solidFill>
                <a:latin typeface="Montserrat Black" panose="00000A00000000000000" pitchFamily="2" charset="0"/>
              </a:rPr>
              <a:t>Mooas</a:t>
            </a:r>
            <a:r>
              <a:rPr lang="en-US" altLang="ko-KR" sz="9600" dirty="0">
                <a:solidFill>
                  <a:srgbClr val="FFD166"/>
                </a:solidFill>
                <a:latin typeface="Montserrat Black" panose="00000A00000000000000" pitchFamily="2" charset="0"/>
              </a:rPr>
              <a:t> Cube</a:t>
            </a:r>
            <a:endParaRPr lang="ko-KR" altLang="en-US" dirty="0">
              <a:solidFill>
                <a:srgbClr val="FFD166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C4B0DB-0408-4716-B966-199D34F094D6}"/>
              </a:ext>
            </a:extLst>
          </p:cNvPr>
          <p:cNvSpPr/>
          <p:nvPr/>
        </p:nvSpPr>
        <p:spPr>
          <a:xfrm>
            <a:off x="13243035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27519E-C2E2-4D34-93E1-84765ABC9FD1}"/>
              </a:ext>
            </a:extLst>
          </p:cNvPr>
          <p:cNvSpPr txBox="1"/>
          <p:nvPr/>
        </p:nvSpPr>
        <p:spPr>
          <a:xfrm>
            <a:off x="15564036" y="3807829"/>
            <a:ext cx="7237836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Putting money into something that you expect will increase in value</a:t>
            </a:r>
            <a:endParaRPr lang="ko-KR" altLang="en-US" sz="4400" dirty="0">
              <a:solidFill>
                <a:srgbClr val="FFD166"/>
              </a:solidFill>
              <a:latin typeface="Arial Nova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C6053-9311-4285-9EB3-F126B6F371FE}"/>
              </a:ext>
            </a:extLst>
          </p:cNvPr>
          <p:cNvGrpSpPr/>
          <p:nvPr/>
        </p:nvGrpSpPr>
        <p:grpSpPr>
          <a:xfrm>
            <a:off x="-10639426" y="495298"/>
            <a:ext cx="9667875" cy="2438402"/>
            <a:chOff x="-1457326" y="495298"/>
            <a:chExt cx="9667875" cy="243840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B48109E-8CB4-4504-AF18-348BFB0F2A3A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FFD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6AE84DB-BA47-4676-AAE1-77E0E4483368}"/>
                </a:ext>
              </a:extLst>
            </p:cNvPr>
            <p:cNvSpPr txBox="1"/>
            <p:nvPr/>
          </p:nvSpPr>
          <p:spPr>
            <a:xfrm>
              <a:off x="2053481" y="991224"/>
              <a:ext cx="446628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EF476F"/>
                  </a:solidFill>
                  <a:latin typeface="Bebas Neue SemiRounded" panose="020F0606020202050201" pitchFamily="34" charset="0"/>
                </a:rPr>
                <a:t>INVESTMENT</a:t>
              </a:r>
              <a:endParaRPr lang="ko-KR" altLang="en-US" sz="8800" dirty="0">
                <a:solidFill>
                  <a:srgbClr val="EF476F"/>
                </a:solidFill>
                <a:latin typeface="Bebas Neue SemiRounded" panose="020F0606020202050201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734196-2984-421F-8016-7C17E261CA41}"/>
              </a:ext>
            </a:extLst>
          </p:cNvPr>
          <p:cNvGrpSpPr/>
          <p:nvPr/>
        </p:nvGrpSpPr>
        <p:grpSpPr>
          <a:xfrm>
            <a:off x="-3105150" y="495298"/>
            <a:ext cx="11315699" cy="2438402"/>
            <a:chOff x="-1457326" y="495298"/>
            <a:chExt cx="9667875" cy="243840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2E2A5CB-2D2B-49C4-9FB3-F05DA55D3A8D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06D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E0E38C-2652-4F81-9409-FC65CA3C9C84}"/>
                </a:ext>
              </a:extLst>
            </p:cNvPr>
            <p:cNvSpPr txBox="1"/>
            <p:nvPr/>
          </p:nvSpPr>
          <p:spPr>
            <a:xfrm>
              <a:off x="2655682" y="991224"/>
              <a:ext cx="263532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118AB2"/>
                  </a:solidFill>
                  <a:latin typeface="Bebas Neue SemiRounded" panose="020F0606020202050201" pitchFamily="34" charset="0"/>
                </a:rPr>
                <a:t>auction</a:t>
              </a:r>
              <a:endParaRPr lang="ko-KR" altLang="en-US" sz="8800" dirty="0">
                <a:solidFill>
                  <a:srgbClr val="118AB2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128059-42E2-4675-B581-A6AE891FFB6F}"/>
              </a:ext>
            </a:extLst>
          </p:cNvPr>
          <p:cNvSpPr/>
          <p:nvPr/>
        </p:nvSpPr>
        <p:spPr>
          <a:xfrm>
            <a:off x="1797421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FB5E0-F871-4D27-B22C-E0F7BD1AC7AB}"/>
              </a:ext>
            </a:extLst>
          </p:cNvPr>
          <p:cNvSpPr txBox="1"/>
          <p:nvPr/>
        </p:nvSpPr>
        <p:spPr>
          <a:xfrm>
            <a:off x="4118422" y="4084828"/>
            <a:ext cx="711985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Publicly selling to the highest bidder</a:t>
            </a:r>
            <a:endParaRPr lang="ko-KR" altLang="en-US" sz="4800" dirty="0">
              <a:solidFill>
                <a:srgbClr val="06D6A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74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1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1934456" y="2644170"/>
            <a:ext cx="8323112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 err="1">
                <a:solidFill>
                  <a:srgbClr val="FFD166"/>
                </a:solidFill>
                <a:latin typeface="Montserrat Black" panose="00000A00000000000000" pitchFamily="2" charset="0"/>
              </a:rPr>
              <a:t>Mooas</a:t>
            </a:r>
            <a:r>
              <a:rPr lang="en-US" altLang="ko-KR" sz="9600" dirty="0">
                <a:solidFill>
                  <a:srgbClr val="FFD166"/>
                </a:solidFill>
                <a:latin typeface="Montserrat Black" panose="00000A00000000000000" pitchFamily="2" charset="0"/>
              </a:rPr>
              <a:t> Cube</a:t>
            </a:r>
            <a:endParaRPr lang="ko-KR" altLang="en-US" dirty="0">
              <a:solidFill>
                <a:srgbClr val="FFD166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960915" y="2644170"/>
            <a:ext cx="227017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FFD166"/>
                </a:solidFill>
                <a:latin typeface="Montserrat Black" panose="00000A00000000000000" pitchFamily="2" charset="0"/>
              </a:rPr>
              <a:t>$15</a:t>
            </a:r>
            <a:endParaRPr lang="ko-KR" altLang="en-US" dirty="0">
              <a:solidFill>
                <a:srgbClr val="FFD166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960914" y="-2925990"/>
            <a:ext cx="227017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FFD166"/>
                </a:solidFill>
                <a:latin typeface="Montserrat Black" panose="00000A00000000000000" pitchFamily="2" charset="0"/>
              </a:rPr>
              <a:t>$15</a:t>
            </a:r>
            <a:endParaRPr lang="ko-KR" altLang="en-US" dirty="0">
              <a:solidFill>
                <a:srgbClr val="FFD166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3272963" y="2644170"/>
            <a:ext cx="5646097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Kalimba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3272963" y="2644170"/>
            <a:ext cx="5646097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Kalimba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795004" y="2644170"/>
            <a:ext cx="2601994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$30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7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795003" y="-2925990"/>
            <a:ext cx="2601994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$30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2044261" y="2644170"/>
            <a:ext cx="810350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Genius Dice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8A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2044261" y="2644170"/>
            <a:ext cx="810350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Genius Dice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843895" y="2644170"/>
            <a:ext cx="2504212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$25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0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8A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843894" y="-2925990"/>
            <a:ext cx="2504212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$25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3321857" y="1905506"/>
            <a:ext cx="5548315" cy="30469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What if </a:t>
            </a:r>
          </a:p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Puzzle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32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D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3321857" y="1905506"/>
            <a:ext cx="5548314" cy="30469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What if </a:t>
            </a:r>
          </a:p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Puzzle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960915" y="2644170"/>
            <a:ext cx="227017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$15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D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960914" y="-2925990"/>
            <a:ext cx="227017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$15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1909612" y="1905507"/>
            <a:ext cx="8372806" cy="30469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FFD166"/>
                </a:solidFill>
                <a:latin typeface="Montserrat Black" panose="00000A00000000000000" pitchFamily="2" charset="0"/>
              </a:rPr>
              <a:t>Mini </a:t>
            </a:r>
          </a:p>
          <a:p>
            <a:pPr algn="ctr"/>
            <a:r>
              <a:rPr lang="en-US" altLang="ko-KR" sz="9600" dirty="0" err="1">
                <a:solidFill>
                  <a:srgbClr val="FFD166"/>
                </a:solidFill>
                <a:latin typeface="Montserrat Black" panose="00000A00000000000000" pitchFamily="2" charset="0"/>
              </a:rPr>
              <a:t>Strandbeest</a:t>
            </a:r>
            <a:endParaRPr lang="ko-KR" altLang="en-US" dirty="0">
              <a:solidFill>
                <a:srgbClr val="FFD166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78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1909612" y="1905506"/>
            <a:ext cx="8372805" cy="30469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FFD166"/>
                </a:solidFill>
                <a:latin typeface="Montserrat Black" panose="00000A00000000000000" pitchFamily="2" charset="0"/>
              </a:rPr>
              <a:t>Mini </a:t>
            </a:r>
          </a:p>
          <a:p>
            <a:pPr algn="ctr"/>
            <a:r>
              <a:rPr lang="en-US" altLang="ko-KR" sz="9600" dirty="0" err="1">
                <a:solidFill>
                  <a:srgbClr val="FFD166"/>
                </a:solidFill>
                <a:latin typeface="Montserrat Black" panose="00000A00000000000000" pitchFamily="2" charset="0"/>
              </a:rPr>
              <a:t>Strandbeest</a:t>
            </a:r>
            <a:endParaRPr lang="ko-KR" altLang="en-US" dirty="0">
              <a:solidFill>
                <a:srgbClr val="FFD166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967327" y="2644170"/>
            <a:ext cx="2257349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FFD166"/>
                </a:solidFill>
                <a:latin typeface="Montserrat Black" panose="00000A00000000000000" pitchFamily="2" charset="0"/>
              </a:rPr>
              <a:t>$12</a:t>
            </a:r>
            <a:endParaRPr lang="ko-KR" altLang="en-US" dirty="0">
              <a:solidFill>
                <a:srgbClr val="FFD166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3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967326" y="-2925990"/>
            <a:ext cx="2257349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FFD166"/>
                </a:solidFill>
                <a:latin typeface="Montserrat Black" panose="00000A00000000000000" pitchFamily="2" charset="0"/>
              </a:rPr>
              <a:t>$12</a:t>
            </a:r>
            <a:endParaRPr lang="ko-KR" altLang="en-US" dirty="0">
              <a:solidFill>
                <a:srgbClr val="FFD166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FFD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1639508" y="2644170"/>
            <a:ext cx="8913017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Viking Beard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5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240E3DC-8A8B-4013-87F8-B99FDC6D7FFD}"/>
              </a:ext>
            </a:extLst>
          </p:cNvPr>
          <p:cNvGrpSpPr/>
          <p:nvPr/>
        </p:nvGrpSpPr>
        <p:grpSpPr>
          <a:xfrm>
            <a:off x="-11764581" y="495298"/>
            <a:ext cx="11315699" cy="2438402"/>
            <a:chOff x="-1457326" y="495298"/>
            <a:chExt cx="9667875" cy="243840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E56E195-9953-41AC-A68D-8FEC5E118412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06D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21EC13-58BA-409A-B104-97E5A7843B8A}"/>
                </a:ext>
              </a:extLst>
            </p:cNvPr>
            <p:cNvSpPr txBox="1"/>
            <p:nvPr/>
          </p:nvSpPr>
          <p:spPr>
            <a:xfrm>
              <a:off x="2655682" y="991224"/>
              <a:ext cx="263532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118AB2"/>
                  </a:solidFill>
                  <a:latin typeface="Bebas Neue SemiRounded" panose="020F0606020202050201" pitchFamily="34" charset="0"/>
                </a:rPr>
                <a:t>auction</a:t>
              </a:r>
              <a:endParaRPr lang="ko-KR" altLang="en-US" sz="8800" dirty="0">
                <a:solidFill>
                  <a:srgbClr val="118AB2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7E3EC4-3D2E-4FB6-8331-C80333E3798A}"/>
              </a:ext>
            </a:extLst>
          </p:cNvPr>
          <p:cNvSpPr/>
          <p:nvPr/>
        </p:nvSpPr>
        <p:spPr>
          <a:xfrm>
            <a:off x="12703154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C6053-9311-4285-9EB3-F126B6F371FE}"/>
              </a:ext>
            </a:extLst>
          </p:cNvPr>
          <p:cNvGrpSpPr/>
          <p:nvPr/>
        </p:nvGrpSpPr>
        <p:grpSpPr>
          <a:xfrm>
            <a:off x="-2952750" y="495298"/>
            <a:ext cx="11163299" cy="2438402"/>
            <a:chOff x="-1457326" y="495298"/>
            <a:chExt cx="9667875" cy="243840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B48109E-8CB4-4504-AF18-348BFB0F2A3A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FFD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6AE84DB-BA47-4676-AAE1-77E0E4483368}"/>
                </a:ext>
              </a:extLst>
            </p:cNvPr>
            <p:cNvSpPr txBox="1"/>
            <p:nvPr/>
          </p:nvSpPr>
          <p:spPr>
            <a:xfrm>
              <a:off x="2433454" y="991224"/>
              <a:ext cx="329463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EF476F"/>
                  </a:solidFill>
                  <a:latin typeface="Bebas Neue SemiRounded" panose="020F0606020202050201" pitchFamily="34" charset="0"/>
                </a:rPr>
                <a:t>Bid vs bet</a:t>
              </a:r>
              <a:endParaRPr lang="ko-KR" altLang="en-US" sz="8800" dirty="0">
                <a:solidFill>
                  <a:srgbClr val="EF476F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39599CA-8554-4DF9-90B8-C0BE54F940B0}"/>
              </a:ext>
            </a:extLst>
          </p:cNvPr>
          <p:cNvSpPr txBox="1"/>
          <p:nvPr/>
        </p:nvSpPr>
        <p:spPr>
          <a:xfrm>
            <a:off x="15024155" y="4084828"/>
            <a:ext cx="711985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Publicly selling to the highest bidder</a:t>
            </a:r>
            <a:endParaRPr lang="ko-KR" altLang="en-US" sz="4800" dirty="0">
              <a:solidFill>
                <a:srgbClr val="06D6A0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CA4A4D-83CF-42DA-A489-11AA8EA99D3C}"/>
              </a:ext>
            </a:extLst>
          </p:cNvPr>
          <p:cNvSpPr/>
          <p:nvPr/>
        </p:nvSpPr>
        <p:spPr>
          <a:xfrm>
            <a:off x="1797421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225A2-EFAE-444D-A35E-5741D7869F8D}"/>
              </a:ext>
            </a:extLst>
          </p:cNvPr>
          <p:cNvSpPr txBox="1"/>
          <p:nvPr/>
        </p:nvSpPr>
        <p:spPr>
          <a:xfrm>
            <a:off x="4118421" y="3346164"/>
            <a:ext cx="7798276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A </a:t>
            </a:r>
            <a:r>
              <a:rPr lang="en-US" altLang="ko-KR" sz="4800" b="1" dirty="0">
                <a:solidFill>
                  <a:srgbClr val="FFD166"/>
                </a:solidFill>
                <a:latin typeface="Arial Nova" panose="020B0504020202020204" pitchFamily="34" charset="0"/>
              </a:rPr>
              <a:t>bet</a:t>
            </a:r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 is taking a risk. </a:t>
            </a:r>
          </a:p>
          <a:p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A </a:t>
            </a:r>
            <a:r>
              <a:rPr lang="en-US" altLang="ko-KR" sz="4800" b="1" dirty="0">
                <a:solidFill>
                  <a:srgbClr val="FFD166"/>
                </a:solidFill>
                <a:latin typeface="Arial Nova" panose="020B0504020202020204" pitchFamily="34" charset="0"/>
              </a:rPr>
              <a:t>bid</a:t>
            </a:r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 is an offering. If your bid is not accepted, you don’t pay the money. </a:t>
            </a:r>
            <a:endParaRPr lang="ko-KR" altLang="en-US" sz="4800" dirty="0">
              <a:solidFill>
                <a:srgbClr val="FFD166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38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1639506" y="2644170"/>
            <a:ext cx="8913017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Viking Beard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924046" y="2644170"/>
            <a:ext cx="234391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$18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924045" y="-2925990"/>
            <a:ext cx="234391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F476F"/>
                </a:solidFill>
                <a:latin typeface="Montserrat Black" panose="00000A00000000000000" pitchFamily="2" charset="0"/>
              </a:rPr>
              <a:t>$18</a:t>
            </a:r>
            <a:endParaRPr lang="ko-KR" altLang="en-US" dirty="0">
              <a:solidFill>
                <a:srgbClr val="EF476F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1829461" y="2644170"/>
            <a:ext cx="853310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Shaker Eggs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8A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1829460" y="2644170"/>
            <a:ext cx="853310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Shaker Eggs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799011" y="2644170"/>
            <a:ext cx="259398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$20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5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8A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799010" y="-2925990"/>
            <a:ext cx="259398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6D6A0"/>
                </a:solidFill>
                <a:latin typeface="Montserrat Black" panose="00000A00000000000000" pitchFamily="2" charset="0"/>
              </a:rPr>
              <a:t>$20</a:t>
            </a:r>
            <a:endParaRPr lang="ko-KR" altLang="en-US" dirty="0">
              <a:solidFill>
                <a:srgbClr val="06D6A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06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2803288" y="2644170"/>
            <a:ext cx="6585457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Giant d20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78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D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1FDB2-CD4B-420E-8093-D950851C17F7}"/>
              </a:ext>
            </a:extLst>
          </p:cNvPr>
          <p:cNvSpPr txBox="1"/>
          <p:nvPr/>
        </p:nvSpPr>
        <p:spPr>
          <a:xfrm>
            <a:off x="2803287" y="2644170"/>
            <a:ext cx="6585457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Giant d20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E49B-74A3-4DDB-8AB3-9D0C1A8EECC0}"/>
              </a:ext>
            </a:extLst>
          </p:cNvPr>
          <p:cNvSpPr txBox="1"/>
          <p:nvPr/>
        </p:nvSpPr>
        <p:spPr>
          <a:xfrm>
            <a:off x="4934465" y="2644170"/>
            <a:ext cx="232307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$16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2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D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8B0985-E39C-4EF5-98A9-90B7FC7CAA8E}"/>
              </a:ext>
            </a:extLst>
          </p:cNvPr>
          <p:cNvSpPr txBox="1"/>
          <p:nvPr/>
        </p:nvSpPr>
        <p:spPr>
          <a:xfrm>
            <a:off x="4934464" y="-2925990"/>
            <a:ext cx="232307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073B4C"/>
                </a:solidFill>
                <a:latin typeface="Montserrat Black" panose="00000A00000000000000" pitchFamily="2" charset="0"/>
              </a:rPr>
              <a:t>$16</a:t>
            </a:r>
            <a:endParaRPr lang="ko-KR" altLang="en-US" dirty="0">
              <a:solidFill>
                <a:srgbClr val="073B4C"/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E0065-15FF-445E-AD5C-2A7D4AA7F317}"/>
              </a:ext>
            </a:extLst>
          </p:cNvPr>
          <p:cNvSpPr/>
          <p:nvPr/>
        </p:nvSpPr>
        <p:spPr>
          <a:xfrm>
            <a:off x="-1495425" y="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CF8D8-819F-4ACF-BC7C-9FAC1F3963BB}"/>
              </a:ext>
            </a:extLst>
          </p:cNvPr>
          <p:cNvSpPr/>
          <p:nvPr/>
        </p:nvSpPr>
        <p:spPr>
          <a:xfrm>
            <a:off x="-1495425" y="1143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7A3DE-D103-4757-B9B7-6428F00FE90D}"/>
              </a:ext>
            </a:extLst>
          </p:cNvPr>
          <p:cNvSpPr/>
          <p:nvPr/>
        </p:nvSpPr>
        <p:spPr>
          <a:xfrm>
            <a:off x="-1495425" y="2286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49A4D2-701F-4ABC-B877-5647778CC388}"/>
              </a:ext>
            </a:extLst>
          </p:cNvPr>
          <p:cNvSpPr/>
          <p:nvPr/>
        </p:nvSpPr>
        <p:spPr>
          <a:xfrm>
            <a:off x="-1495425" y="3429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09615A-9980-4312-B876-7362D3276AB6}"/>
              </a:ext>
            </a:extLst>
          </p:cNvPr>
          <p:cNvSpPr/>
          <p:nvPr/>
        </p:nvSpPr>
        <p:spPr>
          <a:xfrm>
            <a:off x="-1495425" y="4572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ED35A5-56F5-4E71-A101-0AA45CED79D0}"/>
              </a:ext>
            </a:extLst>
          </p:cNvPr>
          <p:cNvSpPr/>
          <p:nvPr/>
        </p:nvSpPr>
        <p:spPr>
          <a:xfrm>
            <a:off x="-1495425" y="5715000"/>
            <a:ext cx="15182850" cy="114300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D8D50-046A-4E02-9ED8-481F90D3DBD9}"/>
              </a:ext>
            </a:extLst>
          </p:cNvPr>
          <p:cNvSpPr txBox="1"/>
          <p:nvPr/>
        </p:nvSpPr>
        <p:spPr>
          <a:xfrm>
            <a:off x="3434071" y="2644171"/>
            <a:ext cx="532389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FFD166"/>
                </a:solidFill>
                <a:latin typeface="Montserrat Black" panose="00000A00000000000000" pitchFamily="2" charset="0"/>
              </a:rPr>
              <a:t>the end</a:t>
            </a:r>
            <a:endParaRPr lang="ko-KR" altLang="en-US" dirty="0">
              <a:solidFill>
                <a:srgbClr val="FFD166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5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81204 L 0 0.81204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48E3FF9-DAFE-44DB-8985-ABA2A3D7FEE8}"/>
              </a:ext>
            </a:extLst>
          </p:cNvPr>
          <p:cNvGrpSpPr/>
          <p:nvPr/>
        </p:nvGrpSpPr>
        <p:grpSpPr>
          <a:xfrm>
            <a:off x="-11817164" y="495298"/>
            <a:ext cx="11163299" cy="2438402"/>
            <a:chOff x="-1457326" y="495298"/>
            <a:chExt cx="9667875" cy="243840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92AABED-2F70-40EA-8580-D1AEFF88CF23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FFD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C7940D-DBF4-4BEC-80EE-24D9E4F84395}"/>
                </a:ext>
              </a:extLst>
            </p:cNvPr>
            <p:cNvSpPr txBox="1"/>
            <p:nvPr/>
          </p:nvSpPr>
          <p:spPr>
            <a:xfrm>
              <a:off x="2433454" y="991224"/>
              <a:ext cx="329463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EF476F"/>
                  </a:solidFill>
                  <a:latin typeface="Bebas Neue SemiRounded" panose="020F0606020202050201" pitchFamily="34" charset="0"/>
                </a:rPr>
                <a:t>Bid vs bet</a:t>
              </a:r>
              <a:endParaRPr lang="ko-KR" altLang="en-US" sz="8800" dirty="0">
                <a:solidFill>
                  <a:srgbClr val="EF476F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1A74DB1-4B03-4B4E-BBC3-4A25088B5912}"/>
              </a:ext>
            </a:extLst>
          </p:cNvPr>
          <p:cNvSpPr/>
          <p:nvPr/>
        </p:nvSpPr>
        <p:spPr>
          <a:xfrm>
            <a:off x="13113120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EC4B11-FDFA-423A-B75B-B1D28A2D681F}"/>
              </a:ext>
            </a:extLst>
          </p:cNvPr>
          <p:cNvSpPr txBox="1"/>
          <p:nvPr/>
        </p:nvSpPr>
        <p:spPr>
          <a:xfrm>
            <a:off x="15434120" y="3346164"/>
            <a:ext cx="7798276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A </a:t>
            </a:r>
            <a:r>
              <a:rPr lang="en-US" altLang="ko-KR" sz="4800" b="1" dirty="0">
                <a:solidFill>
                  <a:srgbClr val="FFD166"/>
                </a:solidFill>
                <a:latin typeface="Arial Nova" panose="020B0504020202020204" pitchFamily="34" charset="0"/>
              </a:rPr>
              <a:t>bet</a:t>
            </a:r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 is taking a risk. </a:t>
            </a:r>
          </a:p>
          <a:p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A </a:t>
            </a:r>
            <a:r>
              <a:rPr lang="en-US" altLang="ko-KR" sz="4800" b="1" dirty="0">
                <a:solidFill>
                  <a:srgbClr val="FFD166"/>
                </a:solidFill>
                <a:latin typeface="Arial Nova" panose="020B0504020202020204" pitchFamily="34" charset="0"/>
              </a:rPr>
              <a:t>bid</a:t>
            </a:r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 is an offering. If your bid is not accepted, you don’t pay the money. </a:t>
            </a:r>
            <a:endParaRPr lang="ko-KR" altLang="en-US" sz="4800" dirty="0">
              <a:solidFill>
                <a:srgbClr val="FFD166"/>
              </a:solidFill>
              <a:latin typeface="Arial Nova" panose="020B05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734196-2984-421F-8016-7C17E261CA41}"/>
              </a:ext>
            </a:extLst>
          </p:cNvPr>
          <p:cNvGrpSpPr/>
          <p:nvPr/>
        </p:nvGrpSpPr>
        <p:grpSpPr>
          <a:xfrm>
            <a:off x="-3105150" y="495298"/>
            <a:ext cx="11315699" cy="2438402"/>
            <a:chOff x="-1457326" y="495298"/>
            <a:chExt cx="9667875" cy="243840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2E2A5CB-2D2B-49C4-9FB3-F05DA55D3A8D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06D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E0E38C-2652-4F81-9409-FC65CA3C9C84}"/>
                </a:ext>
              </a:extLst>
            </p:cNvPr>
            <p:cNvSpPr txBox="1"/>
            <p:nvPr/>
          </p:nvSpPr>
          <p:spPr>
            <a:xfrm>
              <a:off x="2655682" y="991224"/>
              <a:ext cx="224773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118AB2"/>
                  </a:solidFill>
                  <a:latin typeface="Bebas Neue SemiRounded" panose="020F0606020202050201" pitchFamily="34" charset="0"/>
                </a:rPr>
                <a:t>Outbid</a:t>
              </a:r>
              <a:endParaRPr lang="ko-KR" altLang="en-US" sz="8800" dirty="0">
                <a:solidFill>
                  <a:srgbClr val="118AB2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128059-42E2-4675-B581-A6AE891FFB6F}"/>
              </a:ext>
            </a:extLst>
          </p:cNvPr>
          <p:cNvSpPr/>
          <p:nvPr/>
        </p:nvSpPr>
        <p:spPr>
          <a:xfrm>
            <a:off x="1797421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FB5E0-F871-4D27-B22C-E0F7BD1AC7AB}"/>
              </a:ext>
            </a:extLst>
          </p:cNvPr>
          <p:cNvSpPr txBox="1"/>
          <p:nvPr/>
        </p:nvSpPr>
        <p:spPr>
          <a:xfrm>
            <a:off x="4118421" y="4084828"/>
            <a:ext cx="735582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Bid more money than the previous person</a:t>
            </a:r>
            <a:endParaRPr lang="ko-KR" altLang="en-US" sz="4800" dirty="0">
              <a:solidFill>
                <a:srgbClr val="06D6A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223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1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0409F02-AE3D-420E-B0AB-B6B94D77F4DC}"/>
              </a:ext>
            </a:extLst>
          </p:cNvPr>
          <p:cNvGrpSpPr/>
          <p:nvPr/>
        </p:nvGrpSpPr>
        <p:grpSpPr>
          <a:xfrm>
            <a:off x="-11893364" y="495298"/>
            <a:ext cx="11315699" cy="2438402"/>
            <a:chOff x="-1457326" y="495298"/>
            <a:chExt cx="9667875" cy="243840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0ECCE14-3F19-4A0D-BA80-9341A89709A1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06D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C5E1A6-069B-4C4D-8C4B-323970C2C8A0}"/>
                </a:ext>
              </a:extLst>
            </p:cNvPr>
            <p:cNvSpPr txBox="1"/>
            <p:nvPr/>
          </p:nvSpPr>
          <p:spPr>
            <a:xfrm>
              <a:off x="2655682" y="991224"/>
              <a:ext cx="224773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118AB2"/>
                  </a:solidFill>
                  <a:latin typeface="Bebas Neue SemiRounded" panose="020F0606020202050201" pitchFamily="34" charset="0"/>
                </a:rPr>
                <a:t>Outbid</a:t>
              </a:r>
              <a:endParaRPr lang="ko-KR" altLang="en-US" sz="8800" dirty="0">
                <a:solidFill>
                  <a:srgbClr val="118AB2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C2BCA91-DEF8-4F8C-94CF-5FF1FFB02E94}"/>
              </a:ext>
            </a:extLst>
          </p:cNvPr>
          <p:cNvSpPr/>
          <p:nvPr/>
        </p:nvSpPr>
        <p:spPr>
          <a:xfrm>
            <a:off x="12740724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DD5AE6-AE87-44E0-BE3D-C72163B64997}"/>
              </a:ext>
            </a:extLst>
          </p:cNvPr>
          <p:cNvSpPr txBox="1"/>
          <p:nvPr/>
        </p:nvSpPr>
        <p:spPr>
          <a:xfrm>
            <a:off x="15061724" y="4084828"/>
            <a:ext cx="735582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Bid more money than the previous person</a:t>
            </a:r>
            <a:endParaRPr lang="ko-KR" altLang="en-US" sz="4800" dirty="0">
              <a:solidFill>
                <a:srgbClr val="06D6A0"/>
              </a:solidFill>
              <a:latin typeface="Arial Nova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C6053-9311-4285-9EB3-F126B6F371FE}"/>
              </a:ext>
            </a:extLst>
          </p:cNvPr>
          <p:cNvGrpSpPr/>
          <p:nvPr/>
        </p:nvGrpSpPr>
        <p:grpSpPr>
          <a:xfrm>
            <a:off x="-2952750" y="495298"/>
            <a:ext cx="11163299" cy="2438402"/>
            <a:chOff x="-1457326" y="495298"/>
            <a:chExt cx="9667875" cy="243840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B48109E-8CB4-4504-AF18-348BFB0F2A3A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FFD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6AE84DB-BA47-4676-AAE1-77E0E4483368}"/>
                </a:ext>
              </a:extLst>
            </p:cNvPr>
            <p:cNvSpPr txBox="1"/>
            <p:nvPr/>
          </p:nvSpPr>
          <p:spPr>
            <a:xfrm>
              <a:off x="2433454" y="991224"/>
              <a:ext cx="388742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EF476F"/>
                  </a:solidFill>
                  <a:latin typeface="Bebas Neue SemiRounded" panose="020F0606020202050201" pitchFamily="34" charset="0"/>
                </a:rPr>
                <a:t>Reserve bid</a:t>
              </a:r>
              <a:endParaRPr lang="ko-KR" altLang="en-US" sz="8800" dirty="0">
                <a:solidFill>
                  <a:srgbClr val="EF476F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CA4A4D-83CF-42DA-A489-11AA8EA99D3C}"/>
              </a:ext>
            </a:extLst>
          </p:cNvPr>
          <p:cNvSpPr/>
          <p:nvPr/>
        </p:nvSpPr>
        <p:spPr>
          <a:xfrm>
            <a:off x="1797421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225A2-EFAE-444D-A35E-5741D7869F8D}"/>
              </a:ext>
            </a:extLst>
          </p:cNvPr>
          <p:cNvSpPr txBox="1"/>
          <p:nvPr/>
        </p:nvSpPr>
        <p:spPr>
          <a:xfrm>
            <a:off x="4118421" y="3807828"/>
            <a:ext cx="7031360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It is like a reservation bid. </a:t>
            </a:r>
            <a:b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</a:br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If the reserve is not met, it is not sold. </a:t>
            </a:r>
            <a:endParaRPr lang="ko-KR" altLang="en-US" sz="4400" dirty="0">
              <a:solidFill>
                <a:srgbClr val="FFD166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997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8308CBD-EE2C-422E-A55C-9B7590FCDB53}"/>
              </a:ext>
            </a:extLst>
          </p:cNvPr>
          <p:cNvGrpSpPr/>
          <p:nvPr/>
        </p:nvGrpSpPr>
        <p:grpSpPr>
          <a:xfrm>
            <a:off x="-11447821" y="495298"/>
            <a:ext cx="11163299" cy="2438402"/>
            <a:chOff x="-1457326" y="495298"/>
            <a:chExt cx="9667875" cy="243840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98CEE9D-91EA-473A-A6A1-692595398529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FFD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EA638B-6A1B-47C4-B6F9-5F0C2BEF3C5A}"/>
                </a:ext>
              </a:extLst>
            </p:cNvPr>
            <p:cNvSpPr txBox="1"/>
            <p:nvPr/>
          </p:nvSpPr>
          <p:spPr>
            <a:xfrm>
              <a:off x="2433454" y="991224"/>
              <a:ext cx="388742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EF476F"/>
                  </a:solidFill>
                  <a:latin typeface="Bebas Neue SemiRounded" panose="020F0606020202050201" pitchFamily="34" charset="0"/>
                </a:rPr>
                <a:t>Reserve bid</a:t>
              </a:r>
              <a:endParaRPr lang="ko-KR" altLang="en-US" sz="8800" dirty="0">
                <a:solidFill>
                  <a:srgbClr val="EF476F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651ACBF-0643-4277-9FAD-B57152FDD7D0}"/>
              </a:ext>
            </a:extLst>
          </p:cNvPr>
          <p:cNvSpPr/>
          <p:nvPr/>
        </p:nvSpPr>
        <p:spPr>
          <a:xfrm>
            <a:off x="12829220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0769AA-A5EC-46F0-B69E-09359136D38F}"/>
              </a:ext>
            </a:extLst>
          </p:cNvPr>
          <p:cNvSpPr txBox="1"/>
          <p:nvPr/>
        </p:nvSpPr>
        <p:spPr>
          <a:xfrm>
            <a:off x="15150220" y="3807828"/>
            <a:ext cx="7031360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It is like a reservation bid. </a:t>
            </a:r>
            <a:b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</a:br>
            <a:r>
              <a:rPr lang="en-US" altLang="ko-KR" sz="4400" dirty="0">
                <a:solidFill>
                  <a:srgbClr val="FFD166"/>
                </a:solidFill>
                <a:latin typeface="Arial Nova" panose="020B0504020202020204" pitchFamily="34" charset="0"/>
              </a:rPr>
              <a:t>If the reserve is not met, it is not sold. </a:t>
            </a:r>
            <a:endParaRPr lang="ko-KR" altLang="en-US" sz="4400" dirty="0">
              <a:solidFill>
                <a:srgbClr val="FFD166"/>
              </a:solidFill>
              <a:latin typeface="Arial Nova" panose="020B05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734196-2984-421F-8016-7C17E261CA41}"/>
              </a:ext>
            </a:extLst>
          </p:cNvPr>
          <p:cNvGrpSpPr/>
          <p:nvPr/>
        </p:nvGrpSpPr>
        <p:grpSpPr>
          <a:xfrm>
            <a:off x="-3105150" y="495298"/>
            <a:ext cx="11315699" cy="2438402"/>
            <a:chOff x="-1457326" y="495298"/>
            <a:chExt cx="9667875" cy="243840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2E2A5CB-2D2B-49C4-9FB3-F05DA55D3A8D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06D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E0E38C-2652-4F81-9409-FC65CA3C9C84}"/>
                </a:ext>
              </a:extLst>
            </p:cNvPr>
            <p:cNvSpPr txBox="1"/>
            <p:nvPr/>
          </p:nvSpPr>
          <p:spPr>
            <a:xfrm>
              <a:off x="2655682" y="991224"/>
              <a:ext cx="238195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118AB2"/>
                  </a:solidFill>
                  <a:latin typeface="Bebas Neue SemiRounded" panose="020F0606020202050201" pitchFamily="34" charset="0"/>
                </a:rPr>
                <a:t>Paddle</a:t>
              </a:r>
              <a:endParaRPr lang="ko-KR" altLang="en-US" sz="8800" dirty="0">
                <a:solidFill>
                  <a:srgbClr val="118AB2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128059-42E2-4675-B581-A6AE891FFB6F}"/>
              </a:ext>
            </a:extLst>
          </p:cNvPr>
          <p:cNvSpPr/>
          <p:nvPr/>
        </p:nvSpPr>
        <p:spPr>
          <a:xfrm>
            <a:off x="1797421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FB5E0-F871-4D27-B22C-E0F7BD1AC7AB}"/>
              </a:ext>
            </a:extLst>
          </p:cNvPr>
          <p:cNvSpPr txBox="1"/>
          <p:nvPr/>
        </p:nvSpPr>
        <p:spPr>
          <a:xfrm>
            <a:off x="4118421" y="4084828"/>
            <a:ext cx="744431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It shows the auctioneer that you want to bid.</a:t>
            </a:r>
            <a:endParaRPr lang="ko-KR" altLang="en-US" sz="4800" dirty="0">
              <a:solidFill>
                <a:srgbClr val="06D6A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68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1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840A6B5-8AE3-41AC-9A52-53EA5F2D5A0C}"/>
              </a:ext>
            </a:extLst>
          </p:cNvPr>
          <p:cNvGrpSpPr/>
          <p:nvPr/>
        </p:nvGrpSpPr>
        <p:grpSpPr>
          <a:xfrm>
            <a:off x="-11600221" y="495298"/>
            <a:ext cx="11315699" cy="2438402"/>
            <a:chOff x="-1457326" y="495298"/>
            <a:chExt cx="9667875" cy="243840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5B4C121-AE4E-48B1-A5F9-02A3462A9DD5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06D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2F73B5-0C1E-4DB2-8508-C874414C1515}"/>
                </a:ext>
              </a:extLst>
            </p:cNvPr>
            <p:cNvSpPr txBox="1"/>
            <p:nvPr/>
          </p:nvSpPr>
          <p:spPr>
            <a:xfrm>
              <a:off x="2655682" y="991224"/>
              <a:ext cx="238195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118AB2"/>
                  </a:solidFill>
                  <a:latin typeface="Bebas Neue SemiRounded" panose="020F0606020202050201" pitchFamily="34" charset="0"/>
                </a:rPr>
                <a:t>Paddle</a:t>
              </a:r>
              <a:endParaRPr lang="ko-KR" altLang="en-US" sz="8800" dirty="0">
                <a:solidFill>
                  <a:srgbClr val="118AB2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3166B1-061D-4F07-9F54-EBD1FE90BCF4}"/>
              </a:ext>
            </a:extLst>
          </p:cNvPr>
          <p:cNvSpPr/>
          <p:nvPr/>
        </p:nvSpPr>
        <p:spPr>
          <a:xfrm>
            <a:off x="12942859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802F5C-08A7-4651-8B7D-AF6DC705CD9B}"/>
              </a:ext>
            </a:extLst>
          </p:cNvPr>
          <p:cNvSpPr txBox="1"/>
          <p:nvPr/>
        </p:nvSpPr>
        <p:spPr>
          <a:xfrm>
            <a:off x="15263859" y="4084828"/>
            <a:ext cx="744431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It shows the auctioneer that you want to bid.</a:t>
            </a:r>
            <a:endParaRPr lang="ko-KR" altLang="en-US" sz="4800" dirty="0">
              <a:solidFill>
                <a:srgbClr val="06D6A0"/>
              </a:solidFill>
              <a:latin typeface="Arial Nova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C6053-9311-4285-9EB3-F126B6F371FE}"/>
              </a:ext>
            </a:extLst>
          </p:cNvPr>
          <p:cNvGrpSpPr/>
          <p:nvPr/>
        </p:nvGrpSpPr>
        <p:grpSpPr>
          <a:xfrm>
            <a:off x="-2952750" y="495298"/>
            <a:ext cx="11163299" cy="2438402"/>
            <a:chOff x="-1457326" y="495298"/>
            <a:chExt cx="9667875" cy="243840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B48109E-8CB4-4504-AF18-348BFB0F2A3A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FFD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6AE84DB-BA47-4676-AAE1-77E0E4483368}"/>
                </a:ext>
              </a:extLst>
            </p:cNvPr>
            <p:cNvSpPr txBox="1"/>
            <p:nvPr/>
          </p:nvSpPr>
          <p:spPr>
            <a:xfrm>
              <a:off x="2433454" y="991224"/>
              <a:ext cx="19979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EF476F"/>
                  </a:solidFill>
                  <a:latin typeface="Bebas Neue SemiRounded" panose="020F0606020202050201" pitchFamily="34" charset="0"/>
                </a:rPr>
                <a:t>gavel</a:t>
              </a:r>
              <a:endParaRPr lang="ko-KR" altLang="en-US" sz="8800" dirty="0">
                <a:solidFill>
                  <a:srgbClr val="EF476F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CA4A4D-83CF-42DA-A489-11AA8EA99D3C}"/>
              </a:ext>
            </a:extLst>
          </p:cNvPr>
          <p:cNvSpPr/>
          <p:nvPr/>
        </p:nvSpPr>
        <p:spPr>
          <a:xfrm>
            <a:off x="1797421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225A2-EFAE-444D-A35E-5741D7869F8D}"/>
              </a:ext>
            </a:extLst>
          </p:cNvPr>
          <p:cNvSpPr txBox="1"/>
          <p:nvPr/>
        </p:nvSpPr>
        <p:spPr>
          <a:xfrm>
            <a:off x="4118421" y="4454158"/>
            <a:ext cx="713079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The auctioneer’s hammer</a:t>
            </a:r>
            <a:endParaRPr lang="ko-KR" altLang="en-US" sz="4800" dirty="0">
              <a:solidFill>
                <a:srgbClr val="FFD166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495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182F6E7-5B1C-488A-AD4D-AA858CE74BCE}"/>
              </a:ext>
            </a:extLst>
          </p:cNvPr>
          <p:cNvGrpSpPr/>
          <p:nvPr/>
        </p:nvGrpSpPr>
        <p:grpSpPr>
          <a:xfrm>
            <a:off x="-11817164" y="495298"/>
            <a:ext cx="11163299" cy="2438402"/>
            <a:chOff x="-1457326" y="495298"/>
            <a:chExt cx="9667875" cy="243840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AA47667-6778-41DD-B4BC-D15CB6FBBDE0}"/>
                </a:ext>
              </a:extLst>
            </p:cNvPr>
            <p:cNvSpPr/>
            <p:nvPr/>
          </p:nvSpPr>
          <p:spPr>
            <a:xfrm>
              <a:off x="-1457326" y="495298"/>
              <a:ext cx="9667875" cy="2438402"/>
            </a:xfrm>
            <a:prstGeom prst="roundRect">
              <a:avLst>
                <a:gd name="adj" fmla="val 50000"/>
              </a:avLst>
            </a:prstGeom>
            <a:solidFill>
              <a:srgbClr val="FFD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C545B0-EC63-4111-B487-EE34696B08F2}"/>
                </a:ext>
              </a:extLst>
            </p:cNvPr>
            <p:cNvSpPr txBox="1"/>
            <p:nvPr/>
          </p:nvSpPr>
          <p:spPr>
            <a:xfrm>
              <a:off x="2433454" y="991224"/>
              <a:ext cx="19979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EF476F"/>
                  </a:solidFill>
                  <a:latin typeface="Bebas Neue SemiRounded" panose="020F0606020202050201" pitchFamily="34" charset="0"/>
                </a:rPr>
                <a:t>gavel</a:t>
              </a:r>
              <a:endParaRPr lang="ko-KR" altLang="en-US" sz="8800" dirty="0">
                <a:solidFill>
                  <a:srgbClr val="EF476F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EFC0A28-F900-4D52-9402-2B2705FE2158}"/>
              </a:ext>
            </a:extLst>
          </p:cNvPr>
          <p:cNvSpPr/>
          <p:nvPr/>
        </p:nvSpPr>
        <p:spPr>
          <a:xfrm>
            <a:off x="12799717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EF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3E63A7-569B-4C4D-8720-76877136396A}"/>
              </a:ext>
            </a:extLst>
          </p:cNvPr>
          <p:cNvSpPr txBox="1"/>
          <p:nvPr/>
        </p:nvSpPr>
        <p:spPr>
          <a:xfrm>
            <a:off x="15120717" y="4454158"/>
            <a:ext cx="713079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FD166"/>
                </a:solidFill>
                <a:latin typeface="Arial Nova" panose="020B0504020202020204" pitchFamily="34" charset="0"/>
              </a:rPr>
              <a:t>The auctioneer’s hammer</a:t>
            </a:r>
            <a:endParaRPr lang="ko-KR" altLang="en-US" sz="4800" dirty="0">
              <a:solidFill>
                <a:srgbClr val="FFD166"/>
              </a:solidFill>
              <a:latin typeface="Arial Nova" panose="020B05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734196-2984-421F-8016-7C17E261CA41}"/>
              </a:ext>
            </a:extLst>
          </p:cNvPr>
          <p:cNvGrpSpPr/>
          <p:nvPr/>
        </p:nvGrpSpPr>
        <p:grpSpPr>
          <a:xfrm>
            <a:off x="-3105150" y="495298"/>
            <a:ext cx="12725276" cy="2438402"/>
            <a:chOff x="-1457326" y="495298"/>
            <a:chExt cx="10872186" cy="243840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2E2A5CB-2D2B-49C4-9FB3-F05DA55D3A8D}"/>
                </a:ext>
              </a:extLst>
            </p:cNvPr>
            <p:cNvSpPr/>
            <p:nvPr/>
          </p:nvSpPr>
          <p:spPr>
            <a:xfrm>
              <a:off x="-1457326" y="495298"/>
              <a:ext cx="10872186" cy="2438402"/>
            </a:xfrm>
            <a:prstGeom prst="roundRect">
              <a:avLst>
                <a:gd name="adj" fmla="val 50000"/>
              </a:avLst>
            </a:prstGeom>
            <a:solidFill>
              <a:srgbClr val="06D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E0E38C-2652-4F81-9409-FC65CA3C9C84}"/>
                </a:ext>
              </a:extLst>
            </p:cNvPr>
            <p:cNvSpPr txBox="1"/>
            <p:nvPr/>
          </p:nvSpPr>
          <p:spPr>
            <a:xfrm>
              <a:off x="1693631" y="991224"/>
              <a:ext cx="750003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118AB2"/>
                  </a:solidFill>
                  <a:latin typeface="Bebas Neue SemiRounded" panose="020F0606020202050201" pitchFamily="34" charset="0"/>
                </a:rPr>
                <a:t>Going once, twice, sold</a:t>
              </a:r>
              <a:endParaRPr lang="ko-KR" altLang="en-US" sz="8800" dirty="0">
                <a:solidFill>
                  <a:srgbClr val="118AB2"/>
                </a:solidFill>
                <a:latin typeface="Bebas Neue SemiRounded" panose="020F0606020202050201" pitchFamily="34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128059-42E2-4675-B581-A6AE891FFB6F}"/>
              </a:ext>
            </a:extLst>
          </p:cNvPr>
          <p:cNvSpPr/>
          <p:nvPr/>
        </p:nvSpPr>
        <p:spPr>
          <a:xfrm>
            <a:off x="1797421" y="2419350"/>
            <a:ext cx="14547479" cy="5886450"/>
          </a:xfrm>
          <a:prstGeom prst="roundRect">
            <a:avLst>
              <a:gd name="adj" fmla="val 50000"/>
            </a:avLst>
          </a:prstGeom>
          <a:solidFill>
            <a:srgbClr val="118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FB5E0-F871-4D27-B22C-E0F7BD1AC7AB}"/>
              </a:ext>
            </a:extLst>
          </p:cNvPr>
          <p:cNvSpPr txBox="1"/>
          <p:nvPr/>
        </p:nvSpPr>
        <p:spPr>
          <a:xfrm>
            <a:off x="4118421" y="4084828"/>
            <a:ext cx="759179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The </a:t>
            </a:r>
            <a:r>
              <a:rPr lang="en-US" altLang="ko-KR" sz="4800" b="1" dirty="0">
                <a:solidFill>
                  <a:srgbClr val="06D6A0"/>
                </a:solidFill>
                <a:latin typeface="Arial Nova" panose="020B0504020202020204" pitchFamily="34" charset="0"/>
              </a:rPr>
              <a:t>auctioneer</a:t>
            </a:r>
            <a:r>
              <a:rPr lang="en-US" altLang="ko-KR" sz="4800" dirty="0">
                <a:solidFill>
                  <a:srgbClr val="06D6A0"/>
                </a:solidFill>
                <a:latin typeface="Arial Nova" panose="020B0504020202020204" pitchFamily="34" charset="0"/>
              </a:rPr>
              <a:t> says this before finishing the auction.</a:t>
            </a:r>
            <a:endParaRPr lang="ko-KR" altLang="en-US" sz="4800" dirty="0">
              <a:solidFill>
                <a:srgbClr val="06D6A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71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1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527</Words>
  <Application>Microsoft Office PowerPoint</Application>
  <PresentationFormat>Widescreen</PresentationFormat>
  <Paragraphs>126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Bebas Neue SemiRounded</vt:lpstr>
      <vt:lpstr>Arial Nova</vt:lpstr>
      <vt:lpstr>Arial</vt:lpstr>
      <vt:lpstr>Montserrat Black</vt:lpstr>
      <vt:lpstr>맑은 고딕</vt:lpstr>
      <vt:lpstr>Office Theme</vt:lpstr>
      <vt:lpstr>Investor!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99 – Investor!</dc:title>
  <dc:creator>tim schilstra</dc:creator>
  <cp:lastModifiedBy>tim schilstra</cp:lastModifiedBy>
  <cp:revision>19</cp:revision>
  <dcterms:created xsi:type="dcterms:W3CDTF">2021-12-09T01:47:35Z</dcterms:created>
  <dcterms:modified xsi:type="dcterms:W3CDTF">2022-01-06T05:35:39Z</dcterms:modified>
</cp:coreProperties>
</file>