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325" r:id="rId3"/>
    <p:sldId id="326" r:id="rId4"/>
    <p:sldId id="277" r:id="rId5"/>
    <p:sldId id="258" r:id="rId6"/>
    <p:sldId id="257" r:id="rId7"/>
    <p:sldId id="259" r:id="rId8"/>
    <p:sldId id="260" r:id="rId9"/>
    <p:sldId id="261" r:id="rId10"/>
    <p:sldId id="266" r:id="rId11"/>
    <p:sldId id="267" r:id="rId12"/>
    <p:sldId id="268" r:id="rId13"/>
    <p:sldId id="273" r:id="rId14"/>
    <p:sldId id="314" r:id="rId15"/>
    <p:sldId id="319" r:id="rId16"/>
    <p:sldId id="327" r:id="rId17"/>
    <p:sldId id="320" r:id="rId18"/>
    <p:sldId id="330" r:id="rId19"/>
    <p:sldId id="332" r:id="rId20"/>
    <p:sldId id="333" r:id="rId21"/>
    <p:sldId id="275" r:id="rId22"/>
    <p:sldId id="278" r:id="rId23"/>
    <p:sldId id="279" r:id="rId24"/>
    <p:sldId id="281" r:id="rId25"/>
    <p:sldId id="282" r:id="rId26"/>
    <p:sldId id="283" r:id="rId27"/>
    <p:sldId id="284" r:id="rId28"/>
    <p:sldId id="285" r:id="rId29"/>
    <p:sldId id="286" r:id="rId30"/>
    <p:sldId id="287" r:id="rId31"/>
    <p:sldId id="288" r:id="rId32"/>
    <p:sldId id="306" r:id="rId33"/>
    <p:sldId id="290" r:id="rId34"/>
    <p:sldId id="292" r:id="rId35"/>
    <p:sldId id="293" r:id="rId36"/>
    <p:sldId id="294" r:id="rId37"/>
    <p:sldId id="295" r:id="rId38"/>
    <p:sldId id="296" r:id="rId39"/>
    <p:sldId id="297" r:id="rId40"/>
    <p:sldId id="298" r:id="rId41"/>
    <p:sldId id="299" r:id="rId42"/>
    <p:sldId id="300" r:id="rId43"/>
    <p:sldId id="301" r:id="rId44"/>
    <p:sldId id="302" r:id="rId45"/>
    <p:sldId id="307" r:id="rId46"/>
    <p:sldId id="303" r:id="rId47"/>
    <p:sldId id="305" r:id="rId48"/>
    <p:sldId id="276" r:id="rId49"/>
    <p:sldId id="309" r:id="rId50"/>
    <p:sldId id="310" r:id="rId51"/>
    <p:sldId id="311" r:id="rId52"/>
    <p:sldId id="312" r:id="rId53"/>
    <p:sldId id="313" r:id="rId54"/>
    <p:sldId id="315" r:id="rId55"/>
    <p:sldId id="316" r:id="rId56"/>
    <p:sldId id="317" r:id="rId57"/>
    <p:sldId id="321" r:id="rId5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5" autoAdjust="0"/>
    <p:restoredTop sz="94660"/>
  </p:normalViewPr>
  <p:slideViewPr>
    <p:cSldViewPr snapToGrid="0">
      <p:cViewPr varScale="1">
        <p:scale>
          <a:sx n="110" d="100"/>
          <a:sy n="110"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970D7-28FB-4852-B372-0EF1428E787F}" type="datetimeFigureOut">
              <a:rPr lang="ko-KR" altLang="en-US" smtClean="0"/>
              <a:t>2020-01-15</a:t>
            </a:fld>
            <a:endParaRPr lang="ko-KR" alt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35394-85E3-46AA-A537-0F332874B593}" type="slidenum">
              <a:rPr lang="ko-KR" altLang="en-US" smtClean="0"/>
              <a:t>‹#›</a:t>
            </a:fld>
            <a:endParaRPr lang="ko-KR" altLang="en-US" dirty="0"/>
          </a:p>
        </p:txBody>
      </p:sp>
    </p:spTree>
    <p:extLst>
      <p:ext uri="{BB962C8B-B14F-4D97-AF65-F5344CB8AC3E}">
        <p14:creationId xmlns:p14="http://schemas.microsoft.com/office/powerpoint/2010/main" val="91569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Q3UNdbxk3x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mtClean="0">
                <a:hlinkClick r:id="rId3"/>
              </a:rPr>
              <a:t>https://www.youtube.com/watch?v=Q3UNdbxk3xs</a:t>
            </a:r>
            <a:endParaRPr lang="ko-KR" altLang="en-US"/>
          </a:p>
        </p:txBody>
      </p:sp>
      <p:sp>
        <p:nvSpPr>
          <p:cNvPr id="4" name="Slide Number Placeholder 3"/>
          <p:cNvSpPr>
            <a:spLocks noGrp="1"/>
          </p:cNvSpPr>
          <p:nvPr>
            <p:ph type="sldNum" sz="quarter" idx="10"/>
          </p:nvPr>
        </p:nvSpPr>
        <p:spPr/>
        <p:txBody>
          <a:bodyPr/>
          <a:lstStyle/>
          <a:p>
            <a:fld id="{1E835394-85E3-46AA-A537-0F332874B593}" type="slidenum">
              <a:rPr lang="ko-KR" altLang="en-US" smtClean="0"/>
              <a:t>4</a:t>
            </a:fld>
            <a:endParaRPr lang="ko-KR" altLang="en-US"/>
          </a:p>
        </p:txBody>
      </p:sp>
    </p:spTree>
    <p:extLst>
      <p:ext uri="{BB962C8B-B14F-4D97-AF65-F5344CB8AC3E}">
        <p14:creationId xmlns:p14="http://schemas.microsoft.com/office/powerpoint/2010/main" val="93463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E835394-85E3-46AA-A537-0F332874B593}" type="slidenum">
              <a:rPr lang="ko-KR" altLang="en-US" smtClean="0"/>
              <a:t>20</a:t>
            </a:fld>
            <a:endParaRPr lang="ko-KR" altLang="en-US" dirty="0"/>
          </a:p>
        </p:txBody>
      </p:sp>
    </p:spTree>
    <p:extLst>
      <p:ext uri="{BB962C8B-B14F-4D97-AF65-F5344CB8AC3E}">
        <p14:creationId xmlns:p14="http://schemas.microsoft.com/office/powerpoint/2010/main" val="350016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1E835394-85E3-46AA-A537-0F332874B593}" type="slidenum">
              <a:rPr lang="ko-KR" altLang="en-US" smtClean="0"/>
              <a:t>56</a:t>
            </a:fld>
            <a:endParaRPr lang="ko-KR" altLang="en-US" dirty="0"/>
          </a:p>
        </p:txBody>
      </p:sp>
    </p:spTree>
    <p:extLst>
      <p:ext uri="{BB962C8B-B14F-4D97-AF65-F5344CB8AC3E}">
        <p14:creationId xmlns:p14="http://schemas.microsoft.com/office/powerpoint/2010/main" val="186345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ko-KR"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smtClean="0"/>
              <a:t>Click to edit Master subtitle style</a:t>
            </a:r>
            <a:endParaRPr lang="en-US" dirty="0"/>
          </a:p>
        </p:txBody>
      </p:sp>
      <p:sp>
        <p:nvSpPr>
          <p:cNvPr id="4" name="Date Placeholder 3"/>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289770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3864278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258529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3360308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1221739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Date Placeholder 4"/>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6" name="Footer Placeholder 5"/>
          <p:cNvSpPr>
            <a:spLocks noGrp="1"/>
          </p:cNvSpPr>
          <p:nvPr>
            <p:ph type="ftr" sz="quarter" idx="11"/>
          </p:nvPr>
        </p:nvSpPr>
        <p:spPr/>
        <p:txBody>
          <a:bodyPr/>
          <a:lstStyle/>
          <a:p>
            <a:endParaRPr lang="ko-KR" altLang="en-US" dirty="0"/>
          </a:p>
        </p:txBody>
      </p:sp>
      <p:sp>
        <p:nvSpPr>
          <p:cNvPr id="7" name="Slide Number Placeholder 6"/>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44452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7" name="Date Placeholder 6"/>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8" name="Footer Placeholder 7"/>
          <p:cNvSpPr>
            <a:spLocks noGrp="1"/>
          </p:cNvSpPr>
          <p:nvPr>
            <p:ph type="ftr" sz="quarter" idx="11"/>
          </p:nvPr>
        </p:nvSpPr>
        <p:spPr/>
        <p:txBody>
          <a:bodyPr/>
          <a:lstStyle/>
          <a:p>
            <a:endParaRPr lang="ko-KR" altLang="en-US" dirty="0"/>
          </a:p>
        </p:txBody>
      </p:sp>
      <p:sp>
        <p:nvSpPr>
          <p:cNvPr id="9" name="Slide Number Placeholder 8"/>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196923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Date Placeholder 2"/>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4" name="Footer Placeholder 3"/>
          <p:cNvSpPr>
            <a:spLocks noGrp="1"/>
          </p:cNvSpPr>
          <p:nvPr>
            <p:ph type="ftr" sz="quarter" idx="11"/>
          </p:nvPr>
        </p:nvSpPr>
        <p:spPr/>
        <p:txBody>
          <a:bodyPr/>
          <a:lstStyle/>
          <a:p>
            <a:endParaRPr lang="ko-KR" altLang="en-US" dirty="0"/>
          </a:p>
        </p:txBody>
      </p:sp>
      <p:sp>
        <p:nvSpPr>
          <p:cNvPr id="5" name="Slide Number Placeholder 4"/>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140510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3" name="Footer Placeholder 2"/>
          <p:cNvSpPr>
            <a:spLocks noGrp="1"/>
          </p:cNvSpPr>
          <p:nvPr>
            <p:ph type="ftr" sz="quarter" idx="11"/>
          </p:nvPr>
        </p:nvSpPr>
        <p:spPr/>
        <p:txBody>
          <a:bodyPr/>
          <a:lstStyle/>
          <a:p>
            <a:endParaRPr lang="ko-KR" altLang="en-US" dirty="0"/>
          </a:p>
        </p:txBody>
      </p:sp>
      <p:sp>
        <p:nvSpPr>
          <p:cNvPr id="4" name="Slide Number Placeholder 3"/>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3085812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6" name="Footer Placeholder 5"/>
          <p:cNvSpPr>
            <a:spLocks noGrp="1"/>
          </p:cNvSpPr>
          <p:nvPr>
            <p:ph type="ftr" sz="quarter" idx="11"/>
          </p:nvPr>
        </p:nvSpPr>
        <p:spPr/>
        <p:txBody>
          <a:bodyPr/>
          <a:lstStyle/>
          <a:p>
            <a:endParaRPr lang="ko-KR" altLang="en-US" dirty="0"/>
          </a:p>
        </p:txBody>
      </p:sp>
      <p:sp>
        <p:nvSpPr>
          <p:cNvPr id="7" name="Slide Number Placeholder 6"/>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3141900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270B68E2-75EB-410D-BF8C-E613F0A23E7B}" type="datetimeFigureOut">
              <a:rPr lang="ko-KR" altLang="en-US" smtClean="0"/>
              <a:t>2020-01-15</a:t>
            </a:fld>
            <a:endParaRPr lang="ko-KR" altLang="en-US" dirty="0"/>
          </a:p>
        </p:txBody>
      </p:sp>
      <p:sp>
        <p:nvSpPr>
          <p:cNvPr id="6" name="Footer Placeholder 5"/>
          <p:cNvSpPr>
            <a:spLocks noGrp="1"/>
          </p:cNvSpPr>
          <p:nvPr>
            <p:ph type="ftr" sz="quarter" idx="11"/>
          </p:nvPr>
        </p:nvSpPr>
        <p:spPr/>
        <p:txBody>
          <a:bodyPr/>
          <a:lstStyle/>
          <a:p>
            <a:endParaRPr lang="ko-KR" altLang="en-US" dirty="0"/>
          </a:p>
        </p:txBody>
      </p:sp>
      <p:sp>
        <p:nvSpPr>
          <p:cNvPr id="7" name="Slide Number Placeholder 6"/>
          <p:cNvSpPr>
            <a:spLocks noGrp="1"/>
          </p:cNvSpPr>
          <p:nvPr>
            <p:ph type="sldNum" sz="quarter" idx="12"/>
          </p:nvPr>
        </p:nvSpPr>
        <p:spPr/>
        <p:txBody>
          <a:body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2174712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B68E2-75EB-410D-BF8C-E613F0A23E7B}" type="datetimeFigureOut">
              <a:rPr lang="ko-KR" altLang="en-US" smtClean="0"/>
              <a:t>2020-01-15</a:t>
            </a:fld>
            <a:endParaRPr lang="ko-KR"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747DE-2E00-4246-880E-8B8A9A04D72C}" type="slidenum">
              <a:rPr lang="ko-KR" altLang="en-US" smtClean="0"/>
              <a:t>‹#›</a:t>
            </a:fld>
            <a:endParaRPr lang="ko-KR" altLang="en-US" dirty="0"/>
          </a:p>
        </p:txBody>
      </p:sp>
    </p:spTree>
    <p:extLst>
      <p:ext uri="{BB962C8B-B14F-4D97-AF65-F5344CB8AC3E}">
        <p14:creationId xmlns:p14="http://schemas.microsoft.com/office/powerpoint/2010/main" val="17514679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ysa5OBhXz-Q"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6032"/>
            <a:ext cx="9144000" cy="4168995"/>
          </a:xfrm>
        </p:spPr>
        <p:txBody>
          <a:bodyPr>
            <a:normAutofit/>
          </a:bodyPr>
          <a:lstStyle/>
          <a:p>
            <a:r>
              <a:rPr lang="en-US" altLang="ko-KR" sz="8000" spc="600" dirty="0" smtClean="0">
                <a:solidFill>
                  <a:schemeClr val="accent4">
                    <a:lumMod val="40000"/>
                    <a:lumOff val="60000"/>
                  </a:schemeClr>
                </a:solidFill>
                <a:latin typeface="휴먼둥근헤드라인" panose="02030504000101010101" pitchFamily="18" charset="-127"/>
                <a:ea typeface="휴먼둥근헤드라인" panose="02030504000101010101" pitchFamily="18" charset="-127"/>
              </a:rPr>
              <a:t>Fluency </a:t>
            </a:r>
            <a:br>
              <a:rPr lang="en-US" altLang="ko-KR" sz="8000" spc="600" dirty="0" smtClean="0">
                <a:solidFill>
                  <a:schemeClr val="accent4">
                    <a:lumMod val="40000"/>
                    <a:lumOff val="60000"/>
                  </a:schemeClr>
                </a:solidFill>
                <a:latin typeface="휴먼둥근헤드라인" panose="02030504000101010101" pitchFamily="18" charset="-127"/>
                <a:ea typeface="휴먼둥근헤드라인" panose="02030504000101010101" pitchFamily="18" charset="-127"/>
              </a:rPr>
            </a:br>
            <a:r>
              <a:rPr lang="en-US" altLang="ko-KR" sz="8000" spc="600" dirty="0" smtClean="0">
                <a:solidFill>
                  <a:schemeClr val="accent4">
                    <a:lumMod val="40000"/>
                    <a:lumOff val="60000"/>
                  </a:schemeClr>
                </a:solidFill>
                <a:latin typeface="휴먼둥근헤드라인" panose="02030504000101010101" pitchFamily="18" charset="-127"/>
                <a:ea typeface="휴먼둥근헤드라인" panose="02030504000101010101" pitchFamily="18" charset="-127"/>
              </a:rPr>
              <a:t>vs </a:t>
            </a:r>
            <a:br>
              <a:rPr lang="en-US" altLang="ko-KR" sz="8000" spc="600" dirty="0" smtClean="0">
                <a:solidFill>
                  <a:schemeClr val="accent4">
                    <a:lumMod val="40000"/>
                    <a:lumOff val="60000"/>
                  </a:schemeClr>
                </a:solidFill>
                <a:latin typeface="휴먼둥근헤드라인" panose="02030504000101010101" pitchFamily="18" charset="-127"/>
                <a:ea typeface="휴먼둥근헤드라인" panose="02030504000101010101" pitchFamily="18" charset="-127"/>
              </a:rPr>
            </a:br>
            <a:r>
              <a:rPr lang="en-US" altLang="ko-KR" sz="8000" spc="600" dirty="0" smtClean="0">
                <a:solidFill>
                  <a:schemeClr val="accent4">
                    <a:lumMod val="40000"/>
                    <a:lumOff val="60000"/>
                  </a:schemeClr>
                </a:solidFill>
                <a:latin typeface="휴먼둥근헤드라인" panose="02030504000101010101" pitchFamily="18" charset="-127"/>
                <a:ea typeface="휴먼둥근헤드라인" panose="02030504000101010101" pitchFamily="18" charset="-127"/>
              </a:rPr>
              <a:t>Accuracy </a:t>
            </a:r>
            <a:endParaRPr lang="ko-KR" altLang="en-US" sz="8000" spc="600" dirty="0">
              <a:solidFill>
                <a:schemeClr val="accent4">
                  <a:lumMod val="40000"/>
                  <a:lumOff val="60000"/>
                </a:schemeClr>
              </a:solidFill>
              <a:latin typeface="휴먼둥근헤드라인" panose="02030504000101010101" pitchFamily="18" charset="-127"/>
              <a:ea typeface="휴먼둥근헤드라인" panose="02030504000101010101" pitchFamily="18" charset="-127"/>
            </a:endParaRPr>
          </a:p>
        </p:txBody>
      </p:sp>
      <p:sp>
        <p:nvSpPr>
          <p:cNvPr id="3" name="Subtitle 2"/>
          <p:cNvSpPr>
            <a:spLocks noGrp="1"/>
          </p:cNvSpPr>
          <p:nvPr>
            <p:ph type="subTitle" idx="1"/>
          </p:nvPr>
        </p:nvSpPr>
        <p:spPr>
          <a:xfrm>
            <a:off x="1524000" y="4747102"/>
            <a:ext cx="9144000" cy="1655762"/>
          </a:xfrm>
        </p:spPr>
        <p:txBody>
          <a:bodyPr/>
          <a:lstStyle/>
          <a:p>
            <a:r>
              <a:rPr lang="en-US" altLang="ko-KR" dirty="0" smtClean="0">
                <a:solidFill>
                  <a:schemeClr val="tx1">
                    <a:lumMod val="75000"/>
                  </a:schemeClr>
                </a:solidFill>
              </a:rPr>
              <a:t>..and how language is taught</a:t>
            </a:r>
            <a:endParaRPr lang="ko-KR" altLang="en-US" dirty="0">
              <a:solidFill>
                <a:schemeClr val="tx1">
                  <a:lumMod val="75000"/>
                </a:schemeClr>
              </a:solidFill>
            </a:endParaRPr>
          </a:p>
        </p:txBody>
      </p:sp>
    </p:spTree>
    <p:extLst>
      <p:ext uri="{BB962C8B-B14F-4D97-AF65-F5344CB8AC3E}">
        <p14:creationId xmlns:p14="http://schemas.microsoft.com/office/powerpoint/2010/main" val="2995487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1640898" y="5266825"/>
            <a:ext cx="1366982" cy="0"/>
          </a:xfrm>
          <a:prstGeom prst="line">
            <a:avLst/>
          </a:prstGeom>
          <a:ln w="3810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a:t>Last </a:t>
            </a:r>
            <a:r>
              <a:rPr lang="en-US" altLang="ko-KR" sz="3600" dirty="0" err="1"/>
              <a:t>Serny</a:t>
            </a:r>
            <a:r>
              <a:rPr lang="en-US" altLang="ko-KR" sz="3600" dirty="0"/>
              <a:t>, </a:t>
            </a:r>
            <a:r>
              <a:rPr lang="en-US" altLang="ko-KR" sz="3600" dirty="0" err="1"/>
              <a:t>Flingledobe</a:t>
            </a:r>
            <a:r>
              <a:rPr lang="en-US" altLang="ko-KR" sz="3600" dirty="0"/>
              <a:t> and </a:t>
            </a:r>
            <a:r>
              <a:rPr lang="en-US" altLang="ko-KR" sz="3600" dirty="0" err="1"/>
              <a:t>Pribin</a:t>
            </a:r>
            <a:r>
              <a:rPr lang="en-US" altLang="ko-KR" sz="3600" dirty="0"/>
              <a:t> were in the </a:t>
            </a:r>
            <a:r>
              <a:rPr lang="en-US" altLang="ko-KR" sz="3600" dirty="0" err="1"/>
              <a:t>Berdlink</a:t>
            </a:r>
            <a:r>
              <a:rPr lang="en-US" altLang="ko-KR" sz="3600" dirty="0"/>
              <a:t> </a:t>
            </a:r>
            <a:r>
              <a:rPr lang="en-US" altLang="ko-KR" sz="3600" dirty="0" err="1"/>
              <a:t>treppening</a:t>
            </a:r>
            <a:r>
              <a:rPr lang="en-US" altLang="ko-KR" sz="3600" dirty="0"/>
              <a:t> gloopy </a:t>
            </a:r>
            <a:r>
              <a:rPr lang="en-US" altLang="ko-KR" sz="3600" dirty="0" err="1"/>
              <a:t>caples</a:t>
            </a:r>
            <a:r>
              <a:rPr lang="en-US" altLang="ko-KR" sz="3600" dirty="0"/>
              <a:t> and </a:t>
            </a:r>
            <a:r>
              <a:rPr lang="en-US" altLang="ko-KR" sz="3600" dirty="0" err="1"/>
              <a:t>cleaming</a:t>
            </a:r>
            <a:r>
              <a:rPr lang="en-US" altLang="ko-KR" sz="3600" dirty="0"/>
              <a:t> burly </a:t>
            </a:r>
            <a:r>
              <a:rPr lang="en-US" altLang="ko-KR" sz="3600" dirty="0" err="1"/>
              <a:t>greps</a:t>
            </a:r>
            <a:r>
              <a:rPr lang="en-US" altLang="ko-KR" sz="3600" dirty="0"/>
              <a:t>.  Suddenly, a ditty </a:t>
            </a:r>
            <a:r>
              <a:rPr lang="en-US" altLang="ko-KR" sz="3600" dirty="0" err="1"/>
              <a:t>strezzle</a:t>
            </a:r>
            <a:r>
              <a:rPr lang="en-US" altLang="ko-KR" sz="3600" dirty="0"/>
              <a:t> </a:t>
            </a:r>
            <a:r>
              <a:rPr lang="en-US" altLang="ko-KR" sz="3600" dirty="0" err="1"/>
              <a:t>boofed</a:t>
            </a:r>
            <a:r>
              <a:rPr lang="en-US" altLang="ko-KR" sz="3600" dirty="0"/>
              <a:t> into </a:t>
            </a:r>
            <a:r>
              <a:rPr lang="en-US" altLang="ko-KR" sz="3600" dirty="0" err="1"/>
              <a:t>Flingledobe’s</a:t>
            </a:r>
            <a:r>
              <a:rPr lang="en-US" altLang="ko-KR" sz="3600" dirty="0"/>
              <a:t> </a:t>
            </a:r>
            <a:r>
              <a:rPr lang="en-US" altLang="ko-KR" sz="3600" dirty="0" err="1"/>
              <a:t>tresk</a:t>
            </a:r>
            <a:r>
              <a:rPr lang="en-US" altLang="ko-KR" sz="3600" dirty="0"/>
              <a:t>.  </a:t>
            </a:r>
            <a:r>
              <a:rPr lang="en-US" altLang="ko-KR" sz="3600" dirty="0" err="1"/>
              <a:t>Pribin</a:t>
            </a:r>
            <a:r>
              <a:rPr lang="en-US" altLang="ko-KR" sz="3600" dirty="0"/>
              <a:t> </a:t>
            </a:r>
            <a:r>
              <a:rPr lang="en-US" altLang="ko-KR" sz="3600" dirty="0" err="1"/>
              <a:t>glaped</a:t>
            </a:r>
            <a:r>
              <a:rPr lang="en-US" altLang="ko-KR" sz="3600" dirty="0"/>
              <a:t>. “Oh </a:t>
            </a:r>
            <a:r>
              <a:rPr lang="en-US" altLang="ko-KR" sz="3600" dirty="0" err="1"/>
              <a:t>Flingledobe</a:t>
            </a:r>
            <a:r>
              <a:rPr lang="en-US" altLang="ko-KR" sz="3600" dirty="0"/>
              <a:t>,” he </a:t>
            </a:r>
            <a:r>
              <a:rPr lang="en-US" altLang="ko-KR" sz="3600" dirty="0" err="1"/>
              <a:t>chifed</a:t>
            </a:r>
            <a:r>
              <a:rPr lang="en-US" altLang="ko-KR" sz="3600" dirty="0"/>
              <a:t>, “that ditty </a:t>
            </a:r>
            <a:r>
              <a:rPr lang="en-US" altLang="ko-KR" sz="3600" dirty="0" err="1"/>
              <a:t>strezzle</a:t>
            </a:r>
            <a:r>
              <a:rPr lang="en-US" altLang="ko-KR" sz="3600" dirty="0"/>
              <a:t> is </a:t>
            </a:r>
            <a:r>
              <a:rPr lang="en-US" altLang="ko-KR" sz="3600" dirty="0" err="1"/>
              <a:t>tunning</a:t>
            </a:r>
            <a:r>
              <a:rPr lang="en-US" altLang="ko-KR" sz="3600" dirty="0"/>
              <a:t> in your </a:t>
            </a:r>
            <a:r>
              <a:rPr lang="en-US" altLang="ko-KR" sz="3600" dirty="0" err="1"/>
              <a:t>grep</a:t>
            </a:r>
            <a:r>
              <a:rPr lang="en-US" altLang="ko-KR" sz="3600" dirty="0"/>
              <a:t>!” </a:t>
            </a:r>
          </a:p>
        </p:txBody>
      </p:sp>
      <p:sp>
        <p:nvSpPr>
          <p:cNvPr id="4" name="TextBox 3"/>
          <p:cNvSpPr txBox="1"/>
          <p:nvPr/>
        </p:nvSpPr>
        <p:spPr>
          <a:xfrm>
            <a:off x="7499588" y="2801804"/>
            <a:ext cx="3786251" cy="1754326"/>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What was </a:t>
            </a:r>
            <a:r>
              <a:rPr lang="en-US" altLang="ko-KR" sz="3600" dirty="0" err="1" smtClean="0">
                <a:solidFill>
                  <a:schemeClr val="accent4">
                    <a:lumMod val="20000"/>
                    <a:lumOff val="80000"/>
                  </a:schemeClr>
                </a:solidFill>
              </a:rPr>
              <a:t>Pribin’s</a:t>
            </a:r>
            <a:r>
              <a:rPr lang="en-US" altLang="ko-KR" sz="3600" dirty="0" smtClean="0">
                <a:solidFill>
                  <a:schemeClr val="accent4">
                    <a:lumMod val="20000"/>
                    <a:lumOff val="80000"/>
                  </a:schemeClr>
                </a:solidFill>
              </a:rPr>
              <a:t> reaction at that point? </a:t>
            </a:r>
            <a:endParaRPr lang="ko-KR" altLang="en-US" sz="3600" dirty="0">
              <a:solidFill>
                <a:schemeClr val="accent4">
                  <a:lumMod val="20000"/>
                  <a:lumOff val="80000"/>
                </a:schemeClr>
              </a:solidFill>
            </a:endParaRPr>
          </a:p>
        </p:txBody>
      </p:sp>
    </p:spTree>
    <p:extLst>
      <p:ext uri="{BB962C8B-B14F-4D97-AF65-F5344CB8AC3E}">
        <p14:creationId xmlns:p14="http://schemas.microsoft.com/office/powerpoint/2010/main" val="14325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a:t>Last </a:t>
            </a:r>
            <a:r>
              <a:rPr lang="en-US" altLang="ko-KR" sz="3600" dirty="0" err="1"/>
              <a:t>Serny</a:t>
            </a:r>
            <a:r>
              <a:rPr lang="en-US" altLang="ko-KR" sz="3600" dirty="0"/>
              <a:t>, </a:t>
            </a:r>
            <a:r>
              <a:rPr lang="en-US" altLang="ko-KR" sz="3600" dirty="0" err="1"/>
              <a:t>Flingledobe</a:t>
            </a:r>
            <a:r>
              <a:rPr lang="en-US" altLang="ko-KR" sz="3600" dirty="0"/>
              <a:t> and </a:t>
            </a:r>
            <a:r>
              <a:rPr lang="en-US" altLang="ko-KR" sz="3600" dirty="0" err="1"/>
              <a:t>Pribin</a:t>
            </a:r>
            <a:r>
              <a:rPr lang="en-US" altLang="ko-KR" sz="3600" dirty="0"/>
              <a:t> were in the </a:t>
            </a:r>
            <a:r>
              <a:rPr lang="en-US" altLang="ko-KR" sz="3600" dirty="0" err="1"/>
              <a:t>Berdlink</a:t>
            </a:r>
            <a:r>
              <a:rPr lang="en-US" altLang="ko-KR" sz="3600" dirty="0"/>
              <a:t> </a:t>
            </a:r>
            <a:r>
              <a:rPr lang="en-US" altLang="ko-KR" sz="3600" dirty="0" err="1"/>
              <a:t>treppening</a:t>
            </a:r>
            <a:r>
              <a:rPr lang="en-US" altLang="ko-KR" sz="3600" dirty="0"/>
              <a:t> gloopy </a:t>
            </a:r>
            <a:r>
              <a:rPr lang="en-US" altLang="ko-KR" sz="3600" dirty="0" err="1"/>
              <a:t>caples</a:t>
            </a:r>
            <a:r>
              <a:rPr lang="en-US" altLang="ko-KR" sz="3600" dirty="0"/>
              <a:t> and </a:t>
            </a:r>
            <a:r>
              <a:rPr lang="en-US" altLang="ko-KR" sz="3600" dirty="0" err="1"/>
              <a:t>cleaming</a:t>
            </a:r>
            <a:r>
              <a:rPr lang="en-US" altLang="ko-KR" sz="3600" dirty="0"/>
              <a:t> burly </a:t>
            </a:r>
            <a:r>
              <a:rPr lang="en-US" altLang="ko-KR" sz="3600" dirty="0" err="1"/>
              <a:t>greps</a:t>
            </a:r>
            <a:r>
              <a:rPr lang="en-US" altLang="ko-KR" sz="3600" dirty="0"/>
              <a:t>.  Suddenly, a ditty </a:t>
            </a:r>
            <a:r>
              <a:rPr lang="en-US" altLang="ko-KR" sz="3600" dirty="0" err="1"/>
              <a:t>strezzle</a:t>
            </a:r>
            <a:r>
              <a:rPr lang="en-US" altLang="ko-KR" sz="3600" dirty="0"/>
              <a:t> </a:t>
            </a:r>
            <a:r>
              <a:rPr lang="en-US" altLang="ko-KR" sz="3600" dirty="0" err="1"/>
              <a:t>boofed</a:t>
            </a:r>
            <a:r>
              <a:rPr lang="en-US" altLang="ko-KR" sz="3600" dirty="0"/>
              <a:t> into </a:t>
            </a:r>
            <a:r>
              <a:rPr lang="en-US" altLang="ko-KR" sz="3600" dirty="0" err="1"/>
              <a:t>Flingledobe’s</a:t>
            </a:r>
            <a:r>
              <a:rPr lang="en-US" altLang="ko-KR" sz="3600" dirty="0"/>
              <a:t> </a:t>
            </a:r>
            <a:r>
              <a:rPr lang="en-US" altLang="ko-KR" sz="3600" dirty="0" err="1"/>
              <a:t>tresk</a:t>
            </a:r>
            <a:r>
              <a:rPr lang="en-US" altLang="ko-KR" sz="3600" dirty="0"/>
              <a:t>.  </a:t>
            </a:r>
            <a:r>
              <a:rPr lang="en-US" altLang="ko-KR" sz="3600" dirty="0" err="1"/>
              <a:t>Pribin</a:t>
            </a:r>
            <a:r>
              <a:rPr lang="en-US" altLang="ko-KR" sz="3600" dirty="0"/>
              <a:t> </a:t>
            </a:r>
            <a:r>
              <a:rPr lang="en-US" altLang="ko-KR" sz="3600" dirty="0" err="1"/>
              <a:t>glaped</a:t>
            </a:r>
            <a:r>
              <a:rPr lang="en-US" altLang="ko-KR" sz="3600" dirty="0"/>
              <a:t>. “Oh </a:t>
            </a:r>
            <a:r>
              <a:rPr lang="en-US" altLang="ko-KR" sz="3600" dirty="0" err="1"/>
              <a:t>Flingledobe</a:t>
            </a:r>
            <a:r>
              <a:rPr lang="en-US" altLang="ko-KR" sz="3600" dirty="0"/>
              <a:t>,” he </a:t>
            </a:r>
            <a:r>
              <a:rPr lang="en-US" altLang="ko-KR" sz="3600" dirty="0" err="1"/>
              <a:t>chifed</a:t>
            </a:r>
            <a:r>
              <a:rPr lang="en-US" altLang="ko-KR" sz="3600" dirty="0"/>
              <a:t>, “that ditty </a:t>
            </a:r>
            <a:r>
              <a:rPr lang="en-US" altLang="ko-KR" sz="3600" dirty="0" err="1"/>
              <a:t>strezzle</a:t>
            </a:r>
            <a:r>
              <a:rPr lang="en-US" altLang="ko-KR" sz="3600" dirty="0"/>
              <a:t> is </a:t>
            </a:r>
            <a:r>
              <a:rPr lang="en-US" altLang="ko-KR" sz="3600" dirty="0" err="1"/>
              <a:t>tunning</a:t>
            </a:r>
            <a:r>
              <a:rPr lang="en-US" altLang="ko-KR" sz="3600" dirty="0"/>
              <a:t> in your </a:t>
            </a:r>
            <a:r>
              <a:rPr lang="en-US" altLang="ko-KR" sz="3600" dirty="0" err="1"/>
              <a:t>grep</a:t>
            </a:r>
            <a:r>
              <a:rPr lang="en-US" altLang="ko-KR" sz="3600" dirty="0"/>
              <a:t>!” </a:t>
            </a:r>
          </a:p>
        </p:txBody>
      </p:sp>
      <p:sp>
        <p:nvSpPr>
          <p:cNvPr id="4" name="TextBox 3"/>
          <p:cNvSpPr txBox="1"/>
          <p:nvPr/>
        </p:nvSpPr>
        <p:spPr>
          <a:xfrm>
            <a:off x="7499588" y="3078802"/>
            <a:ext cx="3786251" cy="1200329"/>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What do you think happened next? </a:t>
            </a:r>
            <a:endParaRPr lang="ko-KR" altLang="en-US" sz="3600" dirty="0">
              <a:solidFill>
                <a:schemeClr val="accent4">
                  <a:lumMod val="20000"/>
                  <a:lumOff val="80000"/>
                </a:schemeClr>
              </a:solidFill>
            </a:endParaRPr>
          </a:p>
        </p:txBody>
      </p:sp>
    </p:spTree>
    <p:extLst>
      <p:ext uri="{BB962C8B-B14F-4D97-AF65-F5344CB8AC3E}">
        <p14:creationId xmlns:p14="http://schemas.microsoft.com/office/powerpoint/2010/main" val="3282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a:t>Last </a:t>
            </a:r>
            <a:r>
              <a:rPr lang="en-US" altLang="ko-KR" sz="3600" dirty="0" err="1"/>
              <a:t>Serny</a:t>
            </a:r>
            <a:r>
              <a:rPr lang="en-US" altLang="ko-KR" sz="3600" dirty="0"/>
              <a:t>, </a:t>
            </a:r>
            <a:r>
              <a:rPr lang="en-US" altLang="ko-KR" sz="3600" dirty="0" err="1"/>
              <a:t>Flingledobe</a:t>
            </a:r>
            <a:r>
              <a:rPr lang="en-US" altLang="ko-KR" sz="3600" dirty="0"/>
              <a:t> and </a:t>
            </a:r>
            <a:r>
              <a:rPr lang="en-US" altLang="ko-KR" sz="3600" dirty="0" err="1"/>
              <a:t>Pribin</a:t>
            </a:r>
            <a:r>
              <a:rPr lang="en-US" altLang="ko-KR" sz="3600" dirty="0"/>
              <a:t> were in the </a:t>
            </a:r>
            <a:r>
              <a:rPr lang="en-US" altLang="ko-KR" sz="3600" dirty="0" err="1"/>
              <a:t>Berdlink</a:t>
            </a:r>
            <a:r>
              <a:rPr lang="en-US" altLang="ko-KR" sz="3600" dirty="0"/>
              <a:t> </a:t>
            </a:r>
            <a:r>
              <a:rPr lang="en-US" altLang="ko-KR" sz="3600" dirty="0" err="1"/>
              <a:t>treppening</a:t>
            </a:r>
            <a:r>
              <a:rPr lang="en-US" altLang="ko-KR" sz="3600" dirty="0"/>
              <a:t> gloopy </a:t>
            </a:r>
            <a:r>
              <a:rPr lang="en-US" altLang="ko-KR" sz="3600" dirty="0" err="1"/>
              <a:t>caples</a:t>
            </a:r>
            <a:r>
              <a:rPr lang="en-US" altLang="ko-KR" sz="3600" dirty="0"/>
              <a:t> and </a:t>
            </a:r>
            <a:r>
              <a:rPr lang="en-US" altLang="ko-KR" sz="3600" dirty="0" err="1"/>
              <a:t>cleaming</a:t>
            </a:r>
            <a:r>
              <a:rPr lang="en-US" altLang="ko-KR" sz="3600" dirty="0"/>
              <a:t> burly </a:t>
            </a:r>
            <a:r>
              <a:rPr lang="en-US" altLang="ko-KR" sz="3600" dirty="0" err="1"/>
              <a:t>greps</a:t>
            </a:r>
            <a:r>
              <a:rPr lang="en-US" altLang="ko-KR" sz="3600" dirty="0"/>
              <a:t>.  Suddenly, a ditty </a:t>
            </a:r>
            <a:r>
              <a:rPr lang="en-US" altLang="ko-KR" sz="3600" dirty="0" err="1"/>
              <a:t>strezzle</a:t>
            </a:r>
            <a:r>
              <a:rPr lang="en-US" altLang="ko-KR" sz="3600" dirty="0"/>
              <a:t> </a:t>
            </a:r>
            <a:r>
              <a:rPr lang="en-US" altLang="ko-KR" sz="3600" dirty="0" err="1"/>
              <a:t>boofed</a:t>
            </a:r>
            <a:r>
              <a:rPr lang="en-US" altLang="ko-KR" sz="3600" dirty="0"/>
              <a:t> into </a:t>
            </a:r>
            <a:r>
              <a:rPr lang="en-US" altLang="ko-KR" sz="3600" dirty="0" err="1"/>
              <a:t>Flingledobe’s</a:t>
            </a:r>
            <a:r>
              <a:rPr lang="en-US" altLang="ko-KR" sz="3600" dirty="0"/>
              <a:t> </a:t>
            </a:r>
            <a:r>
              <a:rPr lang="en-US" altLang="ko-KR" sz="3600" dirty="0" err="1"/>
              <a:t>tresk</a:t>
            </a:r>
            <a:r>
              <a:rPr lang="en-US" altLang="ko-KR" sz="3600" dirty="0"/>
              <a:t>.  </a:t>
            </a:r>
            <a:r>
              <a:rPr lang="en-US" altLang="ko-KR" sz="3600" dirty="0" err="1"/>
              <a:t>Pribin</a:t>
            </a:r>
            <a:r>
              <a:rPr lang="en-US" altLang="ko-KR" sz="3600" dirty="0"/>
              <a:t> </a:t>
            </a:r>
            <a:r>
              <a:rPr lang="en-US" altLang="ko-KR" sz="3600" dirty="0" err="1"/>
              <a:t>glaped</a:t>
            </a:r>
            <a:r>
              <a:rPr lang="en-US" altLang="ko-KR" sz="3600" dirty="0"/>
              <a:t>. “Oh </a:t>
            </a:r>
            <a:r>
              <a:rPr lang="en-US" altLang="ko-KR" sz="3600" dirty="0" err="1"/>
              <a:t>Flingledobe</a:t>
            </a:r>
            <a:r>
              <a:rPr lang="en-US" altLang="ko-KR" sz="3600" dirty="0"/>
              <a:t>,” he </a:t>
            </a:r>
            <a:r>
              <a:rPr lang="en-US" altLang="ko-KR" sz="3600" dirty="0" err="1"/>
              <a:t>chifed</a:t>
            </a:r>
            <a:r>
              <a:rPr lang="en-US" altLang="ko-KR" sz="3600" dirty="0"/>
              <a:t>, “that ditty </a:t>
            </a:r>
            <a:r>
              <a:rPr lang="en-US" altLang="ko-KR" sz="3600" dirty="0" err="1"/>
              <a:t>strezzle</a:t>
            </a:r>
            <a:r>
              <a:rPr lang="en-US" altLang="ko-KR" sz="3600" dirty="0"/>
              <a:t> is </a:t>
            </a:r>
            <a:r>
              <a:rPr lang="en-US" altLang="ko-KR" sz="3600" dirty="0" err="1"/>
              <a:t>tunning</a:t>
            </a:r>
            <a:r>
              <a:rPr lang="en-US" altLang="ko-KR" sz="3600" dirty="0"/>
              <a:t> in your </a:t>
            </a:r>
            <a:r>
              <a:rPr lang="en-US" altLang="ko-KR" sz="3600" dirty="0" err="1"/>
              <a:t>grep</a:t>
            </a:r>
            <a:r>
              <a:rPr lang="en-US" altLang="ko-KR" sz="3600" dirty="0"/>
              <a:t>!” </a:t>
            </a:r>
          </a:p>
        </p:txBody>
      </p:sp>
      <p:sp>
        <p:nvSpPr>
          <p:cNvPr id="4" name="TextBox 3"/>
          <p:cNvSpPr txBox="1"/>
          <p:nvPr/>
        </p:nvSpPr>
        <p:spPr>
          <a:xfrm>
            <a:off x="7019528" y="2384966"/>
            <a:ext cx="4692412" cy="2862322"/>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Why do you think </a:t>
            </a:r>
            <a:r>
              <a:rPr lang="en-US" altLang="ko-KR" sz="3600" dirty="0" err="1" smtClean="0">
                <a:solidFill>
                  <a:schemeClr val="accent4">
                    <a:lumMod val="20000"/>
                    <a:lumOff val="80000"/>
                  </a:schemeClr>
                </a:solidFill>
              </a:rPr>
              <a:t>Flingledobe</a:t>
            </a:r>
            <a:r>
              <a:rPr lang="en-US" altLang="ko-KR" sz="3600" dirty="0" smtClean="0">
                <a:solidFill>
                  <a:schemeClr val="accent4">
                    <a:lumMod val="20000"/>
                    <a:lumOff val="80000"/>
                  </a:schemeClr>
                </a:solidFill>
              </a:rPr>
              <a:t> and </a:t>
            </a:r>
            <a:r>
              <a:rPr lang="en-US" altLang="ko-KR" sz="3600" dirty="0" err="1" smtClean="0">
                <a:solidFill>
                  <a:schemeClr val="accent4">
                    <a:lumMod val="20000"/>
                    <a:lumOff val="80000"/>
                  </a:schemeClr>
                </a:solidFill>
              </a:rPr>
              <a:t>Pribin</a:t>
            </a:r>
            <a:r>
              <a:rPr lang="en-US" altLang="ko-KR" sz="3600" dirty="0" smtClean="0">
                <a:solidFill>
                  <a:schemeClr val="accent4">
                    <a:lumMod val="20000"/>
                    <a:lumOff val="80000"/>
                  </a:schemeClr>
                </a:solidFill>
              </a:rPr>
              <a:t> went to </a:t>
            </a:r>
            <a:r>
              <a:rPr lang="en-US" altLang="ko-KR" sz="3600" dirty="0" err="1" smtClean="0">
                <a:solidFill>
                  <a:schemeClr val="accent4">
                    <a:lumMod val="20000"/>
                    <a:lumOff val="80000"/>
                  </a:schemeClr>
                </a:solidFill>
              </a:rPr>
              <a:t>Berlink</a:t>
            </a:r>
            <a:r>
              <a:rPr lang="en-US" altLang="ko-KR" sz="3600" dirty="0" smtClean="0">
                <a:solidFill>
                  <a:schemeClr val="accent4">
                    <a:lumMod val="20000"/>
                    <a:lumOff val="80000"/>
                  </a:schemeClr>
                </a:solidFill>
              </a:rPr>
              <a:t>.  </a:t>
            </a:r>
          </a:p>
          <a:p>
            <a:pPr algn="ctr"/>
            <a:r>
              <a:rPr lang="en-US" altLang="ko-KR" sz="3600" dirty="0" smtClean="0">
                <a:solidFill>
                  <a:schemeClr val="accent4">
                    <a:lumMod val="20000"/>
                    <a:lumOff val="80000"/>
                  </a:schemeClr>
                </a:solidFill>
              </a:rPr>
              <a:t>Are they likely to return?  Why?  Why not? </a:t>
            </a:r>
            <a:endParaRPr lang="ko-KR" altLang="en-US" sz="3600" dirty="0">
              <a:solidFill>
                <a:schemeClr val="accent4">
                  <a:lumMod val="20000"/>
                  <a:lumOff val="80000"/>
                </a:schemeClr>
              </a:solidFill>
            </a:endParaRPr>
          </a:p>
        </p:txBody>
      </p:sp>
    </p:spTree>
    <p:extLst>
      <p:ext uri="{BB962C8B-B14F-4D97-AF65-F5344CB8AC3E}">
        <p14:creationId xmlns:p14="http://schemas.microsoft.com/office/powerpoint/2010/main" val="41930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4" name="Picture 2" descr="Image result for confused silhouette"/>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7600" y="225108"/>
            <a:ext cx="9912350" cy="66328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11277466" cy="4609427"/>
          </a:xfrm>
        </p:spPr>
        <p:txBody>
          <a:bodyPr anchor="ctr">
            <a:noAutofit/>
          </a:bodyPr>
          <a:lstStyle/>
          <a:p>
            <a:pPr marL="0" indent="0" algn="ctr">
              <a:buNone/>
            </a:pPr>
            <a:r>
              <a:rPr lang="en-US" altLang="ko-KR" sz="3600" dirty="0" smtClean="0">
                <a:solidFill>
                  <a:schemeClr val="accent4">
                    <a:lumMod val="20000"/>
                    <a:lumOff val="80000"/>
                  </a:schemeClr>
                </a:solidFill>
              </a:rPr>
              <a:t>There is no meaning.</a:t>
            </a:r>
          </a:p>
          <a:p>
            <a:pPr marL="0" indent="0" algn="ctr">
              <a:buNone/>
            </a:pPr>
            <a:endParaRPr lang="en-US" altLang="ko-KR" sz="3600" dirty="0">
              <a:solidFill>
                <a:schemeClr val="accent4">
                  <a:lumMod val="20000"/>
                  <a:lumOff val="80000"/>
                </a:schemeClr>
              </a:solidFill>
            </a:endParaRPr>
          </a:p>
          <a:p>
            <a:pPr marL="0" indent="0" algn="ctr">
              <a:buNone/>
            </a:pPr>
            <a:r>
              <a:rPr lang="en-US" altLang="ko-KR" sz="3600" dirty="0" smtClean="0">
                <a:solidFill>
                  <a:schemeClr val="accent4">
                    <a:lumMod val="20000"/>
                    <a:lumOff val="80000"/>
                  </a:schemeClr>
                </a:solidFill>
              </a:rPr>
              <a:t>It’s easy to think you are learning something when you really are not.  </a:t>
            </a:r>
          </a:p>
          <a:p>
            <a:pPr marL="0" indent="0" algn="ctr">
              <a:buNone/>
            </a:pPr>
            <a:endParaRPr lang="en-US" altLang="ko-KR" sz="3600" dirty="0">
              <a:solidFill>
                <a:schemeClr val="accent4">
                  <a:lumMod val="20000"/>
                  <a:lumOff val="80000"/>
                </a:schemeClr>
              </a:solidFill>
            </a:endParaRPr>
          </a:p>
          <a:p>
            <a:pPr marL="0" indent="0" algn="ctr">
              <a:buNone/>
            </a:pPr>
            <a:r>
              <a:rPr lang="en-US" altLang="ko-KR" sz="3600" dirty="0" smtClean="0">
                <a:solidFill>
                  <a:schemeClr val="accent4">
                    <a:lumMod val="20000"/>
                    <a:lumOff val="80000"/>
                  </a:schemeClr>
                </a:solidFill>
              </a:rPr>
              <a:t>Students have opinions.  Ask questions that make students think about the language and use it creatively.  Develops a deeper understanding of the material </a:t>
            </a:r>
            <a:endParaRPr lang="en-US" altLang="ko-KR" sz="3600" dirty="0">
              <a:solidFill>
                <a:schemeClr val="accent4">
                  <a:lumMod val="20000"/>
                  <a:lumOff val="80000"/>
                </a:schemeClr>
              </a:solidFill>
            </a:endParaRPr>
          </a:p>
        </p:txBody>
      </p:sp>
    </p:spTree>
    <p:extLst>
      <p:ext uri="{BB962C8B-B14F-4D97-AF65-F5344CB8AC3E}">
        <p14:creationId xmlns:p14="http://schemas.microsoft.com/office/powerpoint/2010/main" val="135707169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11277466" cy="4609427"/>
          </a:xfrm>
        </p:spPr>
        <p:txBody>
          <a:bodyPr anchor="ctr">
            <a:noAutofit/>
          </a:bodyPr>
          <a:lstStyle/>
          <a:p>
            <a:pPr marL="0" indent="0" algn="ctr">
              <a:buNone/>
            </a:pPr>
            <a:r>
              <a:rPr lang="en-US" altLang="ko-KR" sz="7200" dirty="0" smtClean="0">
                <a:solidFill>
                  <a:schemeClr val="accent4">
                    <a:lumMod val="20000"/>
                    <a:lumOff val="80000"/>
                  </a:schemeClr>
                </a:solidFill>
              </a:rPr>
              <a:t>Fluency vs Accuracy </a:t>
            </a:r>
          </a:p>
          <a:p>
            <a:pPr marL="0" indent="0" algn="ctr">
              <a:buNone/>
            </a:pPr>
            <a:endParaRPr lang="en-US" altLang="ko-KR" sz="7200" dirty="0">
              <a:solidFill>
                <a:schemeClr val="accent4">
                  <a:lumMod val="20000"/>
                  <a:lumOff val="80000"/>
                </a:schemeClr>
              </a:solidFill>
            </a:endParaRPr>
          </a:p>
          <a:p>
            <a:pPr marL="0" indent="0" algn="ctr">
              <a:buNone/>
            </a:pPr>
            <a:r>
              <a:rPr lang="en-US" altLang="ko-KR" sz="7200" dirty="0" smtClean="0">
                <a:solidFill>
                  <a:schemeClr val="accent4">
                    <a:lumMod val="20000"/>
                    <a:lumOff val="80000"/>
                  </a:schemeClr>
                </a:solidFill>
              </a:rPr>
              <a:t>Meaning vs Grammar </a:t>
            </a:r>
            <a:endParaRPr lang="en-US" altLang="ko-KR" sz="7200" dirty="0">
              <a:solidFill>
                <a:schemeClr val="accent4">
                  <a:lumMod val="20000"/>
                  <a:lumOff val="80000"/>
                </a:schemeClr>
              </a:solidFill>
            </a:endParaRPr>
          </a:p>
        </p:txBody>
      </p:sp>
    </p:spTree>
    <p:extLst>
      <p:ext uri="{BB962C8B-B14F-4D97-AF65-F5344CB8AC3E}">
        <p14:creationId xmlns:p14="http://schemas.microsoft.com/office/powerpoint/2010/main" val="282678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4001294"/>
            <a:ext cx="2825938" cy="2825938"/>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Oval 3"/>
          <p:cNvSpPr/>
          <p:nvPr/>
        </p:nvSpPr>
        <p:spPr>
          <a:xfrm>
            <a:off x="5213444" y="-2074460"/>
            <a:ext cx="8270544" cy="8270544"/>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Fluency</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531223" y="1723708"/>
            <a:ext cx="11129554" cy="4555172"/>
          </a:xfrm>
        </p:spPr>
        <p:txBody>
          <a:bodyPr anchor="ctr">
            <a:normAutofit/>
          </a:bodyPr>
          <a:lstStyle/>
          <a:p>
            <a:pPr marL="0" indent="0">
              <a:buNone/>
            </a:pPr>
            <a:r>
              <a:rPr lang="en-US" altLang="ko-KR" sz="3600" dirty="0"/>
              <a:t>When teaching for fluency, there is less emphasis on being correct and more emphasis on </a:t>
            </a:r>
            <a:r>
              <a:rPr lang="en-US" altLang="ko-KR" sz="3600" dirty="0">
                <a:solidFill>
                  <a:schemeClr val="accent5">
                    <a:lumMod val="60000"/>
                    <a:lumOff val="40000"/>
                  </a:schemeClr>
                </a:solidFill>
              </a:rPr>
              <a:t>using the language</a:t>
            </a:r>
            <a:r>
              <a:rPr lang="en-US" altLang="ko-KR" sz="3600" dirty="0"/>
              <a:t>. The goal of fluency-based teaching is </a:t>
            </a:r>
            <a:r>
              <a:rPr lang="en-US" altLang="ko-KR" sz="3600" dirty="0">
                <a:solidFill>
                  <a:schemeClr val="accent6">
                    <a:lumMod val="60000"/>
                    <a:lumOff val="40000"/>
                  </a:schemeClr>
                </a:solidFill>
              </a:rPr>
              <a:t>comprehension</a:t>
            </a:r>
            <a:r>
              <a:rPr lang="en-US" altLang="ko-KR" sz="3600" dirty="0"/>
              <a:t>. Students are better able to understand </a:t>
            </a:r>
            <a:r>
              <a:rPr lang="en-US" altLang="ko-KR" sz="3600" dirty="0">
                <a:solidFill>
                  <a:schemeClr val="accent2">
                    <a:lumMod val="60000"/>
                    <a:lumOff val="40000"/>
                  </a:schemeClr>
                </a:solidFill>
              </a:rPr>
              <a:t>meaning</a:t>
            </a:r>
            <a:r>
              <a:rPr lang="en-US" altLang="ko-KR" sz="3600" dirty="0"/>
              <a:t> through this approach. Fluency-based teaching has been shown to be more useful for learning a language, but it might not always be the best technique for teaching Korean high school students.</a:t>
            </a:r>
            <a:endParaRPr lang="ko-KR" altLang="ko-KR" sz="3600" dirty="0"/>
          </a:p>
        </p:txBody>
      </p:sp>
    </p:spTree>
    <p:extLst>
      <p:ext uri="{BB962C8B-B14F-4D97-AF65-F5344CB8AC3E}">
        <p14:creationId xmlns:p14="http://schemas.microsoft.com/office/powerpoint/2010/main" val="6187805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4001294"/>
            <a:ext cx="2825938" cy="2825938"/>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Oval 4"/>
          <p:cNvSpPr/>
          <p:nvPr/>
        </p:nvSpPr>
        <p:spPr>
          <a:xfrm>
            <a:off x="5213444" y="-2074460"/>
            <a:ext cx="8270544" cy="8270544"/>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Fluency</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531223" y="1723708"/>
            <a:ext cx="11129554" cy="4555172"/>
          </a:xfrm>
        </p:spPr>
        <p:txBody>
          <a:bodyPr anchor="ctr">
            <a:normAutofit/>
          </a:bodyPr>
          <a:lstStyle/>
          <a:p>
            <a:pPr marL="0" indent="0">
              <a:buNone/>
            </a:pPr>
            <a:r>
              <a:rPr lang="en-US" altLang="ko-KR" sz="3600" dirty="0"/>
              <a:t>When we focus on fluency activities we:</a:t>
            </a:r>
            <a:br>
              <a:rPr lang="en-US" altLang="ko-KR" sz="3600" dirty="0"/>
            </a:br>
            <a:r>
              <a:rPr lang="en-US" altLang="ko-KR" sz="3600" dirty="0"/>
              <a:t>* reflect </a:t>
            </a:r>
            <a:r>
              <a:rPr lang="en-US" altLang="ko-KR" sz="3600" dirty="0">
                <a:solidFill>
                  <a:schemeClr val="accent5">
                    <a:lumMod val="60000"/>
                    <a:lumOff val="40000"/>
                  </a:schemeClr>
                </a:solidFill>
              </a:rPr>
              <a:t>natural language </a:t>
            </a:r>
            <a:r>
              <a:rPr lang="en-US" altLang="ko-KR" sz="3600" dirty="0"/>
              <a:t>use</a:t>
            </a:r>
            <a:br>
              <a:rPr lang="en-US" altLang="ko-KR" sz="3600" dirty="0"/>
            </a:br>
            <a:r>
              <a:rPr lang="en-US" altLang="ko-KR" sz="3600" dirty="0"/>
              <a:t>* deal with </a:t>
            </a:r>
            <a:r>
              <a:rPr lang="en-US" altLang="ko-KR" sz="3600" dirty="0">
                <a:solidFill>
                  <a:schemeClr val="accent6">
                    <a:lumMod val="60000"/>
                    <a:lumOff val="40000"/>
                  </a:schemeClr>
                </a:solidFill>
              </a:rPr>
              <a:t>grammar implicitly</a:t>
            </a:r>
            <a:r>
              <a:rPr lang="en-US" altLang="ko-KR" sz="3600" dirty="0"/>
              <a:t>.</a:t>
            </a:r>
            <a:br>
              <a:rPr lang="en-US" altLang="ko-KR" sz="3600" dirty="0"/>
            </a:br>
            <a:r>
              <a:rPr lang="en-US" altLang="ko-KR" sz="3600" dirty="0"/>
              <a:t>* encourage </a:t>
            </a:r>
            <a:r>
              <a:rPr lang="en-US" altLang="ko-KR" sz="3600" dirty="0">
                <a:solidFill>
                  <a:schemeClr val="accent5">
                    <a:lumMod val="60000"/>
                    <a:lumOff val="40000"/>
                  </a:schemeClr>
                </a:solidFill>
              </a:rPr>
              <a:t>free production </a:t>
            </a:r>
            <a:r>
              <a:rPr lang="en-US" altLang="ko-KR" sz="3600" dirty="0"/>
              <a:t>of the language.</a:t>
            </a:r>
            <a:br>
              <a:rPr lang="en-US" altLang="ko-KR" sz="3600" dirty="0"/>
            </a:br>
            <a:r>
              <a:rPr lang="en-US" altLang="ko-KR" sz="3600" dirty="0"/>
              <a:t>* reflect </a:t>
            </a:r>
            <a:r>
              <a:rPr lang="en-US" altLang="ko-KR" sz="3600" dirty="0">
                <a:solidFill>
                  <a:schemeClr val="accent6">
                    <a:lumMod val="60000"/>
                    <a:lumOff val="40000"/>
                  </a:schemeClr>
                </a:solidFill>
              </a:rPr>
              <a:t>automatic</a:t>
            </a:r>
            <a:r>
              <a:rPr lang="en-US" altLang="ko-KR" sz="3600" dirty="0"/>
              <a:t> performance.</a:t>
            </a:r>
            <a:br>
              <a:rPr lang="en-US" altLang="ko-KR" sz="3600" dirty="0"/>
            </a:br>
            <a:r>
              <a:rPr lang="en-US" altLang="ko-KR" sz="3600" dirty="0"/>
              <a:t>* </a:t>
            </a:r>
            <a:r>
              <a:rPr lang="en-US" altLang="ko-KR" sz="3600" dirty="0">
                <a:solidFill>
                  <a:schemeClr val="accent5">
                    <a:lumMod val="60000"/>
                    <a:lumOff val="40000"/>
                  </a:schemeClr>
                </a:solidFill>
              </a:rPr>
              <a:t>produce</a:t>
            </a:r>
            <a:r>
              <a:rPr lang="en-US" altLang="ko-KR" sz="3600" dirty="0"/>
              <a:t> language that is not always predictable.</a:t>
            </a:r>
            <a:br>
              <a:rPr lang="en-US" altLang="ko-KR" sz="3600" dirty="0"/>
            </a:br>
            <a:r>
              <a:rPr lang="en-US" altLang="ko-KR" sz="3600" dirty="0"/>
              <a:t>* require the use of </a:t>
            </a:r>
            <a:r>
              <a:rPr lang="en-US" altLang="ko-KR" sz="3600" dirty="0">
                <a:solidFill>
                  <a:schemeClr val="accent6">
                    <a:lumMod val="60000"/>
                    <a:lumOff val="40000"/>
                  </a:schemeClr>
                </a:solidFill>
              </a:rPr>
              <a:t>improvising, paraphrasing, repair and reorganization</a:t>
            </a:r>
            <a:r>
              <a:rPr lang="en-US" altLang="ko-KR" sz="3600" dirty="0"/>
              <a:t>.</a:t>
            </a:r>
            <a:br>
              <a:rPr lang="en-US" altLang="ko-KR" sz="3600" dirty="0"/>
            </a:br>
            <a:r>
              <a:rPr lang="en-US" altLang="ko-KR" sz="3600" dirty="0"/>
              <a:t>* require real </a:t>
            </a:r>
            <a:r>
              <a:rPr lang="en-US" altLang="ko-KR" sz="3600" dirty="0">
                <a:solidFill>
                  <a:schemeClr val="accent5">
                    <a:lumMod val="60000"/>
                    <a:lumOff val="40000"/>
                  </a:schemeClr>
                </a:solidFill>
              </a:rPr>
              <a:t>communication</a:t>
            </a:r>
            <a:r>
              <a:rPr lang="en-US" altLang="ko-KR" sz="3600" dirty="0"/>
              <a:t>.</a:t>
            </a:r>
            <a:endParaRPr lang="ko-KR" altLang="ko-KR" sz="3600" dirty="0"/>
          </a:p>
        </p:txBody>
      </p:sp>
    </p:spTree>
    <p:extLst>
      <p:ext uri="{BB962C8B-B14F-4D97-AF65-F5344CB8AC3E}">
        <p14:creationId xmlns:p14="http://schemas.microsoft.com/office/powerpoint/2010/main" val="3747215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801767" y="600869"/>
            <a:ext cx="2825938" cy="2825938"/>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Oval 4"/>
          <p:cNvSpPr/>
          <p:nvPr/>
        </p:nvSpPr>
        <p:spPr>
          <a:xfrm>
            <a:off x="-3297072" y="365125"/>
            <a:ext cx="8270544" cy="8270544"/>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Accuracy </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531223" y="1723708"/>
            <a:ext cx="11129554" cy="4555172"/>
          </a:xfrm>
        </p:spPr>
        <p:txBody>
          <a:bodyPr anchor="ctr">
            <a:normAutofit/>
          </a:bodyPr>
          <a:lstStyle/>
          <a:p>
            <a:pPr marL="0" indent="0">
              <a:buNone/>
            </a:pPr>
            <a:r>
              <a:rPr lang="en-US" altLang="ko-KR" sz="3600" dirty="0"/>
              <a:t>In accuracy-based teaching, the emphasis is on being </a:t>
            </a:r>
            <a:r>
              <a:rPr lang="en-US" altLang="ko-KR" sz="3600" dirty="0">
                <a:solidFill>
                  <a:schemeClr val="accent2">
                    <a:lumMod val="60000"/>
                    <a:lumOff val="40000"/>
                  </a:schemeClr>
                </a:solidFill>
              </a:rPr>
              <a:t>correct</a:t>
            </a:r>
            <a:r>
              <a:rPr lang="en-US" altLang="ko-KR" sz="3600" dirty="0"/>
              <a:t>. Proper </a:t>
            </a:r>
            <a:r>
              <a:rPr lang="en-US" altLang="ko-KR" sz="3600" dirty="0">
                <a:solidFill>
                  <a:schemeClr val="accent5">
                    <a:lumMod val="60000"/>
                    <a:lumOff val="40000"/>
                  </a:schemeClr>
                </a:solidFill>
              </a:rPr>
              <a:t>grammar and sentence structure </a:t>
            </a:r>
            <a:r>
              <a:rPr lang="en-US" altLang="ko-KR" sz="3600" dirty="0"/>
              <a:t>is prioritized over understanding. Accuracy-based teaching is quite common in Korea as students prepare to take the SATs. It is also much easier to make </a:t>
            </a:r>
            <a:r>
              <a:rPr lang="en-US" altLang="ko-KR" sz="3600" dirty="0">
                <a:solidFill>
                  <a:schemeClr val="accent6">
                    <a:lumMod val="60000"/>
                    <a:lumOff val="40000"/>
                  </a:schemeClr>
                </a:solidFill>
              </a:rPr>
              <a:t>test questions </a:t>
            </a:r>
            <a:r>
              <a:rPr lang="en-US" altLang="ko-KR" sz="3600" dirty="0"/>
              <a:t>for accuracy rather than fluency. </a:t>
            </a:r>
            <a:endParaRPr lang="ko-KR" altLang="ko-KR" sz="3600" dirty="0"/>
          </a:p>
        </p:txBody>
      </p:sp>
    </p:spTree>
    <p:extLst>
      <p:ext uri="{BB962C8B-B14F-4D97-AF65-F5344CB8AC3E}">
        <p14:creationId xmlns:p14="http://schemas.microsoft.com/office/powerpoint/2010/main" val="4154738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801767" y="600869"/>
            <a:ext cx="2825938" cy="2825938"/>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Oval 4"/>
          <p:cNvSpPr/>
          <p:nvPr/>
        </p:nvSpPr>
        <p:spPr>
          <a:xfrm>
            <a:off x="-3297072" y="365125"/>
            <a:ext cx="8270544" cy="8270544"/>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Accuracy </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531223" y="1723708"/>
            <a:ext cx="11129554" cy="4555172"/>
          </a:xfrm>
        </p:spPr>
        <p:txBody>
          <a:bodyPr anchor="ctr">
            <a:normAutofit/>
          </a:bodyPr>
          <a:lstStyle/>
          <a:p>
            <a:pPr marL="0" indent="0" eaLnBrk="0" latinLnBrk="0" hangingPunct="0">
              <a:buNone/>
            </a:pPr>
            <a:r>
              <a:rPr lang="en-US" altLang="ko-KR" sz="3600" dirty="0"/>
              <a:t>When we focus on accuracy activities we:</a:t>
            </a:r>
            <a:br>
              <a:rPr lang="en-US" altLang="ko-KR" sz="3600" dirty="0"/>
            </a:br>
            <a:r>
              <a:rPr lang="en-US" altLang="ko-KR" sz="3600" dirty="0"/>
              <a:t>* focus on forming </a:t>
            </a:r>
            <a:r>
              <a:rPr lang="en-US" altLang="ko-KR" sz="3600" dirty="0">
                <a:solidFill>
                  <a:schemeClr val="accent5">
                    <a:lumMod val="60000"/>
                    <a:lumOff val="40000"/>
                  </a:schemeClr>
                </a:solidFill>
              </a:rPr>
              <a:t>correct</a:t>
            </a:r>
            <a:r>
              <a:rPr lang="en-US" altLang="ko-KR" sz="3600" dirty="0"/>
              <a:t> examples of language use.</a:t>
            </a:r>
            <a:br>
              <a:rPr lang="en-US" altLang="ko-KR" sz="3600" dirty="0"/>
            </a:br>
            <a:r>
              <a:rPr lang="en-US" altLang="ko-KR" sz="3600" dirty="0"/>
              <a:t>* produce language in a </a:t>
            </a:r>
            <a:r>
              <a:rPr lang="en-US" altLang="ko-KR" sz="3600" dirty="0">
                <a:solidFill>
                  <a:schemeClr val="accent6">
                    <a:lumMod val="60000"/>
                    <a:lumOff val="40000"/>
                  </a:schemeClr>
                </a:solidFill>
              </a:rPr>
              <a:t>controlled</a:t>
            </a:r>
            <a:r>
              <a:rPr lang="en-US" altLang="ko-KR" sz="3600" dirty="0"/>
              <a:t> way.</a:t>
            </a:r>
            <a:br>
              <a:rPr lang="en-US" altLang="ko-KR" sz="3600" dirty="0"/>
            </a:br>
            <a:r>
              <a:rPr lang="en-US" altLang="ko-KR" sz="3600" dirty="0"/>
              <a:t>* deal with </a:t>
            </a:r>
            <a:r>
              <a:rPr lang="en-US" altLang="ko-KR" sz="3600" dirty="0">
                <a:solidFill>
                  <a:schemeClr val="accent5">
                    <a:lumMod val="60000"/>
                    <a:lumOff val="40000"/>
                  </a:schemeClr>
                </a:solidFill>
              </a:rPr>
              <a:t>grammar explicitly</a:t>
            </a:r>
            <a:r>
              <a:rPr lang="en-US" altLang="ko-KR" sz="3600" dirty="0"/>
              <a:t>.</a:t>
            </a:r>
            <a:br>
              <a:rPr lang="en-US" altLang="ko-KR" sz="3600" dirty="0"/>
            </a:br>
            <a:r>
              <a:rPr lang="en-US" altLang="ko-KR" sz="3600" dirty="0"/>
              <a:t>* insist on receiving grammatically </a:t>
            </a:r>
            <a:r>
              <a:rPr lang="en-US" altLang="ko-KR" sz="3600" dirty="0">
                <a:solidFill>
                  <a:schemeClr val="accent6">
                    <a:lumMod val="60000"/>
                    <a:lumOff val="40000"/>
                  </a:schemeClr>
                </a:solidFill>
              </a:rPr>
              <a:t>correct</a:t>
            </a:r>
            <a:r>
              <a:rPr lang="en-US" altLang="ko-KR" sz="3600" dirty="0"/>
              <a:t> and complete sentences.</a:t>
            </a:r>
            <a:br>
              <a:rPr lang="en-US" altLang="ko-KR" sz="3600" dirty="0"/>
            </a:br>
            <a:r>
              <a:rPr lang="en-US" altLang="ko-KR" sz="3600" dirty="0"/>
              <a:t>* practice language </a:t>
            </a:r>
            <a:r>
              <a:rPr lang="en-US" altLang="ko-KR" sz="3600" dirty="0">
                <a:solidFill>
                  <a:schemeClr val="accent5">
                    <a:lumMod val="60000"/>
                    <a:lumOff val="40000"/>
                  </a:schemeClr>
                </a:solidFill>
              </a:rPr>
              <a:t>out of context</a:t>
            </a:r>
            <a:r>
              <a:rPr lang="en-US" altLang="ko-KR" sz="3600" dirty="0"/>
              <a:t>.</a:t>
            </a:r>
            <a:br>
              <a:rPr lang="en-US" altLang="ko-KR" sz="3600" dirty="0"/>
            </a:br>
            <a:r>
              <a:rPr lang="en-US" altLang="ko-KR" sz="3600" dirty="0"/>
              <a:t>* practice </a:t>
            </a:r>
            <a:r>
              <a:rPr lang="en-US" altLang="ko-KR" sz="3600" dirty="0">
                <a:solidFill>
                  <a:schemeClr val="accent6">
                    <a:lumMod val="60000"/>
                    <a:lumOff val="40000"/>
                  </a:schemeClr>
                </a:solidFill>
              </a:rPr>
              <a:t>small samples </a:t>
            </a:r>
            <a:r>
              <a:rPr lang="en-US" altLang="ko-KR" sz="3600" dirty="0"/>
              <a:t>of language.</a:t>
            </a:r>
            <a:br>
              <a:rPr lang="en-US" altLang="ko-KR" sz="3600" dirty="0"/>
            </a:br>
            <a:r>
              <a:rPr lang="en-US" altLang="ko-KR" sz="3600" dirty="0"/>
              <a:t>* do </a:t>
            </a:r>
            <a:r>
              <a:rPr lang="en-US" altLang="ko-KR" sz="3600" dirty="0">
                <a:solidFill>
                  <a:schemeClr val="accent5">
                    <a:lumMod val="60000"/>
                    <a:lumOff val="40000"/>
                  </a:schemeClr>
                </a:solidFill>
              </a:rPr>
              <a:t>not</a:t>
            </a:r>
            <a:r>
              <a:rPr lang="en-US" altLang="ko-KR" sz="3600" dirty="0"/>
              <a:t> require </a:t>
            </a:r>
            <a:r>
              <a:rPr lang="en-US" altLang="ko-KR" sz="3600" dirty="0">
                <a:solidFill>
                  <a:schemeClr val="accent5">
                    <a:lumMod val="60000"/>
                    <a:lumOff val="40000"/>
                  </a:schemeClr>
                </a:solidFill>
              </a:rPr>
              <a:t>authentic</a:t>
            </a:r>
            <a:r>
              <a:rPr lang="en-US" altLang="ko-KR" sz="3600" dirty="0"/>
              <a:t> communication</a:t>
            </a:r>
            <a:r>
              <a:rPr lang="en-US" altLang="ko-KR" sz="3600" dirty="0" smtClean="0"/>
              <a:t>.</a:t>
            </a:r>
            <a:r>
              <a:rPr lang="en-US" sz="3600" dirty="0"/>
              <a:t> </a:t>
            </a:r>
          </a:p>
        </p:txBody>
      </p:sp>
    </p:spTree>
    <p:extLst>
      <p:ext uri="{BB962C8B-B14F-4D97-AF65-F5344CB8AC3E}">
        <p14:creationId xmlns:p14="http://schemas.microsoft.com/office/powerpoint/2010/main" val="1356771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0" y="-2662510"/>
            <a:ext cx="12153900" cy="12153900"/>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7576" y="1136854"/>
            <a:ext cx="11129554" cy="4555172"/>
          </a:xfrm>
        </p:spPr>
        <p:txBody>
          <a:bodyPr anchor="ctr">
            <a:normAutofit/>
          </a:bodyPr>
          <a:lstStyle/>
          <a:p>
            <a:pPr marL="0" indent="0" algn="ctr" latinLnBrk="0">
              <a:buNone/>
            </a:pPr>
            <a:r>
              <a:rPr lang="en-US" altLang="ko-KR" sz="4400" dirty="0" smtClean="0"/>
              <a:t>What </a:t>
            </a:r>
            <a:r>
              <a:rPr lang="en-US" altLang="ko-KR" sz="4400" dirty="0"/>
              <a:t>is more important in learning a foreign language? </a:t>
            </a:r>
            <a:endParaRPr lang="ko-KR" altLang="ko-KR" sz="4400" dirty="0"/>
          </a:p>
          <a:p>
            <a:pPr marL="0" indent="0" algn="ctr" latinLnBrk="0">
              <a:buNone/>
            </a:pPr>
            <a:r>
              <a:rPr lang="en-US" altLang="ko-KR" sz="4400" dirty="0">
                <a:solidFill>
                  <a:schemeClr val="accent6">
                    <a:lumMod val="60000"/>
                    <a:lumOff val="40000"/>
                  </a:schemeClr>
                </a:solidFill>
              </a:rPr>
              <a:t>Fluency</a:t>
            </a:r>
            <a:r>
              <a:rPr lang="en-US" altLang="ko-KR" sz="4400" dirty="0"/>
              <a:t> or </a:t>
            </a:r>
            <a:r>
              <a:rPr lang="en-US" altLang="ko-KR" sz="4400" dirty="0">
                <a:solidFill>
                  <a:schemeClr val="accent5">
                    <a:lumMod val="60000"/>
                    <a:lumOff val="40000"/>
                  </a:schemeClr>
                </a:solidFill>
              </a:rPr>
              <a:t>accuracy</a:t>
            </a:r>
            <a:r>
              <a:rPr lang="en-US" altLang="ko-KR" sz="4400" dirty="0"/>
              <a:t>?</a:t>
            </a:r>
            <a:endParaRPr lang="ko-KR" altLang="ko-KR" sz="4400" dirty="0"/>
          </a:p>
        </p:txBody>
      </p:sp>
      <p:sp>
        <p:nvSpPr>
          <p:cNvPr id="4" name="Title 1"/>
          <p:cNvSpPr>
            <a:spLocks noGrp="1"/>
          </p:cNvSpPr>
          <p:nvPr>
            <p:ph type="title"/>
          </p:nvPr>
        </p:nvSpPr>
        <p:spPr>
          <a:xfrm>
            <a:off x="838200" y="365125"/>
            <a:ext cx="10515600" cy="1325563"/>
          </a:xfrm>
        </p:spPr>
        <p:txBody>
          <a:bodyPr>
            <a:normAutofit/>
          </a:bodyPr>
          <a:lstStyle/>
          <a:p>
            <a:pPr algn="ctr"/>
            <a:r>
              <a:rPr lang="en-US" altLang="ko-KR" sz="8000" dirty="0" smtClean="0">
                <a:solidFill>
                  <a:schemeClr val="accent2">
                    <a:lumMod val="60000"/>
                    <a:lumOff val="40000"/>
                  </a:schemeClr>
                </a:solidFill>
                <a:latin typeface="양재참숯체B" panose="02020603020101020101" pitchFamily="18" charset="-127"/>
                <a:ea typeface="양재참숯체B" panose="02020603020101020101" pitchFamily="18" charset="-127"/>
              </a:rPr>
              <a:t>Discussion:</a:t>
            </a:r>
            <a:endParaRPr lang="ko-KR" altLang="en-US" sz="8000" dirty="0">
              <a:solidFill>
                <a:schemeClr val="accent2">
                  <a:lumMod val="60000"/>
                  <a:lumOff val="40000"/>
                </a:schemeClr>
              </a:solidFill>
              <a:latin typeface="양재참숯체B" panose="02020603020101020101" pitchFamily="18" charset="-127"/>
              <a:ea typeface="양재참숯체B" panose="02020603020101020101" pitchFamily="18" charset="-127"/>
            </a:endParaRPr>
          </a:p>
        </p:txBody>
      </p:sp>
    </p:spTree>
    <p:extLst>
      <p:ext uri="{BB962C8B-B14F-4D97-AF65-F5344CB8AC3E}">
        <p14:creationId xmlns:p14="http://schemas.microsoft.com/office/powerpoint/2010/main" val="939317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662510"/>
            <a:ext cx="12153900" cy="12153900"/>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Fluency</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531223" y="1723708"/>
            <a:ext cx="11129554" cy="4555172"/>
          </a:xfrm>
        </p:spPr>
        <p:txBody>
          <a:bodyPr anchor="ctr">
            <a:normAutofit/>
          </a:bodyPr>
          <a:lstStyle/>
          <a:p>
            <a:pPr marL="0" indent="0" algn="ctr">
              <a:buNone/>
            </a:pPr>
            <a:r>
              <a:rPr lang="en-US" altLang="ko-KR" sz="3600" dirty="0" smtClean="0"/>
              <a:t>Fluency is the ability to </a:t>
            </a:r>
            <a:r>
              <a:rPr lang="en-US" altLang="ko-KR" sz="3600" dirty="0" smtClean="0">
                <a:solidFill>
                  <a:schemeClr val="accent2">
                    <a:lumMod val="40000"/>
                    <a:lumOff val="60000"/>
                  </a:schemeClr>
                </a:solidFill>
              </a:rPr>
              <a:t>produce language </a:t>
            </a:r>
            <a:r>
              <a:rPr lang="en-US" altLang="ko-KR" sz="3600" dirty="0" smtClean="0"/>
              <a:t>in a </a:t>
            </a:r>
            <a:r>
              <a:rPr lang="en-US" altLang="ko-KR" sz="3600" dirty="0" smtClean="0">
                <a:solidFill>
                  <a:schemeClr val="accent5">
                    <a:lumMod val="40000"/>
                    <a:lumOff val="60000"/>
                  </a:schemeClr>
                </a:solidFill>
              </a:rPr>
              <a:t>coherent</a:t>
            </a:r>
            <a:r>
              <a:rPr lang="en-US" altLang="ko-KR" sz="3600" dirty="0" smtClean="0"/>
              <a:t>, </a:t>
            </a:r>
            <a:r>
              <a:rPr lang="en-US" altLang="ko-KR" sz="3600" dirty="0" smtClean="0">
                <a:solidFill>
                  <a:schemeClr val="accent6">
                    <a:lumMod val="40000"/>
                    <a:lumOff val="60000"/>
                  </a:schemeClr>
                </a:solidFill>
              </a:rPr>
              <a:t>effortless</a:t>
            </a:r>
            <a:r>
              <a:rPr lang="en-US" altLang="ko-KR" sz="3600" dirty="0" smtClean="0"/>
              <a:t> way.  </a:t>
            </a:r>
            <a:endParaRPr lang="en-US" altLang="ko-KR" sz="3600" dirty="0"/>
          </a:p>
        </p:txBody>
      </p:sp>
    </p:spTree>
    <p:extLst>
      <p:ext uri="{BB962C8B-B14F-4D97-AF65-F5344CB8AC3E}">
        <p14:creationId xmlns:p14="http://schemas.microsoft.com/office/powerpoint/2010/main" val="1212537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0" y="-2662510"/>
            <a:ext cx="12153900" cy="12153900"/>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65125"/>
            <a:ext cx="12192000" cy="1325563"/>
          </a:xfrm>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Fluency  </a:t>
            </a: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    </a:t>
            </a: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or   </a:t>
            </a: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   </a:t>
            </a: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Accuracy</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4208961" y="1690688"/>
            <a:ext cx="3774077" cy="572452"/>
          </a:xfrm>
        </p:spPr>
        <p:txBody>
          <a:bodyPr anchor="ctr">
            <a:normAutofit lnSpcReduction="10000"/>
          </a:bodyPr>
          <a:lstStyle/>
          <a:p>
            <a:pPr marL="0" indent="0" algn="ctr" latinLnBrk="0">
              <a:buNone/>
            </a:pPr>
            <a:r>
              <a:rPr lang="en-US" sz="3600" dirty="0" smtClean="0"/>
              <a:t>Grammar exercises</a:t>
            </a:r>
            <a:endParaRPr lang="en-US" sz="3600" dirty="0"/>
          </a:p>
        </p:txBody>
      </p:sp>
      <p:sp>
        <p:nvSpPr>
          <p:cNvPr id="4" name="Content Placeholder 2"/>
          <p:cNvSpPr txBox="1">
            <a:spLocks/>
          </p:cNvSpPr>
          <p:nvPr/>
        </p:nvSpPr>
        <p:spPr>
          <a:xfrm>
            <a:off x="4208961" y="2263140"/>
            <a:ext cx="3774077" cy="572452"/>
          </a:xfrm>
          <a:prstGeom prst="rect">
            <a:avLst/>
          </a:prstGeom>
        </p:spPr>
        <p:txBody>
          <a:bodyPr vert="horz" lIns="91440" tIns="45720" rIns="91440" bIns="45720" rtlCol="0" anchor="ctr">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latinLnBrk="0">
              <a:buFont typeface="Arial" panose="020B0604020202020204" pitchFamily="34" charset="0"/>
              <a:buNone/>
            </a:pPr>
            <a:r>
              <a:rPr lang="en-US" sz="3600" dirty="0" smtClean="0"/>
              <a:t>Conversation</a:t>
            </a:r>
            <a:endParaRPr lang="en-US" sz="3600" dirty="0"/>
          </a:p>
        </p:txBody>
      </p:sp>
      <p:sp>
        <p:nvSpPr>
          <p:cNvPr id="5" name="Content Placeholder 2"/>
          <p:cNvSpPr txBox="1">
            <a:spLocks/>
          </p:cNvSpPr>
          <p:nvPr/>
        </p:nvSpPr>
        <p:spPr>
          <a:xfrm>
            <a:off x="4208961" y="2835592"/>
            <a:ext cx="3774077" cy="572452"/>
          </a:xfrm>
          <a:prstGeom prst="rect">
            <a:avLst/>
          </a:prstGeom>
        </p:spPr>
        <p:txBody>
          <a:bodyPr vert="horz" lIns="91440" tIns="45720" rIns="91440" bIns="45720" rtlCol="0" anchor="ctr">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latinLnBrk="0">
              <a:buFont typeface="Arial" panose="020B0604020202020204" pitchFamily="34" charset="0"/>
              <a:buNone/>
            </a:pPr>
            <a:r>
              <a:rPr lang="en-US" sz="3600" dirty="0" smtClean="0"/>
              <a:t>Role-play</a:t>
            </a:r>
            <a:endParaRPr lang="en-US" sz="3600" dirty="0"/>
          </a:p>
        </p:txBody>
      </p:sp>
      <p:sp>
        <p:nvSpPr>
          <p:cNvPr id="6" name="Content Placeholder 2"/>
          <p:cNvSpPr txBox="1">
            <a:spLocks/>
          </p:cNvSpPr>
          <p:nvPr/>
        </p:nvSpPr>
        <p:spPr>
          <a:xfrm>
            <a:off x="4208961" y="3473451"/>
            <a:ext cx="3774077" cy="572452"/>
          </a:xfrm>
          <a:prstGeom prst="rect">
            <a:avLst/>
          </a:prstGeom>
        </p:spPr>
        <p:txBody>
          <a:bodyPr vert="horz" lIns="91440" tIns="45720" rIns="91440" bIns="45720" rtlCol="0" anchor="ctr">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latinLnBrk="0">
              <a:buFont typeface="Arial" panose="020B0604020202020204" pitchFamily="34" charset="0"/>
              <a:buNone/>
            </a:pPr>
            <a:r>
              <a:rPr lang="en-US" sz="3600" dirty="0" smtClean="0"/>
              <a:t>Drills</a:t>
            </a:r>
            <a:endParaRPr lang="en-US" sz="3600" dirty="0"/>
          </a:p>
        </p:txBody>
      </p:sp>
      <p:sp>
        <p:nvSpPr>
          <p:cNvPr id="7" name="Content Placeholder 2"/>
          <p:cNvSpPr txBox="1">
            <a:spLocks/>
          </p:cNvSpPr>
          <p:nvPr/>
        </p:nvSpPr>
        <p:spPr>
          <a:xfrm>
            <a:off x="4208961" y="4111310"/>
            <a:ext cx="3774077" cy="572452"/>
          </a:xfrm>
          <a:prstGeom prst="rect">
            <a:avLst/>
          </a:prstGeom>
        </p:spPr>
        <p:txBody>
          <a:bodyPr vert="horz" lIns="91440" tIns="45720" rIns="91440" bIns="45720" rtlCol="0" anchor="ctr">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latinLnBrk="0">
              <a:buFont typeface="Arial" panose="020B0604020202020204" pitchFamily="34" charset="0"/>
              <a:buNone/>
            </a:pPr>
            <a:r>
              <a:rPr lang="en-US" sz="3600" dirty="0" smtClean="0"/>
              <a:t>Debate</a:t>
            </a:r>
            <a:endParaRPr lang="en-US" sz="3600" dirty="0"/>
          </a:p>
        </p:txBody>
      </p:sp>
      <p:sp>
        <p:nvSpPr>
          <p:cNvPr id="8" name="Content Placeholder 2"/>
          <p:cNvSpPr txBox="1">
            <a:spLocks/>
          </p:cNvSpPr>
          <p:nvPr/>
        </p:nvSpPr>
        <p:spPr>
          <a:xfrm>
            <a:off x="4208961" y="4683762"/>
            <a:ext cx="3774077" cy="572452"/>
          </a:xfrm>
          <a:prstGeom prst="rect">
            <a:avLst/>
          </a:prstGeom>
        </p:spPr>
        <p:txBody>
          <a:bodyPr vert="horz" lIns="91440" tIns="45720" rIns="91440" bIns="45720" rtlCol="0" anchor="ctr">
            <a:normAutofit lnSpcReduction="10000"/>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latinLnBrk="0">
              <a:buFont typeface="Arial" panose="020B0604020202020204" pitchFamily="34" charset="0"/>
              <a:buNone/>
            </a:pPr>
            <a:r>
              <a:rPr lang="en-US" sz="3600" dirty="0" smtClean="0"/>
              <a:t>Spelling Quizzes</a:t>
            </a:r>
            <a:endParaRPr lang="en-US" sz="3600" dirty="0"/>
          </a:p>
        </p:txBody>
      </p:sp>
      <p:sp>
        <p:nvSpPr>
          <p:cNvPr id="9" name="Content Placeholder 2"/>
          <p:cNvSpPr txBox="1">
            <a:spLocks/>
          </p:cNvSpPr>
          <p:nvPr/>
        </p:nvSpPr>
        <p:spPr>
          <a:xfrm>
            <a:off x="4208960" y="5256213"/>
            <a:ext cx="3774077" cy="1173161"/>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latinLnBrk="0">
              <a:buFont typeface="Arial" panose="020B0604020202020204" pitchFamily="34" charset="0"/>
              <a:buNone/>
            </a:pPr>
            <a:r>
              <a:rPr lang="en-US" sz="3600" dirty="0" smtClean="0"/>
              <a:t>Comprehension Check Questions</a:t>
            </a:r>
            <a:endParaRPr lang="en-US" sz="3600" dirty="0"/>
          </a:p>
        </p:txBody>
      </p:sp>
    </p:spTree>
    <p:extLst>
      <p:ext uri="{BB962C8B-B14F-4D97-AF65-F5344CB8AC3E}">
        <p14:creationId xmlns:p14="http://schemas.microsoft.com/office/powerpoint/2010/main" val="4265508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1" nodeType="clickEffect">
                                  <p:stCondLst>
                                    <p:cond delay="0"/>
                                  </p:stCondLst>
                                  <p:childTnLst>
                                    <p:animMotion origin="layout" path="M 0 0 L 0.25 0 E" pathEditMode="relative" ptsTypes="">
                                      <p:cBhvr>
                                        <p:cTn id="11" dur="2000" fill="hold"/>
                                        <p:tgtEl>
                                          <p:spTgt spid="3">
                                            <p:txEl>
                                              <p:pRg st="0" end="0"/>
                                            </p:txEl>
                                          </p:spTgt>
                                        </p:tgtEl>
                                        <p:attrNameLst>
                                          <p:attrName>ppt_x</p:attrName>
                                          <p:attrName>ppt_y</p:attrName>
                                        </p:attrNameLst>
                                      </p:cBhvr>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0 0 L -0.25 0 E" pathEditMode="relative" ptsTypes="">
                                      <p:cBhvr>
                                        <p:cTn id="19" dur="2000" fill="hold"/>
                                        <p:tgtEl>
                                          <p:spTgt spid="4">
                                            <p:txEl>
                                              <p:pRg st="0" end="0"/>
                                            </p:txEl>
                                          </p:spTgt>
                                        </p:tgtEl>
                                        <p:attrNameLst>
                                          <p:attrName>ppt_x</p:attrName>
                                          <p:attrName>ppt_y</p:attrName>
                                        </p:attrNameLst>
                                      </p:cBhvr>
                                    </p:animMotion>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grpId="1" nodeType="clickEffect">
                                  <p:stCondLst>
                                    <p:cond delay="0"/>
                                  </p:stCondLst>
                                  <p:childTnLst>
                                    <p:animMotion origin="layout" path="M 0 0 L -0.25 0 E" pathEditMode="relative" ptsTypes="">
                                      <p:cBhvr>
                                        <p:cTn id="27" dur="2000" fill="hold"/>
                                        <p:tgtEl>
                                          <p:spTgt spid="5">
                                            <p:txEl>
                                              <p:pRg st="0" end="0"/>
                                            </p:txEl>
                                          </p:spTgt>
                                        </p:tgtEl>
                                        <p:attrNameLst>
                                          <p:attrName>ppt_x</p:attrName>
                                          <p:attrName>ppt_y</p:attrName>
                                        </p:attrNameLst>
                                      </p:cBhvr>
                                    </p:animMotion>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1" nodeType="clickEffect">
                                  <p:stCondLst>
                                    <p:cond delay="0"/>
                                  </p:stCondLst>
                                  <p:childTnLst>
                                    <p:animMotion origin="layout" path="M 0 0 L 0.25 0 E" pathEditMode="relative" ptsTypes="">
                                      <p:cBhvr>
                                        <p:cTn id="35" dur="2000" fill="hold"/>
                                        <p:tgtEl>
                                          <p:spTgt spid="6">
                                            <p:txEl>
                                              <p:pRg st="0" end="0"/>
                                            </p:txEl>
                                          </p:spTgt>
                                        </p:tgtEl>
                                        <p:attrNameLst>
                                          <p:attrName>ppt_x</p:attrName>
                                          <p:attrName>ppt_y</p:attrName>
                                        </p:attrNameLst>
                                      </p:cBhvr>
                                    </p:animMotion>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5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50000" decel="50000" fill="hold" grpId="1" nodeType="clickEffect">
                                  <p:stCondLst>
                                    <p:cond delay="0"/>
                                  </p:stCondLst>
                                  <p:childTnLst>
                                    <p:animMotion origin="layout" path="M 0 0 L -0.25 0 E" pathEditMode="relative" ptsTypes="">
                                      <p:cBhvr>
                                        <p:cTn id="43" dur="2000" fill="hold"/>
                                        <p:tgtEl>
                                          <p:spTgt spid="7">
                                            <p:txEl>
                                              <p:pRg st="0" end="0"/>
                                            </p:txEl>
                                          </p:spTgt>
                                        </p:tgtEl>
                                        <p:attrNameLst>
                                          <p:attrName>ppt_x</p:attrName>
                                          <p:attrName>ppt_y</p:attrName>
                                        </p:attrNameLst>
                                      </p:cBhvr>
                                    </p:animMotion>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grpId="1" nodeType="clickEffect">
                                  <p:stCondLst>
                                    <p:cond delay="0"/>
                                  </p:stCondLst>
                                  <p:childTnLst>
                                    <p:animMotion origin="layout" path="M 0 0 L 0.25 0 E" pathEditMode="relative" ptsTypes="">
                                      <p:cBhvr>
                                        <p:cTn id="51" dur="2000" fill="hold"/>
                                        <p:tgtEl>
                                          <p:spTgt spid="8">
                                            <p:txEl>
                                              <p:pRg st="0" end="0"/>
                                            </p:txEl>
                                          </p:spTgt>
                                        </p:tgtEl>
                                        <p:attrNameLst>
                                          <p:attrName>ppt_x</p:attrName>
                                          <p:attrName>ppt_y</p:attrName>
                                        </p:attrNameLst>
                                      </p:cBhvr>
                                    </p:animMotion>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fade">
                                      <p:cBhvr>
                                        <p:cTn id="55" dur="500"/>
                                        <p:tgtEl>
                                          <p:spTgt spid="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5" presetClass="path" presetSubtype="0" accel="50000" decel="50000" fill="hold" grpId="1" nodeType="clickEffect">
                                  <p:stCondLst>
                                    <p:cond delay="0"/>
                                  </p:stCondLst>
                                  <p:childTnLst>
                                    <p:animMotion origin="layout" path="M 0 0 L -0.25 0 E" pathEditMode="relative" ptsTypes="">
                                      <p:cBhvr>
                                        <p:cTn id="59" dur="2000" fill="hold"/>
                                        <p:tgtEl>
                                          <p:spTgt spid="9">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build="p"/>
      <p:bldP spid="4" grpId="1" build="p"/>
      <p:bldP spid="5" grpId="0" build="p"/>
      <p:bldP spid="5" grpId="1" build="p"/>
      <p:bldP spid="6" grpId="0" build="p"/>
      <p:bldP spid="6" grpId="1" build="p"/>
      <p:bldP spid="7" grpId="0" build="p"/>
      <p:bldP spid="7" grpId="1" build="p"/>
      <p:bldP spid="8" grpId="0" build="p"/>
      <p:bldP spid="8" grpId="1" build="p"/>
      <p:bldP spid="9" grpId="0" build="p"/>
      <p:bldP spid="9" grpI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ko-KR" sz="6000" dirty="0" err="1" smtClean="0">
                <a:latin typeface="휴먼둥근헤드라인" panose="02030504000101010101" pitchFamily="18" charset="-127"/>
                <a:ea typeface="휴먼둥근헤드라인" panose="02030504000101010101" pitchFamily="18" charset="-127"/>
              </a:rPr>
              <a:t>Suneung</a:t>
            </a:r>
            <a:r>
              <a:rPr lang="en-US" altLang="ko-KR" sz="6000" dirty="0" smtClean="0">
                <a:latin typeface="휴먼둥근헤드라인" panose="02030504000101010101" pitchFamily="18" charset="-127"/>
                <a:ea typeface="휴먼둥근헤드라인" panose="02030504000101010101" pitchFamily="18" charset="-127"/>
              </a:rPr>
              <a:t> Question </a:t>
            </a:r>
            <a:endParaRPr lang="ko-KR" altLang="en-US" sz="6000" dirty="0">
              <a:latin typeface="휴먼둥근헤드라인" panose="02030504000101010101" pitchFamily="18" charset="-127"/>
              <a:ea typeface="휴먼둥근헤드라인" panose="02030504000101010101" pitchFamily="18" charset="-127"/>
            </a:endParaRPr>
          </a:p>
        </p:txBody>
      </p:sp>
      <p:sp>
        <p:nvSpPr>
          <p:cNvPr id="3" name="Content Placeholder 2"/>
          <p:cNvSpPr>
            <a:spLocks noGrp="1"/>
          </p:cNvSpPr>
          <p:nvPr>
            <p:ph idx="1"/>
          </p:nvPr>
        </p:nvSpPr>
        <p:spPr>
          <a:xfrm>
            <a:off x="425007" y="1873750"/>
            <a:ext cx="11277466" cy="4609427"/>
          </a:xfrm>
        </p:spPr>
        <p:txBody>
          <a:bodyPr anchor="ctr">
            <a:noAutofit/>
          </a:bodyPr>
          <a:lstStyle/>
          <a:p>
            <a:pPr marL="0" indent="0">
              <a:buNone/>
            </a:pPr>
            <a:r>
              <a:rPr lang="en-US" altLang="ko-KR" dirty="0">
                <a:solidFill>
                  <a:schemeClr val="accent4">
                    <a:lumMod val="20000"/>
                    <a:lumOff val="80000"/>
                  </a:schemeClr>
                </a:solidFill>
              </a:rPr>
              <a:t>By the early 1990s, gray wolves </a:t>
            </a:r>
            <a:r>
              <a:rPr lang="en-US" altLang="ko-KR" dirty="0">
                <a:solidFill>
                  <a:schemeClr val="accent4">
                    <a:lumMod val="60000"/>
                    <a:lumOff val="40000"/>
                  </a:schemeClr>
                </a:solidFill>
              </a:rPr>
              <a:t>(A) had begun / have begun </a:t>
            </a:r>
            <a:r>
              <a:rPr lang="en-US" altLang="ko-KR" dirty="0">
                <a:solidFill>
                  <a:schemeClr val="accent4">
                    <a:lumMod val="20000"/>
                    <a:lumOff val="80000"/>
                  </a:schemeClr>
                </a:solidFill>
              </a:rPr>
              <a:t>to disappear from Yellowstone National Park in the US, and this resulted in a growing elk population.  The elk ate too many leaves from the trees, which reduced shade along the rivers and creeks.  This caused water temperatures to increase and the populations of many fish species in the park </a:t>
            </a:r>
            <a:r>
              <a:rPr lang="en-US" altLang="ko-KR" dirty="0">
                <a:solidFill>
                  <a:schemeClr val="accent4">
                    <a:lumMod val="60000"/>
                    <a:lumOff val="40000"/>
                  </a:schemeClr>
                </a:solidFill>
              </a:rPr>
              <a:t>(B) declined / had declined</a:t>
            </a:r>
            <a:r>
              <a:rPr lang="en-US" altLang="ko-KR" dirty="0">
                <a:solidFill>
                  <a:schemeClr val="accent4">
                    <a:lumMod val="20000"/>
                    <a:lumOff val="80000"/>
                  </a:schemeClr>
                </a:solidFill>
              </a:rPr>
              <a:t>.  To restore balance to Yellowstone’s ecosystem, sixty-six gray wolves from Canada were released into the park.  As a result, the number of elk quickly dropped.  Now, the ecosystem has returned to its natural balance.  This story shows how crucial some species are for the health of an entire ecosystem.  If we </a:t>
            </a:r>
            <a:r>
              <a:rPr lang="en-US" altLang="ko-KR" dirty="0">
                <a:solidFill>
                  <a:schemeClr val="accent4">
                    <a:lumMod val="60000"/>
                    <a:lumOff val="40000"/>
                  </a:schemeClr>
                </a:solidFill>
              </a:rPr>
              <a:t>(C) respect / will respect </a:t>
            </a:r>
            <a:r>
              <a:rPr lang="en-US" altLang="ko-KR" dirty="0">
                <a:solidFill>
                  <a:schemeClr val="accent4">
                    <a:lumMod val="20000"/>
                    <a:lumOff val="80000"/>
                  </a:schemeClr>
                </a:solidFill>
              </a:rPr>
              <a:t>all species equally, we’ll be able to continue to enjoy the </a:t>
            </a:r>
            <a:r>
              <a:rPr lang="en-US" altLang="ko-KR" dirty="0">
                <a:solidFill>
                  <a:schemeClr val="accent4">
                    <a:lumMod val="20000"/>
                    <a:lumOff val="80000"/>
                  </a:schemeClr>
                </a:solidFill>
                <a:effectLst>
                  <a:outerShdw blurRad="38100" dist="38100" dir="2700000" algn="tl">
                    <a:srgbClr val="000000">
                      <a:alpha val="43137"/>
                    </a:srgbClr>
                  </a:outerShdw>
                </a:effectLst>
              </a:rPr>
              <a:t>natural world</a:t>
            </a:r>
            <a:r>
              <a:rPr lang="en-US" altLang="ko-KR" dirty="0">
                <a:solidFill>
                  <a:schemeClr val="accent4">
                    <a:lumMod val="20000"/>
                    <a:lumOff val="80000"/>
                  </a:schemeClr>
                </a:solidFill>
              </a:rPr>
              <a:t>.  </a:t>
            </a:r>
            <a:endParaRPr lang="ko-KR" altLang="en-US" dirty="0">
              <a:solidFill>
                <a:schemeClr val="accent4">
                  <a:lumMod val="20000"/>
                  <a:lumOff val="80000"/>
                </a:schemeClr>
              </a:solidFill>
            </a:endParaRPr>
          </a:p>
        </p:txBody>
      </p:sp>
    </p:spTree>
    <p:extLst>
      <p:ext uri="{BB962C8B-B14F-4D97-AF65-F5344CB8AC3E}">
        <p14:creationId xmlns:p14="http://schemas.microsoft.com/office/powerpoint/2010/main" val="40526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p:cNvSpPr txBox="1"/>
          <p:nvPr/>
        </p:nvSpPr>
        <p:spPr>
          <a:xfrm>
            <a:off x="1193052" y="221287"/>
            <a:ext cx="10249647" cy="6494085"/>
          </a:xfrm>
          <a:prstGeom prst="rect">
            <a:avLst/>
          </a:prstGeom>
          <a:noFill/>
        </p:spPr>
        <p:txBody>
          <a:bodyPr wrap="square" rtlCol="0" anchor="ctr">
            <a:spAutoFit/>
          </a:bodyPr>
          <a:lstStyle/>
          <a:p>
            <a:pPr marL="342900" indent="-342900">
              <a:buFont typeface="+mj-lt"/>
              <a:buAutoNum type="arabicPeriod"/>
            </a:pPr>
            <a:r>
              <a:rPr lang="en-US" altLang="ko-KR" sz="3200" dirty="0" smtClean="0">
                <a:solidFill>
                  <a:schemeClr val="accent4">
                    <a:lumMod val="40000"/>
                    <a:lumOff val="60000"/>
                  </a:schemeClr>
                </a:solidFill>
              </a:rPr>
              <a:t>Knowledge Activation</a:t>
            </a:r>
          </a:p>
          <a:p>
            <a:pPr marL="800100" lvl="1" indent="-342900">
              <a:buFont typeface="Arial" panose="020B0604020202020204" pitchFamily="34" charset="0"/>
              <a:buChar char="•"/>
            </a:pPr>
            <a:r>
              <a:rPr lang="en-US" altLang="ko-KR" sz="3200" dirty="0" smtClean="0">
                <a:solidFill>
                  <a:schemeClr val="accent4">
                    <a:lumMod val="20000"/>
                    <a:lumOff val="80000"/>
                  </a:schemeClr>
                </a:solidFill>
              </a:rPr>
              <a:t>Themes </a:t>
            </a:r>
          </a:p>
          <a:p>
            <a:pPr marL="800100" lvl="1" indent="-342900">
              <a:buFont typeface="Arial" panose="020B0604020202020204" pitchFamily="34" charset="0"/>
              <a:buChar char="•"/>
            </a:pPr>
            <a:r>
              <a:rPr lang="en-US" altLang="ko-KR" sz="3200" dirty="0" smtClean="0">
                <a:solidFill>
                  <a:schemeClr val="accent4">
                    <a:lumMod val="20000"/>
                    <a:lumOff val="80000"/>
                  </a:schemeClr>
                </a:solidFill>
              </a:rPr>
              <a:t>Prior knowledge</a:t>
            </a:r>
          </a:p>
          <a:p>
            <a:pPr marL="800100" lvl="1" indent="-342900">
              <a:buFont typeface="Arial" panose="020B0604020202020204" pitchFamily="34" charset="0"/>
              <a:buChar char="•"/>
            </a:pPr>
            <a:r>
              <a:rPr lang="en-US" altLang="ko-KR" sz="3200" dirty="0" smtClean="0">
                <a:solidFill>
                  <a:schemeClr val="accent4">
                    <a:lumMod val="20000"/>
                    <a:lumOff val="80000"/>
                  </a:schemeClr>
                </a:solidFill>
              </a:rPr>
              <a:t>Key concepts</a:t>
            </a:r>
          </a:p>
          <a:p>
            <a:pPr marL="342900" indent="-342900">
              <a:buFont typeface="+mj-lt"/>
              <a:buAutoNum type="arabicPeriod"/>
            </a:pPr>
            <a:r>
              <a:rPr lang="en-US" altLang="ko-KR" sz="3200" dirty="0" smtClean="0">
                <a:solidFill>
                  <a:schemeClr val="accent4">
                    <a:lumMod val="40000"/>
                    <a:lumOff val="60000"/>
                  </a:schemeClr>
                </a:solidFill>
              </a:rPr>
              <a:t>Reading / Listening</a:t>
            </a:r>
          </a:p>
          <a:p>
            <a:pPr marL="914400" lvl="1" indent="-457200">
              <a:buFont typeface="Arial" panose="020B0604020202020204" pitchFamily="34" charset="0"/>
              <a:buChar char="•"/>
            </a:pPr>
            <a:r>
              <a:rPr lang="en-US" altLang="ko-KR" sz="3200" dirty="0" smtClean="0">
                <a:solidFill>
                  <a:schemeClr val="accent4">
                    <a:lumMod val="20000"/>
                    <a:lumOff val="80000"/>
                  </a:schemeClr>
                </a:solidFill>
              </a:rPr>
              <a:t>Teacher / Group / Independent …</a:t>
            </a:r>
          </a:p>
          <a:p>
            <a:pPr marL="914400" lvl="1" indent="-457200">
              <a:buFont typeface="Arial" panose="020B0604020202020204" pitchFamily="34" charset="0"/>
              <a:buChar char="•"/>
            </a:pPr>
            <a:r>
              <a:rPr lang="en-US" altLang="ko-KR" sz="3200" dirty="0" smtClean="0">
                <a:solidFill>
                  <a:schemeClr val="accent4">
                    <a:lumMod val="20000"/>
                    <a:lumOff val="80000"/>
                  </a:schemeClr>
                </a:solidFill>
              </a:rPr>
              <a:t>Unfamiliar words</a:t>
            </a:r>
          </a:p>
          <a:p>
            <a:pPr marL="342900" indent="-342900">
              <a:buFont typeface="+mj-lt"/>
              <a:buAutoNum type="arabicPeriod"/>
            </a:pPr>
            <a:r>
              <a:rPr lang="en-US" altLang="ko-KR" sz="3200" dirty="0" smtClean="0">
                <a:solidFill>
                  <a:schemeClr val="accent4">
                    <a:lumMod val="40000"/>
                    <a:lumOff val="60000"/>
                  </a:schemeClr>
                </a:solidFill>
              </a:rPr>
              <a:t>Key Phrases</a:t>
            </a:r>
          </a:p>
          <a:p>
            <a:pPr marL="914400" lvl="1" indent="-457200">
              <a:buFont typeface="Arial" panose="020B0604020202020204" pitchFamily="34" charset="0"/>
              <a:buChar char="•"/>
            </a:pPr>
            <a:r>
              <a:rPr lang="en-US" altLang="ko-KR" sz="3200" dirty="0" smtClean="0">
                <a:solidFill>
                  <a:schemeClr val="accent4">
                    <a:lumMod val="20000"/>
                    <a:lumOff val="80000"/>
                  </a:schemeClr>
                </a:solidFill>
              </a:rPr>
              <a:t>Unfamiliar words</a:t>
            </a:r>
          </a:p>
          <a:p>
            <a:pPr marL="914400" lvl="1" indent="-457200">
              <a:buFont typeface="Arial" panose="020B0604020202020204" pitchFamily="34" charset="0"/>
              <a:buChar char="•"/>
            </a:pPr>
            <a:r>
              <a:rPr lang="en-US" altLang="ko-KR" sz="3200" dirty="0" smtClean="0">
                <a:solidFill>
                  <a:schemeClr val="accent4">
                    <a:lumMod val="20000"/>
                    <a:lumOff val="80000"/>
                  </a:schemeClr>
                </a:solidFill>
              </a:rPr>
              <a:t>Keywords </a:t>
            </a:r>
          </a:p>
          <a:p>
            <a:pPr marL="342900" indent="-342900">
              <a:buFont typeface="+mj-lt"/>
              <a:buAutoNum type="arabicPeriod"/>
            </a:pPr>
            <a:r>
              <a:rPr lang="en-US" altLang="ko-KR" sz="3200" dirty="0" smtClean="0">
                <a:solidFill>
                  <a:schemeClr val="accent4">
                    <a:lumMod val="40000"/>
                    <a:lumOff val="60000"/>
                  </a:schemeClr>
                </a:solidFill>
              </a:rPr>
              <a:t>Questions</a:t>
            </a:r>
          </a:p>
          <a:p>
            <a:pPr marL="914400" lvl="1" indent="-457200">
              <a:buFont typeface="Arial" panose="020B0604020202020204" pitchFamily="34" charset="0"/>
              <a:buChar char="•"/>
            </a:pPr>
            <a:r>
              <a:rPr lang="en-US" altLang="ko-KR" sz="3200" dirty="0" smtClean="0">
                <a:solidFill>
                  <a:schemeClr val="accent4">
                    <a:lumMod val="20000"/>
                    <a:lumOff val="80000"/>
                  </a:schemeClr>
                </a:solidFill>
              </a:rPr>
              <a:t>Meaning</a:t>
            </a:r>
          </a:p>
          <a:p>
            <a:pPr marL="914400" lvl="1" indent="-457200">
              <a:buFont typeface="Arial" panose="020B0604020202020204" pitchFamily="34" charset="0"/>
              <a:buChar char="•"/>
            </a:pPr>
            <a:r>
              <a:rPr lang="en-US" altLang="ko-KR" sz="3200" dirty="0" smtClean="0">
                <a:solidFill>
                  <a:schemeClr val="accent4">
                    <a:lumMod val="20000"/>
                    <a:lumOff val="80000"/>
                  </a:schemeClr>
                </a:solidFill>
              </a:rPr>
              <a:t>Grammar</a:t>
            </a:r>
            <a:endParaRPr lang="ko-KR" altLang="en-US" sz="3200" dirty="0">
              <a:solidFill>
                <a:schemeClr val="accent4">
                  <a:lumMod val="20000"/>
                  <a:lumOff val="80000"/>
                </a:schemeClr>
              </a:solidFill>
            </a:endParaRPr>
          </a:p>
        </p:txBody>
      </p:sp>
      <p:pic>
        <p:nvPicPr>
          <p:cNvPr id="4098" name="Picture 2" descr="Image result for reading silhouette"/>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8914" y="2138609"/>
            <a:ext cx="3445285"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751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500"/>
                                        <p:tgtEl>
                                          <p:spTgt spid="4">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11" end="11"/>
                                            </p:txEl>
                                          </p:spTgt>
                                        </p:tgtEl>
                                        <p:attrNameLst>
                                          <p:attrName>style.visibility</p:attrName>
                                        </p:attrNameLst>
                                      </p:cBhvr>
                                      <p:to>
                                        <p:strVal val="visible"/>
                                      </p:to>
                                    </p:set>
                                    <p:animEffect transition="in" filter="fade">
                                      <p:cBhvr>
                                        <p:cTn id="46" dur="500"/>
                                        <p:tgtEl>
                                          <p:spTgt spid="4">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부제목 1"/>
          <p:cNvSpPr>
            <a:spLocks noGrp="1"/>
          </p:cNvSpPr>
          <p:nvPr>
            <p:ph type="subTitle" idx="1"/>
          </p:nvPr>
        </p:nvSpPr>
        <p:spPr>
          <a:xfrm>
            <a:off x="1524000" y="4724400"/>
            <a:ext cx="9144000" cy="533400"/>
          </a:xfrm>
        </p:spPr>
        <p:txBody>
          <a:bodyPr/>
          <a:lstStyle/>
          <a:p>
            <a:r>
              <a:rPr lang="en-US" altLang="ko-KR" dirty="0">
                <a:hlinkClick r:id="rId2"/>
              </a:rPr>
              <a:t>https://</a:t>
            </a:r>
            <a:r>
              <a:rPr lang="en-US" altLang="ko-KR" dirty="0" smtClean="0">
                <a:hlinkClick r:id="rId2"/>
              </a:rPr>
              <a:t>www.youtube.com/watch?v=ysa5OBhXz-Q</a:t>
            </a:r>
            <a:endParaRPr lang="en-US" altLang="ko-KR" dirty="0" smtClean="0"/>
          </a:p>
          <a:p>
            <a:endParaRPr lang="ko-KR" altLang="en-US" dirty="0"/>
          </a:p>
        </p:txBody>
      </p:sp>
      <p:sp>
        <p:nvSpPr>
          <p:cNvPr id="3" name="제목 2"/>
          <p:cNvSpPr>
            <a:spLocks noGrp="1"/>
          </p:cNvSpPr>
          <p:nvPr>
            <p:ph type="ctrTitle"/>
          </p:nvPr>
        </p:nvSpPr>
        <p:spPr>
          <a:xfrm>
            <a:off x="419100" y="1223962"/>
            <a:ext cx="11353800" cy="3271838"/>
          </a:xfrm>
        </p:spPr>
        <p:txBody>
          <a:bodyPr anchor="ctr">
            <a:noAutofit/>
          </a:bodyPr>
          <a:lstStyle/>
          <a:p>
            <a:r>
              <a:rPr lang="en-US" altLang="ko-KR" sz="8000" dirty="0" smtClean="0">
                <a:latin typeface="휴먼둥근헤드라인" panose="02030504000101010101" pitchFamily="18" charset="-127"/>
                <a:ea typeface="휴먼둥근헤드라인" panose="02030504000101010101" pitchFamily="18" charset="-127"/>
              </a:rPr>
              <a:t>Wolves Change Rivers</a:t>
            </a:r>
            <a:endParaRPr lang="ko-KR" altLang="en-US" sz="8000" dirty="0">
              <a:latin typeface="휴먼둥근헤드라인" panose="02030504000101010101" pitchFamily="18" charset="-127"/>
              <a:ea typeface="휴먼둥근헤드라인" panose="02030504000101010101" pitchFamily="18" charset="-127"/>
            </a:endParaRPr>
          </a:p>
        </p:txBody>
      </p:sp>
    </p:spTree>
    <p:extLst>
      <p:ext uri="{BB962C8B-B14F-4D97-AF65-F5344CB8AC3E}">
        <p14:creationId xmlns:p14="http://schemas.microsoft.com/office/powerpoint/2010/main" val="296859897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endParaRPr lang="ko-KR" altLang="en-US"/>
          </a:p>
        </p:txBody>
      </p:sp>
      <p:sp>
        <p:nvSpPr>
          <p:cNvPr id="3" name="제목 2"/>
          <p:cNvSpPr>
            <a:spLocks noGrp="1"/>
          </p:cNvSpPr>
          <p:nvPr>
            <p:ph type="title"/>
          </p:nvPr>
        </p:nvSpPr>
        <p:spPr/>
        <p:txBody>
          <a:bodyPr/>
          <a:lstStyle/>
          <a:p>
            <a:endParaRPr lang="ko-KR" alt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61293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ey wolf"/>
          <p:cNvPicPr>
            <a:picLocks noChangeAspect="1" noChangeArrowheads="1"/>
          </p:cNvPicPr>
          <p:nvPr/>
        </p:nvPicPr>
        <p:blipFill rotWithShape="1">
          <a:blip r:embed="rId3">
            <a:extLst>
              <a:ext uri="{28A0092B-C50C-407E-A947-70E740481C1C}">
                <a14:useLocalDpi xmlns:a14="http://schemas.microsoft.com/office/drawing/2010/main" val="0"/>
              </a:ext>
            </a:extLst>
          </a:blip>
          <a:srcRect t="23677"/>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lk"/>
          <p:cNvPicPr>
            <a:picLocks noChangeAspect="1" noChangeArrowheads="1"/>
          </p:cNvPicPr>
          <p:nvPr/>
        </p:nvPicPr>
        <p:blipFill rotWithShape="1">
          <a:blip r:embed="rId4">
            <a:extLst>
              <a:ext uri="{28A0092B-C50C-407E-A947-70E740481C1C}">
                <a14:useLocalDpi xmlns:a14="http://schemas.microsoft.com/office/drawing/2010/main" val="0"/>
              </a:ext>
            </a:extLst>
          </a:blip>
          <a:srcRect t="2533" b="3318"/>
          <a:stretch/>
        </p:blipFill>
        <p:spPr bwMode="auto">
          <a:xfrm>
            <a:off x="6600527" y="-19049"/>
            <a:ext cx="5026943" cy="68389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t="5924"/>
          <a:stretch/>
        </p:blipFill>
        <p:spPr bwMode="auto">
          <a:xfrm>
            <a:off x="6435827" y="-19050"/>
            <a:ext cx="5460755" cy="684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descr="Image result for fox"/>
          <p:cNvPicPr>
            <a:picLocks noChangeAspect="1" noChangeArrowheads="1"/>
          </p:cNvPicPr>
          <p:nvPr/>
        </p:nvPicPr>
        <p:blipFill rotWithShape="1">
          <a:blip r:embed="rId6">
            <a:extLst>
              <a:ext uri="{28A0092B-C50C-407E-A947-70E740481C1C}">
                <a14:useLocalDpi xmlns:a14="http://schemas.microsoft.com/office/drawing/2010/main" val="0"/>
              </a:ext>
            </a:extLst>
          </a:blip>
          <a:srcRect t="7566" b="5001"/>
          <a:stretch/>
        </p:blipFill>
        <p:spPr bwMode="auto">
          <a:xfrm>
            <a:off x="6425857" y="-103584"/>
            <a:ext cx="5437961" cy="714969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mage result for vole"/>
          <p:cNvPicPr>
            <a:picLocks noChangeAspect="1" noChangeArrowheads="1"/>
          </p:cNvPicPr>
          <p:nvPr/>
        </p:nvPicPr>
        <p:blipFill rotWithShape="1">
          <a:blip r:embed="rId7">
            <a:extLst>
              <a:ext uri="{28A0092B-C50C-407E-A947-70E740481C1C}">
                <a14:useLocalDpi xmlns:a14="http://schemas.microsoft.com/office/drawing/2010/main" val="0"/>
              </a:ext>
            </a:extLst>
          </a:blip>
          <a:srcRect t="11949" b="1549"/>
          <a:stretch/>
        </p:blipFill>
        <p:spPr bwMode="auto">
          <a:xfrm>
            <a:off x="6118974" y="-57150"/>
            <a:ext cx="6059742" cy="69151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8">
            <a:extLst>
              <a:ext uri="{28A0092B-C50C-407E-A947-70E740481C1C}">
                <a14:useLocalDpi xmlns:a14="http://schemas.microsoft.com/office/drawing/2010/main" val="0"/>
              </a:ext>
            </a:extLst>
          </a:blip>
          <a:srcRect b="17554"/>
          <a:stretch/>
        </p:blipFill>
        <p:spPr bwMode="auto">
          <a:xfrm>
            <a:off x="6114211" y="-72699"/>
            <a:ext cx="6077789" cy="69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descr="Image result for yellowstone antelope"/>
          <p:cNvPicPr>
            <a:picLocks noChangeAspect="1" noChangeArrowheads="1"/>
          </p:cNvPicPr>
          <p:nvPr/>
        </p:nvPicPr>
        <p:blipFill rotWithShape="1">
          <a:blip r:embed="rId9">
            <a:extLst>
              <a:ext uri="{28A0092B-C50C-407E-A947-70E740481C1C}">
                <a14:useLocalDpi xmlns:a14="http://schemas.microsoft.com/office/drawing/2010/main" val="0"/>
              </a:ext>
            </a:extLst>
          </a:blip>
          <a:srcRect t="6958" b="3046"/>
          <a:stretch/>
        </p:blipFill>
        <p:spPr bwMode="auto">
          <a:xfrm>
            <a:off x="6623113" y="-76200"/>
            <a:ext cx="5136673"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lated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t="13637" b="8752"/>
          <a:stretch/>
        </p:blipFill>
        <p:spPr bwMode="auto">
          <a:xfrm>
            <a:off x="6147548" y="-114300"/>
            <a:ext cx="6044452" cy="70485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coyot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0362" y="-165761"/>
            <a:ext cx="5091199" cy="727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6040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32"/>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035"/>
                                        </p:tgtEl>
                                        <p:attrNameLst>
                                          <p:attrName>style.visibility</p:attrName>
                                        </p:attrNameLst>
                                      </p:cBhvr>
                                      <p:to>
                                        <p:strVal val="visible"/>
                                      </p:to>
                                    </p:set>
                                    <p:animEffect transition="in" filter="fade">
                                      <p:cBhvr>
                                        <p:cTn id="23" dur="500"/>
                                        <p:tgtEl>
                                          <p:spTgt spid="103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035"/>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1037"/>
                                        </p:tgtEl>
                                        <p:attrNameLst>
                                          <p:attrName>style.visibility</p:attrName>
                                        </p:attrNameLst>
                                      </p:cBhvr>
                                      <p:to>
                                        <p:strVal val="visible"/>
                                      </p:to>
                                    </p:set>
                                    <p:animEffect transition="in" filter="fade">
                                      <p:cBhvr>
                                        <p:cTn id="31" dur="500"/>
                                        <p:tgtEl>
                                          <p:spTgt spid="103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037"/>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1039"/>
                                        </p:tgtEl>
                                        <p:attrNameLst>
                                          <p:attrName>style.visibility</p:attrName>
                                        </p:attrNameLst>
                                      </p:cBhvr>
                                      <p:to>
                                        <p:strVal val="visible"/>
                                      </p:to>
                                    </p:set>
                                    <p:animEffect transition="in" filter="fade">
                                      <p:cBhvr>
                                        <p:cTn id="39" dur="500"/>
                                        <p:tgtEl>
                                          <p:spTgt spid="103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039"/>
                                        </p:tgtEl>
                                        <p:attrNameLst>
                                          <p:attrName>style.visibility</p:attrName>
                                        </p:attrNameLst>
                                      </p:cBhvr>
                                      <p:to>
                                        <p:strVal val="hidden"/>
                                      </p:to>
                                    </p:set>
                                  </p:childTnLst>
                                </p:cTn>
                              </p:par>
                            </p:childTnLst>
                          </p:cTn>
                        </p:par>
                        <p:par>
                          <p:cTn id="44" fill="hold">
                            <p:stCondLst>
                              <p:cond delay="0"/>
                            </p:stCondLst>
                            <p:childTnLst>
                              <p:par>
                                <p:cTn id="45" presetID="10" presetClass="entr" presetSubtype="0" fill="hold" nodeType="afterEffect">
                                  <p:stCondLst>
                                    <p:cond delay="0"/>
                                  </p:stCondLst>
                                  <p:childTnLst>
                                    <p:set>
                                      <p:cBhvr>
                                        <p:cTn id="46" dur="1" fill="hold">
                                          <p:stCondLst>
                                            <p:cond delay="0"/>
                                          </p:stCondLst>
                                        </p:cTn>
                                        <p:tgtEl>
                                          <p:spTgt spid="1042"/>
                                        </p:tgtEl>
                                        <p:attrNameLst>
                                          <p:attrName>style.visibility</p:attrName>
                                        </p:attrNameLst>
                                      </p:cBhvr>
                                      <p:to>
                                        <p:strVal val="visible"/>
                                      </p:to>
                                    </p:set>
                                    <p:animEffect transition="in" filter="fade">
                                      <p:cBhvr>
                                        <p:cTn id="47" dur="500"/>
                                        <p:tgtEl>
                                          <p:spTgt spid="104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042"/>
                                        </p:tgtEl>
                                        <p:attrNameLst>
                                          <p:attrName>style.visibility</p:attrName>
                                        </p:attrNameLst>
                                      </p:cBhvr>
                                      <p:to>
                                        <p:strVal val="hidden"/>
                                      </p:to>
                                    </p:set>
                                  </p:child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044"/>
                                        </p:tgtEl>
                                        <p:attrNameLst>
                                          <p:attrName>style.visibility</p:attrName>
                                        </p:attrNameLst>
                                      </p:cBhvr>
                                      <p:to>
                                        <p:strVal val="visible"/>
                                      </p:to>
                                    </p:set>
                                    <p:animEffect transition="in" filter="fade">
                                      <p:cBhvr>
                                        <p:cTn id="55" dur="500"/>
                                        <p:tgtEl>
                                          <p:spTgt spid="104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044"/>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1046"/>
                                        </p:tgtEl>
                                        <p:attrNameLst>
                                          <p:attrName>style.visibility</p:attrName>
                                        </p:attrNameLst>
                                      </p:cBhvr>
                                      <p:to>
                                        <p:strVal val="visible"/>
                                      </p:to>
                                    </p:set>
                                    <p:animEffect transition="in" filter="fade">
                                      <p:cBhvr>
                                        <p:cTn id="63" dur="500"/>
                                        <p:tgtEl>
                                          <p:spTgt spid="104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46"/>
                                        </p:tgtEl>
                                        <p:attrNameLst>
                                          <p:attrName>style.visibility</p:attrName>
                                        </p:attrNameLst>
                                      </p:cBhvr>
                                      <p:to>
                                        <p:strVal val="hidden"/>
                                      </p:to>
                                    </p:set>
                                  </p:childTnLst>
                                </p:cTn>
                              </p:par>
                            </p:childTnLst>
                          </p:cTn>
                        </p:par>
                        <p:par>
                          <p:cTn id="68" fill="hold">
                            <p:stCondLst>
                              <p:cond delay="0"/>
                            </p:stCondLst>
                            <p:childTnLst>
                              <p:par>
                                <p:cTn id="69" presetID="10" presetClass="entr" presetSubtype="0" fill="hold" nodeType="afterEffect">
                                  <p:stCondLst>
                                    <p:cond delay="0"/>
                                  </p:stCondLst>
                                  <p:childTnLst>
                                    <p:set>
                                      <p:cBhvr>
                                        <p:cTn id="70" dur="1" fill="hold">
                                          <p:stCondLst>
                                            <p:cond delay="0"/>
                                          </p:stCondLst>
                                        </p:cTn>
                                        <p:tgtEl>
                                          <p:spTgt spid="1048"/>
                                        </p:tgtEl>
                                        <p:attrNameLst>
                                          <p:attrName>style.visibility</p:attrName>
                                        </p:attrNameLst>
                                      </p:cBhvr>
                                      <p:to>
                                        <p:strVal val="visible"/>
                                      </p:to>
                                    </p:set>
                                    <p:animEffect transition="in" filter="fade">
                                      <p:cBhvr>
                                        <p:cTn id="71"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endParaRPr lang="ko-KR" altLang="en-US"/>
          </a:p>
        </p:txBody>
      </p:sp>
      <p:sp>
        <p:nvSpPr>
          <p:cNvPr id="3" name="제목 2"/>
          <p:cNvSpPr>
            <a:spLocks noGrp="1"/>
          </p:cNvSpPr>
          <p:nvPr>
            <p:ph type="title"/>
          </p:nvPr>
        </p:nvSpPr>
        <p:spPr/>
        <p:txBody>
          <a:bodyPr/>
          <a:lstStyle/>
          <a:p>
            <a:endParaRPr lang="ko-KR" altLang="en-US"/>
          </a:p>
        </p:txBody>
      </p:sp>
      <p:pic>
        <p:nvPicPr>
          <p:cNvPr id="2050" name="Picture 2" descr="Image result for coyote vs grey wolf"/>
          <p:cNvPicPr>
            <a:picLocks noChangeAspect="1" noChangeArrowheads="1"/>
          </p:cNvPicPr>
          <p:nvPr/>
        </p:nvPicPr>
        <p:blipFill rotWithShape="1">
          <a:blip r:embed="rId2">
            <a:extLst>
              <a:ext uri="{28A0092B-C50C-407E-A947-70E740481C1C}">
                <a14:useLocalDpi xmlns:a14="http://schemas.microsoft.com/office/drawing/2010/main" val="0"/>
              </a:ext>
            </a:extLst>
          </a:blip>
          <a:srcRect r="51518"/>
          <a:stretch/>
        </p:blipFill>
        <p:spPr bwMode="auto">
          <a:xfrm>
            <a:off x="0" y="0"/>
            <a:ext cx="6362700" cy="68674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oyote vs grey wolf"/>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a:stretch/>
        </p:blipFill>
        <p:spPr bwMode="auto">
          <a:xfrm>
            <a:off x="5515703" y="-9491"/>
            <a:ext cx="6676297" cy="686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368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chor="ctr">
            <a:normAutofit/>
          </a:bodyPr>
          <a:lstStyle/>
          <a:p>
            <a:r>
              <a:rPr lang="en-US" altLang="ko-KR" sz="5400" dirty="0" smtClean="0">
                <a:solidFill>
                  <a:schemeClr val="accent1">
                    <a:lumMod val="20000"/>
                    <a:lumOff val="80000"/>
                  </a:schemeClr>
                </a:solidFill>
              </a:rPr>
              <a:t>Gray Wolves </a:t>
            </a:r>
            <a:endParaRPr lang="ko-KR" altLang="en-US" sz="5400" dirty="0">
              <a:solidFill>
                <a:schemeClr val="accent1">
                  <a:lumMod val="20000"/>
                  <a:lumOff val="80000"/>
                </a:schemeClr>
              </a:solidFill>
            </a:endParaRPr>
          </a:p>
        </p:txBody>
      </p:sp>
      <p:sp>
        <p:nvSpPr>
          <p:cNvPr id="3" name="제목 2"/>
          <p:cNvSpPr>
            <a:spLocks noGrp="1"/>
          </p:cNvSpPr>
          <p:nvPr>
            <p:ph type="title"/>
          </p:nvPr>
        </p:nvSpPr>
        <p:spPr>
          <a:xfrm>
            <a:off x="838200" y="500062"/>
            <a:ext cx="10515600" cy="1325563"/>
          </a:xfrm>
        </p:spPr>
        <p:txBody>
          <a:bodyPr>
            <a:normAutofit/>
          </a:bodyPr>
          <a:lstStyle/>
          <a:p>
            <a:r>
              <a:rPr lang="en-US" altLang="ko-KR" dirty="0" smtClean="0">
                <a:latin typeface="휴먼둥근헤드라인" panose="02030504000101010101" pitchFamily="18" charset="-127"/>
                <a:ea typeface="휴먼둥근헤드라인" panose="02030504000101010101" pitchFamily="18" charset="-127"/>
              </a:rPr>
              <a:t>Who do you think eats elk? </a:t>
            </a:r>
            <a:endParaRPr lang="ko-KR" altLang="en-US" dirty="0">
              <a:latin typeface="휴먼둥근헤드라인" panose="02030504000101010101" pitchFamily="18" charset="-127"/>
              <a:ea typeface="휴먼둥근헤드라인" panose="02030504000101010101" pitchFamily="18" charset="-127"/>
            </a:endParaRPr>
          </a:p>
        </p:txBody>
      </p:sp>
      <p:pic>
        <p:nvPicPr>
          <p:cNvPr id="3074" name="Picture 2" descr="Image result for e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495" y="2305675"/>
            <a:ext cx="6007283" cy="4552325"/>
          </a:xfrm>
          <a:prstGeom prst="roundRect">
            <a:avLst>
              <a:gd name="adj" fmla="val 15047"/>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161122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2" name="Picture 2" descr="Image result for grazing anima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2325" y="2824133"/>
            <a:ext cx="5790076" cy="4033867"/>
          </a:xfrm>
          <a:prstGeom prst="roundRect">
            <a:avLst>
              <a:gd name="adj" fmla="val 21017"/>
            </a:avLst>
          </a:prstGeom>
          <a:solidFill>
            <a:srgbClr val="FFFFFF">
              <a:shade val="85000"/>
            </a:srgbClr>
          </a:solidFill>
          <a:ln>
            <a:noFill/>
          </a:ln>
          <a:effectLst>
            <a:reflection blurRad="12700" stA="38000" endPos="28000" dist="5000" dir="5400000" sy="-100000" algn="bl" rotWithShape="0"/>
          </a:effectLst>
          <a:extLst/>
        </p:spPr>
      </p:pic>
      <p:sp>
        <p:nvSpPr>
          <p:cNvPr id="5" name="제목 2"/>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dirty="0" smtClean="0">
                <a:latin typeface="휴먼둥근헤드라인" panose="02030504000101010101" pitchFamily="18" charset="-127"/>
                <a:ea typeface="휴먼둥근헤드라인" panose="02030504000101010101" pitchFamily="18" charset="-127"/>
              </a:rPr>
              <a:t>Who do you think ate farm animals? </a:t>
            </a:r>
            <a:endParaRPr lang="ko-KR" altLang="en-US" dirty="0">
              <a:latin typeface="휴먼둥근헤드라인" panose="02030504000101010101" pitchFamily="18" charset="-127"/>
              <a:ea typeface="휴먼둥근헤드라인" panose="02030504000101010101" pitchFamily="18" charset="-127"/>
            </a:endParaRPr>
          </a:p>
        </p:txBody>
      </p:sp>
      <p:sp>
        <p:nvSpPr>
          <p:cNvPr id="8" name="내용 개체 틀 1"/>
          <p:cNvSpPr>
            <a:spLocks noGrp="1"/>
          </p:cNvSpPr>
          <p:nvPr>
            <p:ph idx="1"/>
          </p:nvPr>
        </p:nvSpPr>
        <p:spPr>
          <a:xfrm>
            <a:off x="838200" y="1825625"/>
            <a:ext cx="10515600" cy="4351338"/>
          </a:xfrm>
        </p:spPr>
        <p:txBody>
          <a:bodyPr anchor="ctr">
            <a:normAutofit/>
          </a:bodyPr>
          <a:lstStyle/>
          <a:p>
            <a:r>
              <a:rPr lang="en-US" altLang="ko-KR" sz="5400" dirty="0" smtClean="0">
                <a:solidFill>
                  <a:schemeClr val="accent1">
                    <a:lumMod val="20000"/>
                    <a:lumOff val="80000"/>
                  </a:schemeClr>
                </a:solidFill>
              </a:rPr>
              <a:t>Gray Wolves </a:t>
            </a:r>
            <a:endParaRPr lang="ko-KR" altLang="en-US" sz="5400" dirty="0">
              <a:solidFill>
                <a:schemeClr val="accent1">
                  <a:lumMod val="20000"/>
                  <a:lumOff val="80000"/>
                </a:schemeClr>
              </a:solidFill>
            </a:endParaRPr>
          </a:p>
        </p:txBody>
      </p:sp>
    </p:spTree>
    <p:extLst>
      <p:ext uri="{BB962C8B-B14F-4D97-AF65-F5344CB8AC3E}">
        <p14:creationId xmlns:p14="http://schemas.microsoft.com/office/powerpoint/2010/main" val="3207288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99" name="Picture 3" descr="C:\Users\user\Downloads\Soldiers_Soda_Butte_Creek-Wolf_Pelt-YNP19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3181" y="2968973"/>
            <a:ext cx="5685341" cy="3870810"/>
          </a:xfrm>
          <a:prstGeom prst="roundRect">
            <a:avLst>
              <a:gd name="adj" fmla="val 20647"/>
            </a:avLst>
          </a:prstGeom>
          <a:solidFill>
            <a:srgbClr val="FFFFFF">
              <a:shade val="85000"/>
            </a:srgbClr>
          </a:solidFill>
          <a:ln>
            <a:noFill/>
          </a:ln>
          <a:effectLst>
            <a:reflection blurRad="12700" stA="38000" endPos="28000" dist="5000" dir="5400000" sy="-100000" algn="bl" rotWithShape="0"/>
          </a:effectLst>
          <a:extLst/>
        </p:spPr>
      </p:pic>
      <p:sp>
        <p:nvSpPr>
          <p:cNvPr id="5" name="내용 개체 틀 1"/>
          <p:cNvSpPr txBox="1">
            <a:spLocks/>
          </p:cNvSpPr>
          <p:nvPr/>
        </p:nvSpPr>
        <p:spPr>
          <a:xfrm>
            <a:off x="838200" y="1825625"/>
            <a:ext cx="5084981" cy="4351338"/>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5400" dirty="0" smtClean="0">
                <a:solidFill>
                  <a:schemeClr val="accent1">
                    <a:lumMod val="20000"/>
                    <a:lumOff val="80000"/>
                  </a:schemeClr>
                </a:solidFill>
              </a:rPr>
              <a:t>They killed the Gray Wolves.</a:t>
            </a:r>
            <a:endParaRPr lang="ko-KR" altLang="en-US" sz="5400" dirty="0">
              <a:solidFill>
                <a:schemeClr val="accent1">
                  <a:lumMod val="20000"/>
                  <a:lumOff val="80000"/>
                </a:schemeClr>
              </a:solidFill>
            </a:endParaRPr>
          </a:p>
        </p:txBody>
      </p:sp>
      <p:sp>
        <p:nvSpPr>
          <p:cNvPr id="8" name="제목 2"/>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dirty="0" smtClean="0">
                <a:latin typeface="휴먼둥근헤드라인" panose="02030504000101010101" pitchFamily="18" charset="-127"/>
                <a:ea typeface="휴먼둥근헤드라인" panose="02030504000101010101" pitchFamily="18" charset="-127"/>
              </a:rPr>
              <a:t>What do you think the farmers did? </a:t>
            </a:r>
            <a:endParaRPr lang="ko-KR" altLang="en-US" dirty="0">
              <a:latin typeface="휴먼둥근헤드라인" panose="02030504000101010101" pitchFamily="18" charset="-127"/>
              <a:ea typeface="휴먼둥근헤드라인" panose="02030504000101010101" pitchFamily="18" charset="-127"/>
            </a:endParaRPr>
          </a:p>
        </p:txBody>
      </p:sp>
    </p:spTree>
    <p:extLst>
      <p:ext uri="{BB962C8B-B14F-4D97-AF65-F5344CB8AC3E}">
        <p14:creationId xmlns:p14="http://schemas.microsoft.com/office/powerpoint/2010/main" val="29207647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7255812" y="2615023"/>
            <a:ext cx="3564587" cy="356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제목 2"/>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dirty="0" smtClean="0">
                <a:latin typeface="휴먼둥근헤드라인" panose="02030504000101010101" pitchFamily="18" charset="-127"/>
                <a:ea typeface="휴먼둥근헤드라인" panose="02030504000101010101" pitchFamily="18" charset="-127"/>
              </a:rPr>
              <a:t>What would happen if the wolves disappeared?    </a:t>
            </a:r>
            <a:endParaRPr lang="ko-KR" altLang="en-US" dirty="0">
              <a:latin typeface="휴먼둥근헤드라인" panose="02030504000101010101" pitchFamily="18" charset="-127"/>
              <a:ea typeface="휴먼둥근헤드라인" panose="02030504000101010101" pitchFamily="18" charset="-127"/>
            </a:endParaRPr>
          </a:p>
        </p:txBody>
      </p:sp>
      <p:sp>
        <p:nvSpPr>
          <p:cNvPr id="8" name="내용 개체 틀 1"/>
          <p:cNvSpPr txBox="1">
            <a:spLocks/>
          </p:cNvSpPr>
          <p:nvPr/>
        </p:nvSpPr>
        <p:spPr>
          <a:xfrm>
            <a:off x="838200" y="1825625"/>
            <a:ext cx="5084981" cy="4351338"/>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5400" dirty="0" smtClean="0">
                <a:solidFill>
                  <a:schemeClr val="accent1">
                    <a:lumMod val="20000"/>
                    <a:lumOff val="80000"/>
                  </a:schemeClr>
                </a:solidFill>
              </a:rPr>
              <a:t>There would be too many elk.</a:t>
            </a:r>
            <a:endParaRPr lang="ko-KR" altLang="en-US" sz="5400" dirty="0">
              <a:solidFill>
                <a:schemeClr val="accent1">
                  <a:lumMod val="20000"/>
                  <a:lumOff val="80000"/>
                </a:schemeClr>
              </a:solidFill>
            </a:endParaRPr>
          </a:p>
        </p:txBody>
      </p:sp>
    </p:spTree>
    <p:extLst>
      <p:ext uri="{BB962C8B-B14F-4D97-AF65-F5344CB8AC3E}">
        <p14:creationId xmlns:p14="http://schemas.microsoft.com/office/powerpoint/2010/main" val="2325882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662510"/>
            <a:ext cx="12153900" cy="12153900"/>
          </a:xfrm>
          <a:prstGeom prst="ellipse">
            <a:avLst/>
          </a:prstGeom>
          <a:solidFill>
            <a:schemeClr val="bg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Accuracy</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531223" y="1723708"/>
            <a:ext cx="11129554" cy="4555172"/>
          </a:xfrm>
        </p:spPr>
        <p:txBody>
          <a:bodyPr anchor="ctr">
            <a:normAutofit/>
          </a:bodyPr>
          <a:lstStyle/>
          <a:p>
            <a:pPr marL="0" indent="0" algn="ctr">
              <a:buNone/>
            </a:pPr>
            <a:r>
              <a:rPr lang="en-US" altLang="ko-KR" sz="3600" dirty="0" smtClean="0"/>
              <a:t>Accuracy is the ability to </a:t>
            </a:r>
            <a:r>
              <a:rPr lang="en-US" altLang="ko-KR" sz="3600" dirty="0" smtClean="0">
                <a:solidFill>
                  <a:schemeClr val="accent2">
                    <a:lumMod val="40000"/>
                    <a:lumOff val="60000"/>
                  </a:schemeClr>
                </a:solidFill>
              </a:rPr>
              <a:t>produce </a:t>
            </a:r>
            <a:r>
              <a:rPr lang="en-US" altLang="ko-KR" sz="3600" dirty="0" smtClean="0">
                <a:solidFill>
                  <a:schemeClr val="accent5">
                    <a:lumMod val="40000"/>
                    <a:lumOff val="60000"/>
                  </a:schemeClr>
                </a:solidFill>
              </a:rPr>
              <a:t>grammatically</a:t>
            </a:r>
            <a:r>
              <a:rPr lang="en-US" altLang="ko-KR" sz="3600" dirty="0" smtClean="0"/>
              <a:t> and </a:t>
            </a:r>
            <a:r>
              <a:rPr lang="en-US" altLang="ko-KR" sz="3600" dirty="0" smtClean="0">
                <a:solidFill>
                  <a:schemeClr val="accent6">
                    <a:lumMod val="40000"/>
                    <a:lumOff val="60000"/>
                  </a:schemeClr>
                </a:solidFill>
              </a:rPr>
              <a:t>lexically</a:t>
            </a:r>
            <a:r>
              <a:rPr lang="en-US" altLang="ko-KR" sz="3600" dirty="0" smtClean="0"/>
              <a:t> accurate English sentences.</a:t>
            </a:r>
            <a:endParaRPr lang="en-US" altLang="ko-KR" sz="3600" dirty="0"/>
          </a:p>
        </p:txBody>
      </p:sp>
    </p:spTree>
    <p:extLst>
      <p:ext uri="{BB962C8B-B14F-4D97-AF65-F5344CB8AC3E}">
        <p14:creationId xmlns:p14="http://schemas.microsoft.com/office/powerpoint/2010/main" val="1664470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7255812" y="2615023"/>
            <a:ext cx="3564587" cy="356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제목 2"/>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dirty="0" smtClean="0">
                <a:latin typeface="휴먼둥근헤드라인" panose="02030504000101010101" pitchFamily="18" charset="-127"/>
                <a:ea typeface="휴먼둥근헤드라인" panose="02030504000101010101" pitchFamily="18" charset="-127"/>
              </a:rPr>
              <a:t>Why might that be bad?</a:t>
            </a:r>
            <a:endParaRPr lang="ko-KR" altLang="en-US" dirty="0">
              <a:latin typeface="휴먼둥근헤드라인" panose="02030504000101010101" pitchFamily="18" charset="-127"/>
              <a:ea typeface="휴먼둥근헤드라인" panose="02030504000101010101" pitchFamily="18" charset="-127"/>
            </a:endParaRPr>
          </a:p>
        </p:txBody>
      </p:sp>
      <p:sp>
        <p:nvSpPr>
          <p:cNvPr id="10" name="내용 개체 틀 1"/>
          <p:cNvSpPr txBox="1">
            <a:spLocks/>
          </p:cNvSpPr>
          <p:nvPr/>
        </p:nvSpPr>
        <p:spPr>
          <a:xfrm>
            <a:off x="838200" y="1825625"/>
            <a:ext cx="5084981" cy="4351338"/>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5400" dirty="0" smtClean="0">
                <a:solidFill>
                  <a:schemeClr val="accent1">
                    <a:lumMod val="20000"/>
                    <a:lumOff val="80000"/>
                  </a:schemeClr>
                </a:solidFill>
              </a:rPr>
              <a:t>Elk eat too much grass. </a:t>
            </a:r>
            <a:endParaRPr lang="ko-KR" altLang="en-US" sz="5400" dirty="0">
              <a:solidFill>
                <a:schemeClr val="accent1">
                  <a:lumMod val="20000"/>
                  <a:lumOff val="80000"/>
                </a:schemeClr>
              </a:solidFill>
            </a:endParaRPr>
          </a:p>
        </p:txBody>
      </p:sp>
    </p:spTree>
    <p:extLst>
      <p:ext uri="{BB962C8B-B14F-4D97-AF65-F5344CB8AC3E}">
        <p14:creationId xmlns:p14="http://schemas.microsoft.com/office/powerpoint/2010/main" val="29319258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70" name="Picture 2" descr="Image result for elk he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6505"/>
            <a:ext cx="12192000" cy="3481495"/>
          </a:xfrm>
          <a:prstGeom prst="rect">
            <a:avLst/>
          </a:prstGeom>
          <a:noFill/>
          <a:extLst>
            <a:ext uri="{909E8E84-426E-40DD-AFC4-6F175D3DCCD1}">
              <a14:hiddenFill xmlns:a14="http://schemas.microsoft.com/office/drawing/2010/main">
                <a:solidFill>
                  <a:srgbClr val="FFFFFF"/>
                </a:solidFill>
              </a14:hiddenFill>
            </a:ext>
          </a:extLst>
        </p:spPr>
      </p:pic>
      <p:sp>
        <p:nvSpPr>
          <p:cNvPr id="7" name="제목 2"/>
          <p:cNvSpPr txBox="1">
            <a:spLocks/>
          </p:cNvSpPr>
          <p:nvPr/>
        </p:nvSpPr>
        <p:spPr>
          <a:xfrm>
            <a:off x="838200" y="500062"/>
            <a:ext cx="10515600" cy="2420938"/>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dirty="0" smtClean="0">
                <a:latin typeface="휴먼둥근헤드라인" panose="02030504000101010101" pitchFamily="18" charset="-127"/>
                <a:ea typeface="휴먼둥근헤드라인" panose="02030504000101010101" pitchFamily="18" charset="-127"/>
              </a:rPr>
              <a:t>What would happen if we reintroduced gray wolves?</a:t>
            </a:r>
            <a:endParaRPr lang="ko-KR" altLang="en-US" dirty="0">
              <a:latin typeface="휴먼둥근헤드라인" panose="02030504000101010101" pitchFamily="18" charset="-127"/>
              <a:ea typeface="휴먼둥근헤드라인" panose="02030504000101010101" pitchFamily="18" charset="-127"/>
            </a:endParaRPr>
          </a:p>
        </p:txBody>
      </p:sp>
    </p:spTree>
    <p:extLst>
      <p:ext uri="{BB962C8B-B14F-4D97-AF65-F5344CB8AC3E}">
        <p14:creationId xmlns:p14="http://schemas.microsoft.com/office/powerpoint/2010/main" val="4062466740"/>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517775"/>
            <a:ext cx="11823700" cy="1325563"/>
          </a:xfrm>
        </p:spPr>
        <p:txBody>
          <a:bodyPr>
            <a:normAutofit/>
          </a:bodyPr>
          <a:lstStyle/>
          <a:p>
            <a:pPr algn="ctr"/>
            <a:r>
              <a:rPr lang="en-US" altLang="ko-KR" sz="6000" dirty="0" smtClean="0">
                <a:latin typeface="휴먼둥근헤드라인" panose="02030504000101010101" pitchFamily="18" charset="-127"/>
                <a:ea typeface="휴먼둥근헤드라인" panose="02030504000101010101" pitchFamily="18" charset="-127"/>
              </a:rPr>
              <a:t>Wolves Change Rivers</a:t>
            </a:r>
            <a:endParaRPr lang="ko-KR" altLang="en-US" sz="6000" dirty="0">
              <a:latin typeface="휴먼둥근헤드라인" panose="02030504000101010101" pitchFamily="18" charset="-127"/>
              <a:ea typeface="휴먼둥근헤드라인" panose="02030504000101010101" pitchFamily="18" charset="-127"/>
            </a:endParaRPr>
          </a:p>
        </p:txBody>
      </p:sp>
    </p:spTree>
    <p:extLst>
      <p:ext uri="{BB962C8B-B14F-4D97-AF65-F5344CB8AC3E}">
        <p14:creationId xmlns:p14="http://schemas.microsoft.com/office/powerpoint/2010/main" val="38613087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74" name="Picture 2" descr="Image result for elk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265" y="4158888"/>
            <a:ext cx="7431226" cy="2709301"/>
          </a:xfrm>
          <a:prstGeom prst="rect">
            <a:avLst/>
          </a:prstGeom>
          <a:noFill/>
          <a:extLst>
            <a:ext uri="{909E8E84-426E-40DD-AFC4-6F175D3DCCD1}">
              <a14:hiddenFill xmlns:a14="http://schemas.microsoft.com/office/drawing/2010/main">
                <a:solidFill>
                  <a:srgbClr val="FFFFFF"/>
                </a:solidFill>
              </a14:hiddenFill>
            </a:ext>
          </a:extLst>
        </p:spPr>
      </p:pic>
      <p:sp>
        <p:nvSpPr>
          <p:cNvPr id="2" name="내용 개체 틀 1"/>
          <p:cNvSpPr>
            <a:spLocks noGrp="1"/>
          </p:cNvSpPr>
          <p:nvPr>
            <p:ph idx="1"/>
          </p:nvPr>
        </p:nvSpPr>
        <p:spPr/>
        <p:txBody>
          <a:bodyPr>
            <a:normAutofit/>
          </a:bodyPr>
          <a:lstStyle/>
          <a:p>
            <a:r>
              <a:rPr lang="en-US" altLang="ko-KR" sz="4400" dirty="0"/>
              <a:t>By the early 1990s, gray wolves </a:t>
            </a:r>
            <a:r>
              <a:rPr lang="en-US" altLang="ko-KR" sz="4400" dirty="0">
                <a:solidFill>
                  <a:schemeClr val="tx1">
                    <a:lumMod val="85000"/>
                  </a:schemeClr>
                </a:solidFill>
              </a:rPr>
              <a:t>(A) had begun / have begun</a:t>
            </a:r>
            <a:r>
              <a:rPr lang="en-US" altLang="ko-KR" sz="4400" dirty="0"/>
              <a:t> to disappear from Yellowstone National Park in the US, and this resulted in a growing elk population.</a:t>
            </a:r>
            <a:endParaRPr lang="ko-KR" altLang="en-US" sz="4400" dirty="0"/>
          </a:p>
        </p:txBody>
      </p:sp>
      <p:sp>
        <p:nvSpPr>
          <p:cNvPr id="9" name="아래쪽 화살표 8"/>
          <p:cNvSpPr/>
          <p:nvPr/>
        </p:nvSpPr>
        <p:spPr>
          <a:xfrm rot="19199561">
            <a:off x="4113161" y="2112878"/>
            <a:ext cx="216024" cy="3024336"/>
          </a:xfrm>
          <a:prstGeom prst="downArrow">
            <a:avLst>
              <a:gd name="adj1" fmla="val 50000"/>
              <a:gd name="adj2" fmla="val 125992"/>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4" name="액자 3"/>
          <p:cNvSpPr/>
          <p:nvPr/>
        </p:nvSpPr>
        <p:spPr>
          <a:xfrm>
            <a:off x="617206" y="1768475"/>
            <a:ext cx="5098166" cy="777686"/>
          </a:xfrm>
          <a:prstGeom prst="frame">
            <a:avLst/>
          </a:prstGeom>
          <a:solidFill>
            <a:srgbClr val="FF5050"/>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ko-KR" altLang="en-US" sz="2160">
              <a:solidFill>
                <a:schemeClr val="tx1"/>
              </a:solidFill>
            </a:endParaRPr>
          </a:p>
        </p:txBody>
      </p:sp>
      <p:sp>
        <p:nvSpPr>
          <p:cNvPr id="10" name="TextBox 9"/>
          <p:cNvSpPr txBox="1"/>
          <p:nvPr/>
        </p:nvSpPr>
        <p:spPr>
          <a:xfrm>
            <a:off x="3166289" y="5101301"/>
            <a:ext cx="6182846" cy="646331"/>
          </a:xfrm>
          <a:prstGeom prst="rect">
            <a:avLst/>
          </a:prstGeom>
          <a:noFill/>
        </p:spPr>
        <p:txBody>
          <a:bodyPr wrap="none" rtlCol="0">
            <a:spAutoFit/>
          </a:bodyPr>
          <a:lstStyle/>
          <a:p>
            <a:r>
              <a:rPr lang="en-US" altLang="ko-KR" sz="3600" dirty="0">
                <a:solidFill>
                  <a:schemeClr val="accent2">
                    <a:lumMod val="40000"/>
                    <a:lumOff val="60000"/>
                  </a:schemeClr>
                </a:solidFill>
              </a:rPr>
              <a:t>By this time / Before this time… </a:t>
            </a:r>
            <a:endParaRPr lang="ko-KR" altLang="en-US" sz="3600" dirty="0">
              <a:solidFill>
                <a:schemeClr val="accent2">
                  <a:lumMod val="40000"/>
                  <a:lumOff val="60000"/>
                </a:schemeClr>
              </a:solidFill>
            </a:endParaRPr>
          </a:p>
        </p:txBody>
      </p:sp>
    </p:spTree>
    <p:extLst>
      <p:ext uri="{BB962C8B-B14F-4D97-AF65-F5344CB8AC3E}">
        <p14:creationId xmlns:p14="http://schemas.microsoft.com/office/powerpoint/2010/main" val="40381841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직사각형 4"/>
          <p:cNvSpPr/>
          <p:nvPr/>
        </p:nvSpPr>
        <p:spPr>
          <a:xfrm>
            <a:off x="6362700" y="2949051"/>
            <a:ext cx="2285999" cy="91440"/>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8" name="직사각형 7"/>
          <p:cNvSpPr/>
          <p:nvPr/>
        </p:nvSpPr>
        <p:spPr>
          <a:xfrm>
            <a:off x="5536704" y="2334910"/>
            <a:ext cx="2711946" cy="91440"/>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2" name="내용 개체 틀 1"/>
          <p:cNvSpPr>
            <a:spLocks noGrp="1"/>
          </p:cNvSpPr>
          <p:nvPr>
            <p:ph idx="1"/>
          </p:nvPr>
        </p:nvSpPr>
        <p:spPr/>
        <p:txBody>
          <a:bodyPr>
            <a:normAutofit/>
          </a:bodyPr>
          <a:lstStyle/>
          <a:p>
            <a:r>
              <a:rPr lang="en-US" altLang="ko-KR" sz="4400" dirty="0"/>
              <a:t>By the early 1990s, gray wolves </a:t>
            </a:r>
            <a:r>
              <a:rPr lang="en-US" altLang="ko-KR" sz="4400" dirty="0">
                <a:solidFill>
                  <a:schemeClr val="tx1">
                    <a:lumMod val="85000"/>
                  </a:schemeClr>
                </a:solidFill>
              </a:rPr>
              <a:t>(A) had begun / have begun</a:t>
            </a:r>
            <a:r>
              <a:rPr lang="en-US" altLang="ko-KR" sz="4400" dirty="0"/>
              <a:t> to disappear from Yellowstone National Park in the US, and this resulted in a growing elk population.</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r>
              <a:rPr lang="en-US" altLang="ko-KR" sz="6000" dirty="0" smtClean="0">
                <a:solidFill>
                  <a:schemeClr val="accent4">
                    <a:lumMod val="40000"/>
                    <a:lumOff val="60000"/>
                  </a:schemeClr>
                </a:solidFill>
              </a:rPr>
              <a:t>What happened before the 1990s?  </a:t>
            </a:r>
            <a:endParaRPr lang="ko-KR" altLang="en-US" sz="6000" dirty="0">
              <a:solidFill>
                <a:schemeClr val="accent4">
                  <a:lumMod val="40000"/>
                  <a:lumOff val="60000"/>
                </a:schemeClr>
              </a:solidFill>
            </a:endParaRPr>
          </a:p>
        </p:txBody>
      </p:sp>
      <p:sp>
        <p:nvSpPr>
          <p:cNvPr id="12" name="TextBox 11"/>
          <p:cNvSpPr txBox="1"/>
          <p:nvPr/>
        </p:nvSpPr>
        <p:spPr>
          <a:xfrm>
            <a:off x="3787759" y="5607717"/>
            <a:ext cx="5041380" cy="646331"/>
          </a:xfrm>
          <a:prstGeom prst="rect">
            <a:avLst/>
          </a:prstGeom>
          <a:noFill/>
        </p:spPr>
        <p:txBody>
          <a:bodyPr wrap="none" rtlCol="0">
            <a:spAutoFit/>
          </a:bodyPr>
          <a:lstStyle/>
          <a:p>
            <a:r>
              <a:rPr lang="en-US" altLang="ko-KR" sz="3600" dirty="0">
                <a:solidFill>
                  <a:schemeClr val="accent2">
                    <a:lumMod val="40000"/>
                    <a:lumOff val="60000"/>
                  </a:schemeClr>
                </a:solidFill>
              </a:rPr>
              <a:t>Yellowstone National Park</a:t>
            </a:r>
            <a:endParaRPr lang="ko-KR" altLang="en-US" sz="3600" dirty="0">
              <a:solidFill>
                <a:schemeClr val="accent2">
                  <a:lumMod val="40000"/>
                  <a:lumOff val="60000"/>
                </a:schemeClr>
              </a:solidFill>
            </a:endParaRPr>
          </a:p>
        </p:txBody>
      </p:sp>
      <p:pic>
        <p:nvPicPr>
          <p:cNvPr id="9" name="Picture 2" descr="Image result for elk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15" y="4158888"/>
            <a:ext cx="7431226" cy="2709301"/>
          </a:xfrm>
          <a:prstGeom prst="rect">
            <a:avLst/>
          </a:prstGeom>
          <a:noFill/>
          <a:extLst>
            <a:ext uri="{909E8E84-426E-40DD-AFC4-6F175D3DCCD1}">
              <a14:hiddenFill xmlns:a14="http://schemas.microsoft.com/office/drawing/2010/main">
                <a:solidFill>
                  <a:srgbClr val="FFFFFF"/>
                </a:solidFill>
              </a14:hiddenFill>
            </a:ext>
          </a:extLst>
        </p:spPr>
      </p:pic>
      <p:sp>
        <p:nvSpPr>
          <p:cNvPr id="10" name="제목 2"/>
          <p:cNvSpPr txBox="1">
            <a:spLocks/>
          </p:cNvSpPr>
          <p:nvPr/>
        </p:nvSpPr>
        <p:spPr>
          <a:xfrm>
            <a:off x="1920878" y="4840255"/>
            <a:ext cx="4851319" cy="1000132"/>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6000" dirty="0" smtClean="0">
                <a:solidFill>
                  <a:schemeClr val="accent4">
                    <a:lumMod val="40000"/>
                    <a:lumOff val="60000"/>
                  </a:schemeClr>
                </a:solidFill>
              </a:rPr>
              <a:t>Where?</a:t>
            </a:r>
            <a:endParaRPr lang="ko-KR" altLang="en-US" sz="6000" dirty="0">
              <a:solidFill>
                <a:schemeClr val="accent4">
                  <a:lumMod val="40000"/>
                  <a:lumOff val="60000"/>
                </a:schemeClr>
              </a:solidFill>
            </a:endParaRPr>
          </a:p>
        </p:txBody>
      </p:sp>
    </p:spTree>
    <p:extLst>
      <p:ext uri="{BB962C8B-B14F-4D97-AF65-F5344CB8AC3E}">
        <p14:creationId xmlns:p14="http://schemas.microsoft.com/office/powerpoint/2010/main" val="6780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p:bldP spid="12"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endParaRPr lang="ko-KR" altLang="en-US"/>
          </a:p>
        </p:txBody>
      </p:sp>
      <p:sp>
        <p:nvSpPr>
          <p:cNvPr id="3" name="제목 2"/>
          <p:cNvSpPr>
            <a:spLocks noGrp="1"/>
          </p:cNvSpPr>
          <p:nvPr>
            <p:ph type="title"/>
          </p:nvPr>
        </p:nvSpPr>
        <p:spPr/>
        <p:txBody>
          <a:bodyPr/>
          <a:lstStyle/>
          <a:p>
            <a:endParaRPr lang="ko-KR"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 y="0"/>
            <a:ext cx="12187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9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직사각형 8"/>
          <p:cNvSpPr/>
          <p:nvPr/>
        </p:nvSpPr>
        <p:spPr>
          <a:xfrm>
            <a:off x="1174076" y="4157118"/>
            <a:ext cx="9208174" cy="91440"/>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2" name="내용 개체 틀 1"/>
          <p:cNvSpPr>
            <a:spLocks noGrp="1"/>
          </p:cNvSpPr>
          <p:nvPr>
            <p:ph idx="1"/>
          </p:nvPr>
        </p:nvSpPr>
        <p:spPr/>
        <p:txBody>
          <a:bodyPr>
            <a:normAutofit/>
          </a:bodyPr>
          <a:lstStyle/>
          <a:p>
            <a:r>
              <a:rPr lang="en-US" altLang="ko-KR" sz="4400" dirty="0"/>
              <a:t>By the early 1990s, gray wolves </a:t>
            </a:r>
            <a:r>
              <a:rPr lang="en-US" altLang="ko-KR" sz="4400" dirty="0">
                <a:solidFill>
                  <a:schemeClr val="tx1">
                    <a:lumMod val="85000"/>
                  </a:schemeClr>
                </a:solidFill>
              </a:rPr>
              <a:t>(A) had begun / have begun</a:t>
            </a:r>
            <a:r>
              <a:rPr lang="en-US" altLang="ko-KR" sz="4400" dirty="0"/>
              <a:t> to disappear from Yellowstone National Park in the US, and this resulted in a growing elk population.</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r>
              <a:rPr lang="en-US" altLang="ko-KR" sz="6000" dirty="0" smtClean="0">
                <a:solidFill>
                  <a:schemeClr val="accent4">
                    <a:lumMod val="40000"/>
                    <a:lumOff val="60000"/>
                  </a:schemeClr>
                </a:solidFill>
              </a:rPr>
              <a:t>What was the result?  </a:t>
            </a:r>
            <a:endParaRPr lang="ko-KR" altLang="en-US" sz="6000" dirty="0">
              <a:solidFill>
                <a:schemeClr val="accent4">
                  <a:lumMod val="40000"/>
                  <a:lumOff val="60000"/>
                </a:schemeClr>
              </a:solidFill>
            </a:endParaRPr>
          </a:p>
        </p:txBody>
      </p:sp>
      <p:pic>
        <p:nvPicPr>
          <p:cNvPr id="7" name="Picture 2" descr="Image result for elk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265" y="4158888"/>
            <a:ext cx="7431226" cy="2709301"/>
          </a:xfrm>
          <a:prstGeom prst="rect">
            <a:avLst/>
          </a:prstGeom>
          <a:noFill/>
          <a:extLst>
            <a:ext uri="{909E8E84-426E-40DD-AFC4-6F175D3DCCD1}">
              <a14:hiddenFill xmlns:a14="http://schemas.microsoft.com/office/drawing/2010/main">
                <a:solidFill>
                  <a:srgbClr val="FFFFFF"/>
                </a:solidFill>
              </a14:hiddenFill>
            </a:ext>
          </a:extLst>
        </p:spPr>
      </p:pic>
      <p:sp>
        <p:nvSpPr>
          <p:cNvPr id="6" name="액자 6"/>
          <p:cNvSpPr/>
          <p:nvPr/>
        </p:nvSpPr>
        <p:spPr>
          <a:xfrm>
            <a:off x="949234" y="2369250"/>
            <a:ext cx="1985010" cy="777686"/>
          </a:xfrm>
          <a:prstGeom prst="frame">
            <a:avLst/>
          </a:prstGeom>
          <a:solidFill>
            <a:srgbClr val="FF5050"/>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ko-KR" altLang="en-US" sz="2160">
              <a:solidFill>
                <a:schemeClr val="tx1"/>
              </a:solidFill>
            </a:endParaRPr>
          </a:p>
        </p:txBody>
      </p:sp>
      <p:sp>
        <p:nvSpPr>
          <p:cNvPr id="8" name="액자 6"/>
          <p:cNvSpPr/>
          <p:nvPr/>
        </p:nvSpPr>
        <p:spPr>
          <a:xfrm>
            <a:off x="8242663" y="1781423"/>
            <a:ext cx="1985010" cy="777686"/>
          </a:xfrm>
          <a:prstGeom prst="frame">
            <a:avLst/>
          </a:prstGeom>
          <a:solidFill>
            <a:srgbClr val="FF5050"/>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ko-KR" altLang="en-US" sz="2160">
              <a:solidFill>
                <a:schemeClr val="tx1"/>
              </a:solidFill>
            </a:endParaRPr>
          </a:p>
        </p:txBody>
      </p:sp>
    </p:spTree>
    <p:extLst>
      <p:ext uri="{BB962C8B-B14F-4D97-AF65-F5344CB8AC3E}">
        <p14:creationId xmlns:p14="http://schemas.microsoft.com/office/powerpoint/2010/main" val="200527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직사각형 7"/>
          <p:cNvSpPr/>
          <p:nvPr/>
        </p:nvSpPr>
        <p:spPr>
          <a:xfrm>
            <a:off x="2553206" y="2937749"/>
            <a:ext cx="3409444" cy="91440"/>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2" name="내용 개체 틀 1"/>
          <p:cNvSpPr>
            <a:spLocks noGrp="1"/>
          </p:cNvSpPr>
          <p:nvPr>
            <p:ph idx="1"/>
          </p:nvPr>
        </p:nvSpPr>
        <p:spPr/>
        <p:txBody>
          <a:bodyPr>
            <a:normAutofit/>
          </a:bodyPr>
          <a:lstStyle/>
          <a:p>
            <a:r>
              <a:rPr lang="en-US" altLang="ko-KR" sz="4400" dirty="0"/>
              <a:t>The elk ate too many leaves from the trees, which reduced shade along the rivers and creeks.</a:t>
            </a:r>
            <a:endParaRPr lang="ko-KR" altLang="en-US" sz="4400" dirty="0"/>
          </a:p>
        </p:txBody>
      </p:sp>
      <p:sp>
        <p:nvSpPr>
          <p:cNvPr id="6" name="직사각형 5"/>
          <p:cNvSpPr/>
          <p:nvPr/>
        </p:nvSpPr>
        <p:spPr>
          <a:xfrm>
            <a:off x="1155635" y="3537498"/>
            <a:ext cx="1512168" cy="68635"/>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2050" name="Picture 2" descr="Image result for shady riv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9830" y="4638734"/>
            <a:ext cx="3196253" cy="2153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13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r>
              <a:rPr lang="en-US" altLang="ko-KR" sz="4400" dirty="0"/>
              <a:t>This caused water temperatures to increase and the populations of many fish species in the park (B) declined / had declined.</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r>
              <a:rPr lang="en-US" altLang="ko-KR" sz="6000" dirty="0" smtClean="0">
                <a:solidFill>
                  <a:schemeClr val="accent4">
                    <a:lumMod val="40000"/>
                    <a:lumOff val="60000"/>
                  </a:schemeClr>
                </a:solidFill>
              </a:rPr>
              <a:t>What caused it?  </a:t>
            </a:r>
            <a:endParaRPr lang="ko-KR" altLang="en-US" sz="6000" dirty="0">
              <a:solidFill>
                <a:schemeClr val="accent4">
                  <a:lumMod val="40000"/>
                  <a:lumOff val="60000"/>
                </a:schemeClr>
              </a:solidFill>
            </a:endParaRPr>
          </a:p>
        </p:txBody>
      </p:sp>
      <p:sp>
        <p:nvSpPr>
          <p:cNvPr id="9" name="직사각형 8"/>
          <p:cNvSpPr/>
          <p:nvPr/>
        </p:nvSpPr>
        <p:spPr>
          <a:xfrm>
            <a:off x="1146870" y="2344045"/>
            <a:ext cx="2678698"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10" name="아래쪽 화살표 9"/>
          <p:cNvSpPr/>
          <p:nvPr/>
        </p:nvSpPr>
        <p:spPr>
          <a:xfrm rot="19199561">
            <a:off x="3876381" y="2058632"/>
            <a:ext cx="305488" cy="3086302"/>
          </a:xfrm>
          <a:prstGeom prst="downArrow">
            <a:avLst>
              <a:gd name="adj1" fmla="val 50000"/>
              <a:gd name="adj2" fmla="val 125992"/>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11" name="액자 10"/>
          <p:cNvSpPr/>
          <p:nvPr/>
        </p:nvSpPr>
        <p:spPr>
          <a:xfrm>
            <a:off x="737532" y="1722855"/>
            <a:ext cx="3318298" cy="777686"/>
          </a:xfrm>
          <a:prstGeom prst="frame">
            <a:avLst/>
          </a:prstGeom>
          <a:solidFill>
            <a:srgbClr val="FF5050"/>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ko-KR" altLang="en-US" sz="2160">
              <a:solidFill>
                <a:schemeClr val="tx1"/>
              </a:solidFill>
            </a:endParaRPr>
          </a:p>
        </p:txBody>
      </p:sp>
      <p:sp>
        <p:nvSpPr>
          <p:cNvPr id="12" name="TextBox 11"/>
          <p:cNvSpPr txBox="1"/>
          <p:nvPr/>
        </p:nvSpPr>
        <p:spPr>
          <a:xfrm>
            <a:off x="4587154" y="4661580"/>
            <a:ext cx="4648452" cy="646331"/>
          </a:xfrm>
          <a:prstGeom prst="rect">
            <a:avLst/>
          </a:prstGeom>
          <a:noFill/>
        </p:spPr>
        <p:txBody>
          <a:bodyPr wrap="none" rtlCol="0">
            <a:spAutoFit/>
          </a:bodyPr>
          <a:lstStyle/>
          <a:p>
            <a:r>
              <a:rPr lang="en-US" altLang="ko-KR" sz="3600" dirty="0">
                <a:solidFill>
                  <a:schemeClr val="accent2">
                    <a:lumMod val="40000"/>
                    <a:lumOff val="60000"/>
                  </a:schemeClr>
                </a:solidFill>
              </a:rPr>
              <a:t>The elk ate the leaves… </a:t>
            </a:r>
            <a:endParaRPr lang="ko-KR" altLang="en-US" sz="3600" dirty="0">
              <a:solidFill>
                <a:schemeClr val="accent2">
                  <a:lumMod val="40000"/>
                  <a:lumOff val="60000"/>
                </a:schemeClr>
              </a:solidFill>
            </a:endParaRPr>
          </a:p>
        </p:txBody>
      </p:sp>
      <p:pic>
        <p:nvPicPr>
          <p:cNvPr id="5122"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1613" y="5929715"/>
            <a:ext cx="1233667" cy="58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383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r>
              <a:rPr lang="en-US" altLang="ko-KR" sz="4400" dirty="0"/>
              <a:t>This caused water temperatures to increase and the populations of many fish species in the park (B) declined / had declined.</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r>
              <a:rPr lang="en-US" altLang="ko-KR" sz="6000" dirty="0" smtClean="0">
                <a:solidFill>
                  <a:schemeClr val="accent4">
                    <a:lumMod val="40000"/>
                    <a:lumOff val="60000"/>
                  </a:schemeClr>
                </a:solidFill>
              </a:rPr>
              <a:t>What happened?  </a:t>
            </a:r>
            <a:endParaRPr lang="ko-KR" altLang="en-US" sz="6000" dirty="0">
              <a:solidFill>
                <a:schemeClr val="accent4">
                  <a:lumMod val="40000"/>
                  <a:lumOff val="60000"/>
                </a:schemeClr>
              </a:solidFill>
            </a:endParaRPr>
          </a:p>
        </p:txBody>
      </p:sp>
      <p:sp>
        <p:nvSpPr>
          <p:cNvPr id="9" name="직사각형 8"/>
          <p:cNvSpPr/>
          <p:nvPr/>
        </p:nvSpPr>
        <p:spPr>
          <a:xfrm>
            <a:off x="3866406" y="2344234"/>
            <a:ext cx="4752528"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5122"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1613" y="5929715"/>
            <a:ext cx="1233667" cy="581057"/>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p:cNvSpPr/>
          <p:nvPr/>
        </p:nvSpPr>
        <p:spPr>
          <a:xfrm>
            <a:off x="9165551" y="2355521"/>
            <a:ext cx="1987421"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Tree>
    <p:extLst>
      <p:ext uri="{BB962C8B-B14F-4D97-AF65-F5344CB8AC3E}">
        <p14:creationId xmlns:p14="http://schemas.microsoft.com/office/powerpoint/2010/main" val="26286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1"/>
            <a:ext cx="11277466" cy="3822200"/>
          </a:xfrm>
        </p:spPr>
        <p:txBody>
          <a:bodyPr anchor="ctr">
            <a:noAutofit/>
          </a:bodyPr>
          <a:lstStyle/>
          <a:p>
            <a:pPr marL="0" indent="0" algn="ctr">
              <a:buNone/>
            </a:pPr>
            <a:r>
              <a:rPr lang="en-US" altLang="ko-KR" sz="3600" dirty="0">
                <a:solidFill>
                  <a:schemeClr val="accent4">
                    <a:lumMod val="20000"/>
                    <a:lumOff val="80000"/>
                  </a:schemeClr>
                </a:solidFill>
              </a:rPr>
              <a:t>Last </a:t>
            </a:r>
            <a:r>
              <a:rPr lang="en-US" altLang="ko-KR" sz="3600" dirty="0" err="1">
                <a:solidFill>
                  <a:schemeClr val="accent4">
                    <a:lumMod val="20000"/>
                    <a:lumOff val="80000"/>
                  </a:schemeClr>
                </a:solidFill>
              </a:rPr>
              <a:t>Serny</a:t>
            </a:r>
            <a:r>
              <a:rPr lang="en-US" altLang="ko-KR" sz="3600" dirty="0">
                <a:solidFill>
                  <a:schemeClr val="accent4">
                    <a:lumMod val="20000"/>
                    <a:lumOff val="80000"/>
                  </a:schemeClr>
                </a:solidFill>
              </a:rPr>
              <a:t>, </a:t>
            </a:r>
            <a:r>
              <a:rPr lang="en-US" altLang="ko-KR" sz="3600" dirty="0" err="1">
                <a:solidFill>
                  <a:schemeClr val="accent4">
                    <a:lumMod val="20000"/>
                    <a:lumOff val="80000"/>
                  </a:schemeClr>
                </a:solidFill>
              </a:rPr>
              <a:t>Flingledobe</a:t>
            </a:r>
            <a:r>
              <a:rPr lang="en-US" altLang="ko-KR" sz="3600" dirty="0">
                <a:solidFill>
                  <a:schemeClr val="accent4">
                    <a:lumMod val="20000"/>
                    <a:lumOff val="80000"/>
                  </a:schemeClr>
                </a:solidFill>
              </a:rPr>
              <a:t> and </a:t>
            </a:r>
            <a:r>
              <a:rPr lang="en-US" altLang="ko-KR" sz="3600" dirty="0" err="1">
                <a:solidFill>
                  <a:schemeClr val="accent4">
                    <a:lumMod val="20000"/>
                    <a:lumOff val="80000"/>
                  </a:schemeClr>
                </a:solidFill>
              </a:rPr>
              <a:t>Pribin</a:t>
            </a:r>
            <a:r>
              <a:rPr lang="en-US" altLang="ko-KR" sz="3600" dirty="0">
                <a:solidFill>
                  <a:schemeClr val="accent4">
                    <a:lumMod val="20000"/>
                    <a:lumOff val="80000"/>
                  </a:schemeClr>
                </a:solidFill>
              </a:rPr>
              <a:t> were in the </a:t>
            </a:r>
            <a:r>
              <a:rPr lang="en-US" altLang="ko-KR" sz="3600" dirty="0" err="1">
                <a:solidFill>
                  <a:schemeClr val="accent4">
                    <a:lumMod val="20000"/>
                    <a:lumOff val="80000"/>
                  </a:schemeClr>
                </a:solidFill>
              </a:rPr>
              <a:t>Berdlink</a:t>
            </a:r>
            <a:r>
              <a:rPr lang="en-US" altLang="ko-KR" sz="3600" dirty="0">
                <a:solidFill>
                  <a:schemeClr val="accent4">
                    <a:lumMod val="20000"/>
                    <a:lumOff val="80000"/>
                  </a:schemeClr>
                </a:solidFill>
              </a:rPr>
              <a:t> </a:t>
            </a:r>
            <a:r>
              <a:rPr lang="en-US" altLang="ko-KR" sz="3600" dirty="0" err="1">
                <a:solidFill>
                  <a:schemeClr val="accent4">
                    <a:lumMod val="20000"/>
                    <a:lumOff val="80000"/>
                  </a:schemeClr>
                </a:solidFill>
              </a:rPr>
              <a:t>treppening</a:t>
            </a:r>
            <a:r>
              <a:rPr lang="en-US" altLang="ko-KR" sz="3600" dirty="0">
                <a:solidFill>
                  <a:schemeClr val="accent4">
                    <a:lumMod val="20000"/>
                    <a:lumOff val="80000"/>
                  </a:schemeClr>
                </a:solidFill>
              </a:rPr>
              <a:t> gloopy </a:t>
            </a:r>
            <a:r>
              <a:rPr lang="en-US" altLang="ko-KR" sz="3600" dirty="0" err="1">
                <a:solidFill>
                  <a:schemeClr val="accent4">
                    <a:lumMod val="20000"/>
                    <a:lumOff val="80000"/>
                  </a:schemeClr>
                </a:solidFill>
              </a:rPr>
              <a:t>caples</a:t>
            </a:r>
            <a:r>
              <a:rPr lang="en-US" altLang="ko-KR" sz="3600" dirty="0">
                <a:solidFill>
                  <a:schemeClr val="accent4">
                    <a:lumMod val="20000"/>
                    <a:lumOff val="80000"/>
                  </a:schemeClr>
                </a:solidFill>
              </a:rPr>
              <a:t> and </a:t>
            </a:r>
            <a:r>
              <a:rPr lang="en-US" altLang="ko-KR" sz="3600" dirty="0" err="1">
                <a:solidFill>
                  <a:schemeClr val="accent4">
                    <a:lumMod val="20000"/>
                    <a:lumOff val="80000"/>
                  </a:schemeClr>
                </a:solidFill>
              </a:rPr>
              <a:t>cleaming</a:t>
            </a:r>
            <a:r>
              <a:rPr lang="en-US" altLang="ko-KR" sz="3600" dirty="0">
                <a:solidFill>
                  <a:schemeClr val="accent4">
                    <a:lumMod val="20000"/>
                    <a:lumOff val="80000"/>
                  </a:schemeClr>
                </a:solidFill>
              </a:rPr>
              <a:t> burly </a:t>
            </a:r>
            <a:r>
              <a:rPr lang="en-US" altLang="ko-KR" sz="3600" dirty="0" err="1">
                <a:solidFill>
                  <a:schemeClr val="accent4">
                    <a:lumMod val="20000"/>
                    <a:lumOff val="80000"/>
                  </a:schemeClr>
                </a:solidFill>
              </a:rPr>
              <a:t>greps</a:t>
            </a:r>
            <a:r>
              <a:rPr lang="en-US" altLang="ko-KR" sz="3600" dirty="0">
                <a:solidFill>
                  <a:schemeClr val="accent4">
                    <a:lumMod val="20000"/>
                    <a:lumOff val="80000"/>
                  </a:schemeClr>
                </a:solidFill>
              </a:rPr>
              <a:t>.  Suddenly, a ditty </a:t>
            </a:r>
            <a:r>
              <a:rPr lang="en-US" altLang="ko-KR" sz="3600" dirty="0" err="1">
                <a:solidFill>
                  <a:schemeClr val="accent4">
                    <a:lumMod val="20000"/>
                    <a:lumOff val="80000"/>
                  </a:schemeClr>
                </a:solidFill>
              </a:rPr>
              <a:t>strezzle</a:t>
            </a:r>
            <a:r>
              <a:rPr lang="en-US" altLang="ko-KR" sz="3600" dirty="0">
                <a:solidFill>
                  <a:schemeClr val="accent4">
                    <a:lumMod val="20000"/>
                    <a:lumOff val="80000"/>
                  </a:schemeClr>
                </a:solidFill>
              </a:rPr>
              <a:t> </a:t>
            </a:r>
            <a:r>
              <a:rPr lang="en-US" altLang="ko-KR" sz="3600" dirty="0" err="1">
                <a:solidFill>
                  <a:schemeClr val="accent4">
                    <a:lumMod val="20000"/>
                    <a:lumOff val="80000"/>
                  </a:schemeClr>
                </a:solidFill>
              </a:rPr>
              <a:t>boofed</a:t>
            </a:r>
            <a:r>
              <a:rPr lang="en-US" altLang="ko-KR" sz="3600" dirty="0">
                <a:solidFill>
                  <a:schemeClr val="accent4">
                    <a:lumMod val="20000"/>
                    <a:lumOff val="80000"/>
                  </a:schemeClr>
                </a:solidFill>
              </a:rPr>
              <a:t> into </a:t>
            </a:r>
            <a:r>
              <a:rPr lang="en-US" altLang="ko-KR" sz="3600" dirty="0" err="1">
                <a:solidFill>
                  <a:schemeClr val="accent4">
                    <a:lumMod val="20000"/>
                    <a:lumOff val="80000"/>
                  </a:schemeClr>
                </a:solidFill>
              </a:rPr>
              <a:t>Flingledobe’s</a:t>
            </a:r>
            <a:r>
              <a:rPr lang="en-US" altLang="ko-KR" sz="3600" dirty="0">
                <a:solidFill>
                  <a:schemeClr val="accent4">
                    <a:lumMod val="20000"/>
                    <a:lumOff val="80000"/>
                  </a:schemeClr>
                </a:solidFill>
              </a:rPr>
              <a:t> </a:t>
            </a:r>
            <a:r>
              <a:rPr lang="en-US" altLang="ko-KR" sz="3600" dirty="0" err="1">
                <a:solidFill>
                  <a:schemeClr val="accent4">
                    <a:lumMod val="20000"/>
                    <a:lumOff val="80000"/>
                  </a:schemeClr>
                </a:solidFill>
              </a:rPr>
              <a:t>tresk</a:t>
            </a:r>
            <a:r>
              <a:rPr lang="en-US" altLang="ko-KR" sz="3600" dirty="0">
                <a:solidFill>
                  <a:schemeClr val="accent4">
                    <a:lumMod val="20000"/>
                    <a:lumOff val="80000"/>
                  </a:schemeClr>
                </a:solidFill>
              </a:rPr>
              <a:t>.  </a:t>
            </a:r>
            <a:r>
              <a:rPr lang="en-US" altLang="ko-KR" sz="3600" dirty="0" err="1">
                <a:solidFill>
                  <a:schemeClr val="accent4">
                    <a:lumMod val="20000"/>
                    <a:lumOff val="80000"/>
                  </a:schemeClr>
                </a:solidFill>
              </a:rPr>
              <a:t>Pribin</a:t>
            </a:r>
            <a:r>
              <a:rPr lang="en-US" altLang="ko-KR" sz="3600" dirty="0">
                <a:solidFill>
                  <a:schemeClr val="accent4">
                    <a:lumMod val="20000"/>
                    <a:lumOff val="80000"/>
                  </a:schemeClr>
                </a:solidFill>
              </a:rPr>
              <a:t> </a:t>
            </a:r>
            <a:r>
              <a:rPr lang="en-US" altLang="ko-KR" sz="3600" dirty="0" err="1">
                <a:solidFill>
                  <a:schemeClr val="accent4">
                    <a:lumMod val="20000"/>
                    <a:lumOff val="80000"/>
                  </a:schemeClr>
                </a:solidFill>
              </a:rPr>
              <a:t>glaped</a:t>
            </a:r>
            <a:r>
              <a:rPr lang="en-US" altLang="ko-KR" sz="3600" dirty="0">
                <a:solidFill>
                  <a:schemeClr val="accent4">
                    <a:lumMod val="20000"/>
                    <a:lumOff val="80000"/>
                  </a:schemeClr>
                </a:solidFill>
              </a:rPr>
              <a:t>. “Oh </a:t>
            </a:r>
            <a:r>
              <a:rPr lang="en-US" altLang="ko-KR" sz="3600" dirty="0" err="1">
                <a:solidFill>
                  <a:schemeClr val="accent4">
                    <a:lumMod val="20000"/>
                    <a:lumOff val="80000"/>
                  </a:schemeClr>
                </a:solidFill>
              </a:rPr>
              <a:t>Flingledobe</a:t>
            </a:r>
            <a:r>
              <a:rPr lang="en-US" altLang="ko-KR" sz="3600" dirty="0">
                <a:solidFill>
                  <a:schemeClr val="accent4">
                    <a:lumMod val="20000"/>
                    <a:lumOff val="80000"/>
                  </a:schemeClr>
                </a:solidFill>
              </a:rPr>
              <a:t>,” he </a:t>
            </a:r>
            <a:r>
              <a:rPr lang="en-US" altLang="ko-KR" sz="3600" dirty="0" err="1">
                <a:solidFill>
                  <a:schemeClr val="accent4">
                    <a:lumMod val="20000"/>
                    <a:lumOff val="80000"/>
                  </a:schemeClr>
                </a:solidFill>
              </a:rPr>
              <a:t>chifed</a:t>
            </a:r>
            <a:r>
              <a:rPr lang="en-US" altLang="ko-KR" sz="3600" dirty="0">
                <a:solidFill>
                  <a:schemeClr val="accent4">
                    <a:lumMod val="20000"/>
                    <a:lumOff val="80000"/>
                  </a:schemeClr>
                </a:solidFill>
              </a:rPr>
              <a:t>, “that ditty </a:t>
            </a:r>
            <a:r>
              <a:rPr lang="en-US" altLang="ko-KR" sz="3600" dirty="0" err="1">
                <a:solidFill>
                  <a:schemeClr val="accent4">
                    <a:lumMod val="20000"/>
                    <a:lumOff val="80000"/>
                  </a:schemeClr>
                </a:solidFill>
              </a:rPr>
              <a:t>strezzle</a:t>
            </a:r>
            <a:r>
              <a:rPr lang="en-US" altLang="ko-KR" sz="3600" dirty="0">
                <a:solidFill>
                  <a:schemeClr val="accent4">
                    <a:lumMod val="20000"/>
                    <a:lumOff val="80000"/>
                  </a:schemeClr>
                </a:solidFill>
              </a:rPr>
              <a:t> is </a:t>
            </a:r>
            <a:r>
              <a:rPr lang="en-US" altLang="ko-KR" sz="3600" dirty="0" err="1">
                <a:solidFill>
                  <a:schemeClr val="accent4">
                    <a:lumMod val="20000"/>
                    <a:lumOff val="80000"/>
                  </a:schemeClr>
                </a:solidFill>
              </a:rPr>
              <a:t>tunning</a:t>
            </a:r>
            <a:r>
              <a:rPr lang="en-US" altLang="ko-KR" sz="3600" dirty="0">
                <a:solidFill>
                  <a:schemeClr val="accent4">
                    <a:lumMod val="20000"/>
                    <a:lumOff val="80000"/>
                  </a:schemeClr>
                </a:solidFill>
              </a:rPr>
              <a:t> in your </a:t>
            </a:r>
            <a:r>
              <a:rPr lang="en-US" altLang="ko-KR" sz="3600" dirty="0" err="1">
                <a:solidFill>
                  <a:schemeClr val="accent4">
                    <a:lumMod val="20000"/>
                    <a:lumOff val="80000"/>
                  </a:schemeClr>
                </a:solidFill>
              </a:rPr>
              <a:t>grep</a:t>
            </a:r>
            <a:r>
              <a:rPr lang="en-US" altLang="ko-KR" sz="3600" dirty="0">
                <a:solidFill>
                  <a:schemeClr val="accent4">
                    <a:lumMod val="20000"/>
                    <a:lumOff val="80000"/>
                  </a:schemeClr>
                </a:solidFill>
              </a:rPr>
              <a:t>!” </a:t>
            </a:r>
          </a:p>
        </p:txBody>
      </p:sp>
      <p:sp>
        <p:nvSpPr>
          <p:cNvPr id="4" name="Rectangle 3"/>
          <p:cNvSpPr/>
          <p:nvPr/>
        </p:nvSpPr>
        <p:spPr>
          <a:xfrm>
            <a:off x="0" y="6211669"/>
            <a:ext cx="6096000" cy="646331"/>
          </a:xfrm>
          <a:prstGeom prst="rect">
            <a:avLst/>
          </a:prstGeom>
        </p:spPr>
        <p:txBody>
          <a:bodyPr>
            <a:spAutoFit/>
          </a:bodyPr>
          <a:lstStyle/>
          <a:p>
            <a:pPr lvl="0" fontAlgn="base" latinLnBrk="0">
              <a:spcBef>
                <a:spcPct val="0"/>
              </a:spcBef>
              <a:spcAft>
                <a:spcPct val="0"/>
              </a:spcAft>
            </a:pPr>
            <a:r>
              <a:rPr lang="fr-FR" altLang="ko-KR" dirty="0">
                <a:solidFill>
                  <a:srgbClr val="002060"/>
                </a:solidFill>
                <a:latin typeface="Arial" pitchFamily="34" charset="0"/>
                <a:ea typeface="Times New Roman" pitchFamily="18" charset="0"/>
                <a:cs typeface="Arial" pitchFamily="34" charset="0"/>
              </a:rPr>
              <a:t>Lavoie, R.D.  </a:t>
            </a:r>
            <a:r>
              <a:rPr lang="en-US" altLang="ko-KR" i="1" dirty="0">
                <a:solidFill>
                  <a:srgbClr val="002060"/>
                </a:solidFill>
                <a:latin typeface="Arial" pitchFamily="34" charset="0"/>
                <a:ea typeface="Times New Roman" pitchFamily="18" charset="0"/>
                <a:cs typeface="Arial" pitchFamily="34" charset="0"/>
              </a:rPr>
              <a:t>Understanding Learning Disabilities - How Difficult Can It Be?</a:t>
            </a:r>
            <a:r>
              <a:rPr lang="en-US" altLang="ko-KR" dirty="0">
                <a:solidFill>
                  <a:srgbClr val="002060"/>
                </a:solidFill>
                <a:latin typeface="Arial" pitchFamily="34" charset="0"/>
                <a:ea typeface="Times New Roman" pitchFamily="18" charset="0"/>
                <a:cs typeface="Arial" pitchFamily="34" charset="0"/>
              </a:rPr>
              <a:t> PBS Video. Alexandria, VA. 1989</a:t>
            </a:r>
            <a:endParaRPr lang="en-US" altLang="ko-KR" sz="28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733638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직사각형 8"/>
          <p:cNvSpPr/>
          <p:nvPr/>
        </p:nvSpPr>
        <p:spPr>
          <a:xfrm>
            <a:off x="2969746" y="2937748"/>
            <a:ext cx="7419307" cy="45719"/>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2" name="내용 개체 틀 1"/>
          <p:cNvSpPr>
            <a:spLocks noGrp="1"/>
          </p:cNvSpPr>
          <p:nvPr>
            <p:ph idx="1"/>
          </p:nvPr>
        </p:nvSpPr>
        <p:spPr/>
        <p:txBody>
          <a:bodyPr>
            <a:normAutofit/>
          </a:bodyPr>
          <a:lstStyle/>
          <a:p>
            <a:r>
              <a:rPr lang="en-US" altLang="ko-KR" sz="4400" dirty="0"/>
              <a:t>This caused water temperatures to increase and the populations of many fish species in the park (B) declined / had declined.</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r>
              <a:rPr lang="en-US" altLang="ko-KR" sz="6000" dirty="0" smtClean="0">
                <a:solidFill>
                  <a:schemeClr val="accent4">
                    <a:lumMod val="40000"/>
                    <a:lumOff val="60000"/>
                  </a:schemeClr>
                </a:solidFill>
              </a:rPr>
              <a:t>What happened?  </a:t>
            </a:r>
            <a:endParaRPr lang="ko-KR" altLang="en-US" sz="6000" dirty="0">
              <a:solidFill>
                <a:schemeClr val="accent4">
                  <a:lumMod val="40000"/>
                  <a:lumOff val="60000"/>
                </a:schemeClr>
              </a:solidFill>
            </a:endParaRPr>
          </a:p>
        </p:txBody>
      </p:sp>
      <p:pic>
        <p:nvPicPr>
          <p:cNvPr id="5122"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1613" y="5929715"/>
            <a:ext cx="1233667" cy="581057"/>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p:cNvSpPr/>
          <p:nvPr/>
        </p:nvSpPr>
        <p:spPr>
          <a:xfrm>
            <a:off x="3924301" y="3558372"/>
            <a:ext cx="5362574" cy="5160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7"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442" y="562973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57251" y="625965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9053" y="6104838"/>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7853" y="5814310"/>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4085" y="6397133"/>
            <a:ext cx="1233667" cy="58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r>
              <a:rPr lang="en-US" altLang="ko-KR" sz="4400" dirty="0"/>
              <a:t>This caused water temperatures to increase and the populations of many fish species in the park (B) declined / had declined.</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r>
              <a:rPr lang="en-US" altLang="ko-KR" sz="6000" dirty="0" smtClean="0">
                <a:solidFill>
                  <a:schemeClr val="accent4">
                    <a:lumMod val="40000"/>
                    <a:lumOff val="60000"/>
                  </a:schemeClr>
                </a:solidFill>
              </a:rPr>
              <a:t>What happened?  </a:t>
            </a:r>
            <a:endParaRPr lang="ko-KR" altLang="en-US" sz="6000" dirty="0">
              <a:solidFill>
                <a:schemeClr val="accent4">
                  <a:lumMod val="40000"/>
                  <a:lumOff val="60000"/>
                </a:schemeClr>
              </a:solidFill>
            </a:endParaRPr>
          </a:p>
        </p:txBody>
      </p:sp>
      <p:sp>
        <p:nvSpPr>
          <p:cNvPr id="7" name="액자 6"/>
          <p:cNvSpPr/>
          <p:nvPr/>
        </p:nvSpPr>
        <p:spPr>
          <a:xfrm>
            <a:off x="3730497" y="2953748"/>
            <a:ext cx="2286581" cy="777686"/>
          </a:xfrm>
          <a:prstGeom prst="frame">
            <a:avLst/>
          </a:prstGeom>
          <a:solidFill>
            <a:srgbClr val="FF5050"/>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ko-KR" altLang="en-US" sz="2160">
              <a:solidFill>
                <a:schemeClr val="tx1"/>
              </a:solidFill>
            </a:endParaRPr>
          </a:p>
        </p:txBody>
      </p:sp>
      <p:pic>
        <p:nvPicPr>
          <p:cNvPr id="8"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1613" y="592971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442" y="562973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57251" y="625965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9053" y="6104838"/>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7853" y="5814310"/>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fis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4085" y="6397133"/>
            <a:ext cx="1233667" cy="58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xit" presetSubtype="4" fill="hold" nodeType="afterEffect">
                                  <p:stCondLst>
                                    <p:cond delay="0"/>
                                  </p:stCondLst>
                                  <p:childTnLst>
                                    <p:anim calcmode="lin" valueType="num">
                                      <p:cBhvr additive="base">
                                        <p:cTn id="10" dur="500"/>
                                        <p:tgtEl>
                                          <p:spTgt spid="11"/>
                                        </p:tgtEl>
                                        <p:attrNameLst>
                                          <p:attrName>ppt_x</p:attrName>
                                        </p:attrNameLst>
                                      </p:cBhvr>
                                      <p:tavLst>
                                        <p:tav tm="0">
                                          <p:val>
                                            <p:strVal val="ppt_x"/>
                                          </p:val>
                                        </p:tav>
                                        <p:tav tm="100000">
                                          <p:val>
                                            <p:strVal val="ppt_x"/>
                                          </p:val>
                                        </p:tav>
                                      </p:tavLst>
                                    </p:anim>
                                    <p:anim calcmode="lin" valueType="num">
                                      <p:cBhvr additive="base">
                                        <p:cTn id="11" dur="500"/>
                                        <p:tgtEl>
                                          <p:spTgt spid="11"/>
                                        </p:tgtEl>
                                        <p:attrNameLst>
                                          <p:attrName>ppt_y</p:attrName>
                                        </p:attrNameLst>
                                      </p:cBhvr>
                                      <p:tavLst>
                                        <p:tav tm="0">
                                          <p:val>
                                            <p:strVal val="ppt_y"/>
                                          </p:val>
                                        </p:tav>
                                        <p:tav tm="100000">
                                          <p:val>
                                            <p:strVal val="1+ppt_h/2"/>
                                          </p:val>
                                        </p:tav>
                                      </p:tavLst>
                                    </p:anim>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1000"/>
                            </p:stCondLst>
                            <p:childTnLst>
                              <p:par>
                                <p:cTn id="14" presetID="2" presetClass="exit" presetSubtype="4" fill="hold" nodeType="afterEffect">
                                  <p:stCondLst>
                                    <p:cond delay="0"/>
                                  </p:stCondLst>
                                  <p:childTnLst>
                                    <p:anim calcmode="lin" valueType="num">
                                      <p:cBhvr additive="base">
                                        <p:cTn id="15" dur="500"/>
                                        <p:tgtEl>
                                          <p:spTgt spid="15"/>
                                        </p:tgtEl>
                                        <p:attrNameLst>
                                          <p:attrName>ppt_x</p:attrName>
                                        </p:attrNameLst>
                                      </p:cBhvr>
                                      <p:tavLst>
                                        <p:tav tm="0">
                                          <p:val>
                                            <p:strVal val="ppt_x"/>
                                          </p:val>
                                        </p:tav>
                                        <p:tav tm="100000">
                                          <p:val>
                                            <p:strVal val="ppt_x"/>
                                          </p:val>
                                        </p:tav>
                                      </p:tavLst>
                                    </p:anim>
                                    <p:anim calcmode="lin" valueType="num">
                                      <p:cBhvr additive="base">
                                        <p:cTn id="16" dur="500"/>
                                        <p:tgtEl>
                                          <p:spTgt spid="15"/>
                                        </p:tgtEl>
                                        <p:attrNameLst>
                                          <p:attrName>ppt_y</p:attrName>
                                        </p:attrNameLst>
                                      </p:cBhvr>
                                      <p:tavLst>
                                        <p:tav tm="0">
                                          <p:val>
                                            <p:strVal val="ppt_y"/>
                                          </p:val>
                                        </p:tav>
                                        <p:tav tm="100000">
                                          <p:val>
                                            <p:strVal val="1+ppt_h/2"/>
                                          </p:val>
                                        </p:tav>
                                      </p:tavLst>
                                    </p:anim>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1500"/>
                            </p:stCondLst>
                            <p:childTnLst>
                              <p:par>
                                <p:cTn id="19" presetID="2" presetClass="exit" presetSubtype="4" fill="hold" nodeType="after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par>
                          <p:cTn id="23" fill="hold">
                            <p:stCondLst>
                              <p:cond delay="2000"/>
                            </p:stCondLst>
                            <p:childTnLst>
                              <p:par>
                                <p:cTn id="24" presetID="2" presetClass="exit" presetSubtype="4" fill="hold" nodeType="afterEffect">
                                  <p:stCondLst>
                                    <p:cond delay="0"/>
                                  </p:stCondLst>
                                  <p:childTnLst>
                                    <p:anim calcmode="lin" valueType="num">
                                      <p:cBhvr additive="base">
                                        <p:cTn id="25" dur="500"/>
                                        <p:tgtEl>
                                          <p:spTgt spid="14"/>
                                        </p:tgtEl>
                                        <p:attrNameLst>
                                          <p:attrName>ppt_x</p:attrName>
                                        </p:attrNameLst>
                                      </p:cBhvr>
                                      <p:tavLst>
                                        <p:tav tm="0">
                                          <p:val>
                                            <p:strVal val="ppt_x"/>
                                          </p:val>
                                        </p:tav>
                                        <p:tav tm="100000">
                                          <p:val>
                                            <p:strVal val="ppt_x"/>
                                          </p:val>
                                        </p:tav>
                                      </p:tavLst>
                                    </p:anim>
                                    <p:anim calcmode="lin" valueType="num">
                                      <p:cBhvr additive="base">
                                        <p:cTn id="26" dur="500"/>
                                        <p:tgtEl>
                                          <p:spTgt spid="14"/>
                                        </p:tgtEl>
                                        <p:attrNameLst>
                                          <p:attrName>ppt_y</p:attrName>
                                        </p:attrNameLst>
                                      </p:cBhvr>
                                      <p:tavLst>
                                        <p:tav tm="0">
                                          <p:val>
                                            <p:strVal val="ppt_y"/>
                                          </p:val>
                                        </p:tav>
                                        <p:tav tm="100000">
                                          <p:val>
                                            <p:strVal val="1+ppt_h/2"/>
                                          </p:val>
                                        </p:tav>
                                      </p:tavLst>
                                    </p:anim>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2500"/>
                            </p:stCondLst>
                            <p:childTnLst>
                              <p:par>
                                <p:cTn id="29" presetID="2" presetClass="exit" presetSubtype="4" fill="hold" nodeType="after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r>
              <a:rPr lang="en-US" altLang="ko-KR" sz="4400" dirty="0"/>
              <a:t>To restore balance to Yellowstone’s ecosystem, sixty-six gray wolves from Canada were released into the park.</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endParaRPr lang="ko-KR" altLang="en-US" dirty="0"/>
          </a:p>
        </p:txBody>
      </p:sp>
      <p:sp>
        <p:nvSpPr>
          <p:cNvPr id="8" name="직사각형 7"/>
          <p:cNvSpPr/>
          <p:nvPr/>
        </p:nvSpPr>
        <p:spPr>
          <a:xfrm>
            <a:off x="1689110" y="2354372"/>
            <a:ext cx="3802022"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4098"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4633" y="4984373"/>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966" y="5273427"/>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278" y="5658538"/>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9110" y="5416421"/>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70842" y="6066535"/>
            <a:ext cx="1238131" cy="60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3968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 calcmode="lin" valueType="num">
                                      <p:cBhvr additive="base">
                                        <p:cTn id="12" dur="500" fill="hold"/>
                                        <p:tgtEl>
                                          <p:spTgt spid="4101"/>
                                        </p:tgtEl>
                                        <p:attrNameLst>
                                          <p:attrName>ppt_x</p:attrName>
                                        </p:attrNameLst>
                                      </p:cBhvr>
                                      <p:tavLst>
                                        <p:tav tm="0">
                                          <p:val>
                                            <p:strVal val="1+#ppt_w/2"/>
                                          </p:val>
                                        </p:tav>
                                        <p:tav tm="100000">
                                          <p:val>
                                            <p:strVal val="#ppt_x"/>
                                          </p:val>
                                        </p:tav>
                                      </p:tavLst>
                                    </p:anim>
                                    <p:anim calcmode="lin" valueType="num">
                                      <p:cBhvr additive="base">
                                        <p:cTn id="13"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r>
              <a:rPr lang="en-US" altLang="ko-KR" sz="4400" dirty="0"/>
              <a:t>To restore balance to Yellowstone’s ecosystem, sixty-six gray wolves from Canada were released into the park</a:t>
            </a:r>
            <a:r>
              <a:rPr lang="en-US" altLang="ko-KR" sz="4400" dirty="0" smtClean="0"/>
              <a:t>.</a:t>
            </a:r>
          </a:p>
          <a:p>
            <a:r>
              <a:rPr lang="en-US" altLang="ko-KR" sz="4400" dirty="0"/>
              <a:t>As a result, the number of elk quickly dropped.</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endParaRPr lang="ko-KR" altLang="en-US" dirty="0"/>
          </a:p>
        </p:txBody>
      </p:sp>
      <p:sp>
        <p:nvSpPr>
          <p:cNvPr id="8" name="직사각형 7"/>
          <p:cNvSpPr/>
          <p:nvPr/>
        </p:nvSpPr>
        <p:spPr>
          <a:xfrm>
            <a:off x="5582813" y="2985994"/>
            <a:ext cx="2759837"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4098"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4633" y="4984373"/>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966" y="5273427"/>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278" y="5658538"/>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9110" y="5416421"/>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70842" y="6066535"/>
            <a:ext cx="1238131" cy="60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직사각형 12"/>
          <p:cNvSpPr/>
          <p:nvPr/>
        </p:nvSpPr>
        <p:spPr>
          <a:xfrm>
            <a:off x="4199944" y="3590241"/>
            <a:ext cx="1990056"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12290" name="Picture 2" descr="Image result for elk 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83302" y="4745847"/>
            <a:ext cx="1621042" cy="16096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elk 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0865" y="4988182"/>
            <a:ext cx="1621042" cy="16096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elk 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43472" y="5202301"/>
            <a:ext cx="1621042" cy="160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86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4098"/>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2290"/>
                                        </p:tgtEl>
                                        <p:attrNameLst>
                                          <p:attrName>style.visibility</p:attrName>
                                        </p:attrNameLst>
                                      </p:cBhvr>
                                      <p:to>
                                        <p:strVal val="visible"/>
                                      </p:to>
                                    </p:set>
                                  </p:childTnLst>
                                </p:cTn>
                              </p:par>
                              <p:par>
                                <p:cTn id="22" presetID="2" presetClass="exit" presetSubtype="8" fill="hold" nodeType="withEffect">
                                  <p:stCondLst>
                                    <p:cond delay="0"/>
                                  </p:stCondLst>
                                  <p:childTnLst>
                                    <p:anim calcmode="lin" valueType="num">
                                      <p:cBhvr additive="base">
                                        <p:cTn id="23" dur="500"/>
                                        <p:tgtEl>
                                          <p:spTgt spid="12290"/>
                                        </p:tgtEl>
                                        <p:attrNameLst>
                                          <p:attrName>ppt_x</p:attrName>
                                        </p:attrNameLst>
                                      </p:cBhvr>
                                      <p:tavLst>
                                        <p:tav tm="0">
                                          <p:val>
                                            <p:strVal val="ppt_x"/>
                                          </p:val>
                                        </p:tav>
                                        <p:tav tm="100000">
                                          <p:val>
                                            <p:strVal val="0-ppt_w/2"/>
                                          </p:val>
                                        </p:tav>
                                      </p:tavLst>
                                    </p:anim>
                                    <p:anim calcmode="lin" valueType="num">
                                      <p:cBhvr additive="base">
                                        <p:cTn id="24" dur="500"/>
                                        <p:tgtEl>
                                          <p:spTgt spid="12290"/>
                                        </p:tgtEl>
                                        <p:attrNameLst>
                                          <p:attrName>ppt_y</p:attrName>
                                        </p:attrNameLst>
                                      </p:cBhvr>
                                      <p:tavLst>
                                        <p:tav tm="0">
                                          <p:val>
                                            <p:strVal val="ppt_y"/>
                                          </p:val>
                                        </p:tav>
                                        <p:tav tm="100000">
                                          <p:val>
                                            <p:strVal val="ppt_y"/>
                                          </p:val>
                                        </p:tav>
                                      </p:tavLst>
                                    </p:anim>
                                    <p:set>
                                      <p:cBhvr>
                                        <p:cTn id="25" dur="1" fill="hold">
                                          <p:stCondLst>
                                            <p:cond delay="499"/>
                                          </p:stCondLst>
                                        </p:cTn>
                                        <p:tgtEl>
                                          <p:spTgt spid="1229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2" presetClass="exit" presetSubtype="8" fill="hold" nodeType="withEffect">
                                  <p:stCondLst>
                                    <p:cond delay="0"/>
                                  </p:stCondLst>
                                  <p:childTnLst>
                                    <p:anim calcmode="lin" valueType="num">
                                      <p:cBhvr additive="base">
                                        <p:cTn id="29" dur="500"/>
                                        <p:tgtEl>
                                          <p:spTgt spid="14"/>
                                        </p:tgtEl>
                                        <p:attrNameLst>
                                          <p:attrName>ppt_x</p:attrName>
                                        </p:attrNameLst>
                                      </p:cBhvr>
                                      <p:tavLst>
                                        <p:tav tm="0">
                                          <p:val>
                                            <p:strVal val="ppt_x"/>
                                          </p:val>
                                        </p:tav>
                                        <p:tav tm="100000">
                                          <p:val>
                                            <p:strVal val="0-ppt_w/2"/>
                                          </p:val>
                                        </p:tav>
                                      </p:tavLst>
                                    </p:anim>
                                    <p:anim calcmode="lin" valueType="num">
                                      <p:cBhvr additive="base">
                                        <p:cTn id="30" dur="500"/>
                                        <p:tgtEl>
                                          <p:spTgt spid="14"/>
                                        </p:tgtEl>
                                        <p:attrNameLst>
                                          <p:attrName>ppt_y</p:attrName>
                                        </p:attrNameLst>
                                      </p:cBhvr>
                                      <p:tavLst>
                                        <p:tav tm="0">
                                          <p:val>
                                            <p:strVal val="ppt_y"/>
                                          </p:val>
                                        </p:tav>
                                        <p:tav tm="100000">
                                          <p:val>
                                            <p:strVal val="ppt_y"/>
                                          </p:val>
                                        </p:tav>
                                      </p:tavLst>
                                    </p:anim>
                                    <p:set>
                                      <p:cBhvr>
                                        <p:cTn id="31" dur="1" fill="hold">
                                          <p:stCondLst>
                                            <p:cond delay="499"/>
                                          </p:stCondLst>
                                        </p:cTn>
                                        <p:tgtEl>
                                          <p:spTgt spid="1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2" presetClass="exit" presetSubtype="8" fill="hold" nodeType="withEffect">
                                  <p:stCondLst>
                                    <p:cond delay="0"/>
                                  </p:stCondLst>
                                  <p:childTnLst>
                                    <p:anim calcmode="lin" valueType="num">
                                      <p:cBhvr additive="base">
                                        <p:cTn id="35" dur="500"/>
                                        <p:tgtEl>
                                          <p:spTgt spid="16"/>
                                        </p:tgtEl>
                                        <p:attrNameLst>
                                          <p:attrName>ppt_x</p:attrName>
                                        </p:attrNameLst>
                                      </p:cBhvr>
                                      <p:tavLst>
                                        <p:tav tm="0">
                                          <p:val>
                                            <p:strVal val="ppt_x"/>
                                          </p:val>
                                        </p:tav>
                                        <p:tav tm="100000">
                                          <p:val>
                                            <p:strVal val="0-ppt_w/2"/>
                                          </p:val>
                                        </p:tav>
                                      </p:tavLst>
                                    </p:anim>
                                    <p:anim calcmode="lin" valueType="num">
                                      <p:cBhvr additive="base">
                                        <p:cTn id="36" dur="500"/>
                                        <p:tgtEl>
                                          <p:spTgt spid="16"/>
                                        </p:tgtEl>
                                        <p:attrNameLst>
                                          <p:attrName>ppt_y</p:attrName>
                                        </p:attrNameLst>
                                      </p:cBhvr>
                                      <p:tavLst>
                                        <p:tav tm="0">
                                          <p:val>
                                            <p:strVal val="ppt_y"/>
                                          </p:val>
                                        </p:tav>
                                        <p:tav tm="100000">
                                          <p:val>
                                            <p:strVal val="ppt_y"/>
                                          </p:val>
                                        </p:tav>
                                      </p:tavLst>
                                    </p:anim>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2.91667E-6 -3.7037E-6 L -0.78802 0.01297 " pathEditMode="relative" rAng="0" ptsTypes="AA">
                                      <p:cBhvr>
                                        <p:cTn id="40" dur="2000" fill="hold"/>
                                        <p:tgtEl>
                                          <p:spTgt spid="4101"/>
                                        </p:tgtEl>
                                        <p:attrNameLst>
                                          <p:attrName>ppt_x</p:attrName>
                                          <p:attrName>ppt_y</p:attrName>
                                        </p:attrNameLst>
                                      </p:cBhvr>
                                      <p:rCtr x="-39401" y="648"/>
                                    </p:animMotion>
                                  </p:childTnLst>
                                </p:cTn>
                              </p:par>
                            </p:childTnLst>
                          </p:cTn>
                        </p:par>
                        <p:par>
                          <p:cTn id="41" fill="hold">
                            <p:stCondLst>
                              <p:cond delay="2500"/>
                            </p:stCondLst>
                            <p:childTnLst>
                              <p:par>
                                <p:cTn id="42" presetID="10" presetClass="exit" presetSubtype="0" fill="hold" nodeType="after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r>
              <a:rPr lang="en-US" altLang="ko-KR" sz="4400" dirty="0"/>
              <a:t>Now, the ecosystem has returned to its natural balance.  This story shows how crucial some species are for the health of an entire ecosystem.</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endParaRPr lang="ko-KR" altLang="en-US" dirty="0"/>
          </a:p>
        </p:txBody>
      </p:sp>
      <p:sp>
        <p:nvSpPr>
          <p:cNvPr id="9" name="직사각형 8"/>
          <p:cNvSpPr/>
          <p:nvPr/>
        </p:nvSpPr>
        <p:spPr>
          <a:xfrm>
            <a:off x="2862174" y="3018843"/>
            <a:ext cx="1901011"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sp>
        <p:nvSpPr>
          <p:cNvPr id="13" name="직사각형 12"/>
          <p:cNvSpPr/>
          <p:nvPr/>
        </p:nvSpPr>
        <p:spPr>
          <a:xfrm>
            <a:off x="3232279" y="2346606"/>
            <a:ext cx="2505878" cy="54863"/>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13314" name="Picture 2" descr="Image result for elk and wol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2915" y="4379506"/>
            <a:ext cx="38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5085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normAutofit/>
          </a:bodyPr>
          <a:lstStyle/>
          <a:p>
            <a:r>
              <a:rPr lang="en-US" altLang="ko-KR" sz="4400" dirty="0"/>
              <a:t>Now, the ecosystem has returned to its natural balance.  This story shows how crucial some species are for the health of an entire ecosystem.</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endParaRPr lang="ko-KR" altLang="en-US" dirty="0"/>
          </a:p>
        </p:txBody>
      </p:sp>
      <p:sp>
        <p:nvSpPr>
          <p:cNvPr id="9" name="직사각형 8"/>
          <p:cNvSpPr/>
          <p:nvPr/>
        </p:nvSpPr>
        <p:spPr>
          <a:xfrm>
            <a:off x="1128624" y="3571293"/>
            <a:ext cx="1547901" cy="45719"/>
          </a:xfrm>
          <a:prstGeom prst="rect">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p>
        </p:txBody>
      </p:sp>
      <p:pic>
        <p:nvPicPr>
          <p:cNvPr id="13314" name="Picture 2" descr="Image result for elk and wol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2915" y="4379506"/>
            <a:ext cx="38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4315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a:xfrm>
            <a:off x="1123915" y="1600202"/>
            <a:ext cx="9909845" cy="2865713"/>
          </a:xfrm>
        </p:spPr>
        <p:txBody>
          <a:bodyPr>
            <a:normAutofit/>
          </a:bodyPr>
          <a:lstStyle/>
          <a:p>
            <a:r>
              <a:rPr lang="en-US" altLang="ko-KR" sz="4400" dirty="0"/>
              <a:t>If we (C) respect / will respect all species equally, we’ll be able to continue to enjoy the </a:t>
            </a:r>
            <a:r>
              <a:rPr lang="en-US" altLang="ko-KR" sz="4400" dirty="0">
                <a:effectLst>
                  <a:outerShdw blurRad="38100" dist="38100" dir="2700000" algn="tl">
                    <a:srgbClr val="000000">
                      <a:alpha val="43137"/>
                    </a:srgbClr>
                  </a:outerShdw>
                </a:effectLst>
              </a:rPr>
              <a:t>natural world</a:t>
            </a:r>
            <a:r>
              <a:rPr lang="en-US" altLang="ko-KR" sz="4400" dirty="0"/>
              <a:t>.</a:t>
            </a:r>
            <a:endParaRPr lang="ko-KR" altLang="en-US" sz="4400" dirty="0"/>
          </a:p>
        </p:txBody>
      </p:sp>
      <p:sp>
        <p:nvSpPr>
          <p:cNvPr id="3" name="제목 2"/>
          <p:cNvSpPr>
            <a:spLocks noGrp="1"/>
          </p:cNvSpPr>
          <p:nvPr>
            <p:ph type="title"/>
          </p:nvPr>
        </p:nvSpPr>
        <p:spPr>
          <a:xfrm>
            <a:off x="738605" y="357167"/>
            <a:ext cx="10714790" cy="1000132"/>
          </a:xfrm>
        </p:spPr>
        <p:txBody>
          <a:bodyPr>
            <a:normAutofit/>
          </a:bodyPr>
          <a:lstStyle/>
          <a:p>
            <a:r>
              <a:rPr lang="en-US" altLang="ko-KR" sz="6000" dirty="0" smtClean="0">
                <a:solidFill>
                  <a:schemeClr val="accent4">
                    <a:lumMod val="40000"/>
                    <a:lumOff val="60000"/>
                  </a:schemeClr>
                </a:solidFill>
              </a:rPr>
              <a:t>How can we respect all species? </a:t>
            </a:r>
            <a:endParaRPr lang="ko-KR" altLang="en-US" sz="6000" dirty="0">
              <a:solidFill>
                <a:schemeClr val="accent4">
                  <a:lumMod val="40000"/>
                  <a:lumOff val="60000"/>
                </a:schemeClr>
              </a:solidFill>
            </a:endParaRPr>
          </a:p>
        </p:txBody>
      </p:sp>
      <p:sp>
        <p:nvSpPr>
          <p:cNvPr id="7" name="액자 6"/>
          <p:cNvSpPr/>
          <p:nvPr/>
        </p:nvSpPr>
        <p:spPr>
          <a:xfrm>
            <a:off x="3163550" y="1538201"/>
            <a:ext cx="2286581" cy="777686"/>
          </a:xfrm>
          <a:prstGeom prst="frame">
            <a:avLst/>
          </a:prstGeom>
          <a:solidFill>
            <a:srgbClr val="FF5050"/>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ko-KR" altLang="en-US" sz="2160">
              <a:solidFill>
                <a:schemeClr val="tx1"/>
              </a:solidFill>
            </a:endParaRPr>
          </a:p>
        </p:txBody>
      </p:sp>
      <p:pic>
        <p:nvPicPr>
          <p:cNvPr id="14338" name="Picture 2" descr="Image result for yellowstone food chai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6160" y="3601819"/>
            <a:ext cx="5961235" cy="3609859"/>
          </a:xfrm>
          <a:prstGeom prst="rect">
            <a:avLst/>
          </a:prstGeom>
          <a:noFill/>
          <a:effectLst>
            <a:glow rad="292100">
              <a:schemeClr val="tx1">
                <a:alpha val="89000"/>
              </a:schemeClr>
            </a:glow>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975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fade">
                                      <p:cBhvr>
                                        <p:cTn id="11" dur="500"/>
                                        <p:tgtEl>
                                          <p:spTgt spid="143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365125"/>
            <a:ext cx="11823700" cy="1325563"/>
          </a:xfrm>
        </p:spPr>
        <p:txBody>
          <a:bodyPr>
            <a:normAutofit/>
          </a:bodyPr>
          <a:lstStyle/>
          <a:p>
            <a:pPr algn="ctr"/>
            <a:r>
              <a:rPr lang="en-US" altLang="ko-KR" sz="6000" dirty="0" smtClean="0">
                <a:latin typeface="휴먼둥근헤드라인" panose="02030504000101010101" pitchFamily="18" charset="-127"/>
                <a:ea typeface="휴먼둥근헤드라인" panose="02030504000101010101" pitchFamily="18" charset="-127"/>
              </a:rPr>
              <a:t>Wolves Change Rivers</a:t>
            </a:r>
            <a:endParaRPr lang="ko-KR" altLang="en-US" sz="6000" dirty="0">
              <a:latin typeface="휴먼둥근헤드라인" panose="02030504000101010101" pitchFamily="18" charset="-127"/>
              <a:ea typeface="휴먼둥근헤드라인" panose="02030504000101010101" pitchFamily="18" charset="-127"/>
            </a:endParaRPr>
          </a:p>
        </p:txBody>
      </p:sp>
      <p:sp>
        <p:nvSpPr>
          <p:cNvPr id="3" name="Content Placeholder 2"/>
          <p:cNvSpPr>
            <a:spLocks noGrp="1"/>
          </p:cNvSpPr>
          <p:nvPr>
            <p:ph idx="1"/>
          </p:nvPr>
        </p:nvSpPr>
        <p:spPr>
          <a:xfrm>
            <a:off x="425007" y="1873750"/>
            <a:ext cx="11277466" cy="4609427"/>
          </a:xfrm>
        </p:spPr>
        <p:txBody>
          <a:bodyPr anchor="ctr">
            <a:noAutofit/>
          </a:bodyPr>
          <a:lstStyle/>
          <a:p>
            <a:pPr marL="0" indent="0">
              <a:buNone/>
            </a:pPr>
            <a:r>
              <a:rPr lang="en-US" altLang="ko-KR" dirty="0">
                <a:solidFill>
                  <a:schemeClr val="accent4">
                    <a:lumMod val="20000"/>
                    <a:lumOff val="80000"/>
                  </a:schemeClr>
                </a:solidFill>
              </a:rPr>
              <a:t>By the early 1990s, gray wolves </a:t>
            </a:r>
            <a:r>
              <a:rPr lang="en-US" altLang="ko-KR" dirty="0">
                <a:solidFill>
                  <a:schemeClr val="accent4">
                    <a:lumMod val="40000"/>
                    <a:lumOff val="60000"/>
                  </a:schemeClr>
                </a:solidFill>
              </a:rPr>
              <a:t>(A) had begun / have begun </a:t>
            </a:r>
            <a:r>
              <a:rPr lang="en-US" altLang="ko-KR" dirty="0">
                <a:solidFill>
                  <a:schemeClr val="accent4">
                    <a:lumMod val="20000"/>
                    <a:lumOff val="80000"/>
                  </a:schemeClr>
                </a:solidFill>
              </a:rPr>
              <a:t>to disappear from Yellowstone National Park in the US, and this resulted in a growing elk population.  The elk ate too many leaves from the trees, which reduced shade along the rivers and creeks.  This caused water temperatures to increase and the populations of many fish species in the park </a:t>
            </a:r>
            <a:r>
              <a:rPr lang="en-US" altLang="ko-KR" dirty="0">
                <a:solidFill>
                  <a:schemeClr val="accent4">
                    <a:lumMod val="40000"/>
                    <a:lumOff val="60000"/>
                  </a:schemeClr>
                </a:solidFill>
              </a:rPr>
              <a:t>(B) declined / had declined</a:t>
            </a:r>
            <a:r>
              <a:rPr lang="en-US" altLang="ko-KR" dirty="0">
                <a:solidFill>
                  <a:schemeClr val="accent4">
                    <a:lumMod val="20000"/>
                    <a:lumOff val="80000"/>
                  </a:schemeClr>
                </a:solidFill>
              </a:rPr>
              <a:t>.  To restore balance to Yellowstone’s ecosystem, sixty-six gray wolves from Canada were released into the park.  As a result, the number of elk quickly dropped.  Now, the ecosystem has returned to its natural balance.  This story shows how crucial some species are for the health of an entire ecosystem.  If we </a:t>
            </a:r>
            <a:r>
              <a:rPr lang="en-US" altLang="ko-KR" dirty="0">
                <a:solidFill>
                  <a:schemeClr val="accent4">
                    <a:lumMod val="40000"/>
                    <a:lumOff val="60000"/>
                  </a:schemeClr>
                </a:solidFill>
              </a:rPr>
              <a:t>(C) respect / will respect </a:t>
            </a:r>
            <a:r>
              <a:rPr lang="en-US" altLang="ko-KR" dirty="0">
                <a:solidFill>
                  <a:schemeClr val="accent4">
                    <a:lumMod val="20000"/>
                    <a:lumOff val="80000"/>
                  </a:schemeClr>
                </a:solidFill>
              </a:rPr>
              <a:t>all species equally, we’ll be able to continue to enjoy the </a:t>
            </a:r>
            <a:r>
              <a:rPr lang="en-US" altLang="ko-KR" dirty="0">
                <a:solidFill>
                  <a:schemeClr val="accent4">
                    <a:lumMod val="20000"/>
                    <a:lumOff val="80000"/>
                  </a:schemeClr>
                </a:solidFill>
                <a:effectLst>
                  <a:outerShdw blurRad="38100" dist="38100" dir="2700000" algn="tl">
                    <a:srgbClr val="000000">
                      <a:alpha val="43137"/>
                    </a:srgbClr>
                  </a:outerShdw>
                </a:effectLst>
              </a:rPr>
              <a:t>natural world</a:t>
            </a:r>
            <a:r>
              <a:rPr lang="en-US" altLang="ko-KR" dirty="0">
                <a:solidFill>
                  <a:schemeClr val="accent4">
                    <a:lumMod val="20000"/>
                    <a:lumOff val="80000"/>
                  </a:schemeClr>
                </a:solidFill>
              </a:rPr>
              <a:t>.  </a:t>
            </a:r>
            <a:endParaRPr lang="ko-KR" altLang="en-US" dirty="0">
              <a:solidFill>
                <a:schemeClr val="accent4">
                  <a:lumMod val="20000"/>
                  <a:lumOff val="80000"/>
                </a:schemeClr>
              </a:solidFill>
            </a:endParaRPr>
          </a:p>
        </p:txBody>
      </p:sp>
    </p:spTree>
    <p:extLst>
      <p:ext uri="{BB962C8B-B14F-4D97-AF65-F5344CB8AC3E}">
        <p14:creationId xmlns:p14="http://schemas.microsoft.com/office/powerpoint/2010/main" val="361834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4" name="Picture 4" descr="Image result for knowledge silhouette"/>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09549" y="1648973"/>
            <a:ext cx="4486275" cy="52090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1">
                    <a:lumMod val="40000"/>
                    <a:lumOff val="60000"/>
                  </a:schemeClr>
                </a:solidFill>
                <a:latin typeface="휴먼둥근헤드라인" panose="02030504000101010101" pitchFamily="18" charset="-127"/>
                <a:ea typeface="휴먼둥근헤드라인" panose="02030504000101010101" pitchFamily="18" charset="-127"/>
              </a:rPr>
              <a:t>Knowledge Activation</a:t>
            </a:r>
            <a:endParaRPr lang="ko-KR" altLang="en-US" dirty="0">
              <a:solidFill>
                <a:schemeClr val="accent1">
                  <a:lumMod val="40000"/>
                  <a:lumOff val="60000"/>
                </a:schemeClr>
              </a:solidFill>
              <a:latin typeface="휴먼둥근헤드라인" panose="02030504000101010101" pitchFamily="18" charset="-127"/>
              <a:ea typeface="휴먼둥근헤드라인" panose="02030504000101010101" pitchFamily="18" charset="-127"/>
            </a:endParaRPr>
          </a:p>
        </p:txBody>
      </p:sp>
      <p:sp>
        <p:nvSpPr>
          <p:cNvPr id="3" name="Content Placeholder 2"/>
          <p:cNvSpPr>
            <a:spLocks noGrp="1"/>
          </p:cNvSpPr>
          <p:nvPr>
            <p:ph idx="1"/>
          </p:nvPr>
        </p:nvSpPr>
        <p:spPr>
          <a:xfrm>
            <a:off x="425007" y="1873750"/>
            <a:ext cx="11277466" cy="1869575"/>
          </a:xfrm>
        </p:spPr>
        <p:txBody>
          <a:bodyPr anchor="ctr">
            <a:noAutofit/>
          </a:bodyPr>
          <a:lstStyle/>
          <a:p>
            <a:pPr marL="0" indent="0" algn="ctr">
              <a:buNone/>
            </a:pPr>
            <a:r>
              <a:rPr lang="en-US" altLang="ko-KR" sz="3600" dirty="0" smtClean="0">
                <a:solidFill>
                  <a:schemeClr val="accent4">
                    <a:lumMod val="20000"/>
                    <a:lumOff val="80000"/>
                  </a:schemeClr>
                </a:solidFill>
              </a:rPr>
              <a:t>Need information to understand and build from. </a:t>
            </a:r>
          </a:p>
        </p:txBody>
      </p:sp>
    </p:spTree>
    <p:extLst>
      <p:ext uri="{BB962C8B-B14F-4D97-AF65-F5344CB8AC3E}">
        <p14:creationId xmlns:p14="http://schemas.microsoft.com/office/powerpoint/2010/main" val="4281601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146" name="Picture 2" descr="Image result for idea  silhouette"/>
          <p:cNvPicPr>
            <a:picLocks noChangeAspect="1" noChangeArrowheads="1"/>
          </p:cNvPicPr>
          <p:nvPr/>
        </p:nvPicPr>
        <p:blipFill>
          <a:blip r:embed="rId2">
            <a:clrChange>
              <a:clrFrom>
                <a:srgbClr val="FEFEFE"/>
              </a:clrFrom>
              <a:clrTo>
                <a:srgbClr val="FEFEFE">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73052" y="2124074"/>
            <a:ext cx="4880898" cy="49339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1">
                    <a:lumMod val="40000"/>
                    <a:lumOff val="60000"/>
                  </a:schemeClr>
                </a:solidFill>
                <a:latin typeface="휴먼둥근헤드라인" panose="02030504000101010101" pitchFamily="18" charset="-127"/>
                <a:ea typeface="휴먼둥근헤드라인" panose="02030504000101010101" pitchFamily="18" charset="-127"/>
              </a:rPr>
              <a:t>Reading / Listening</a:t>
            </a:r>
            <a:endParaRPr lang="ko-KR" altLang="en-US" dirty="0">
              <a:solidFill>
                <a:schemeClr val="accent1">
                  <a:lumMod val="40000"/>
                  <a:lumOff val="60000"/>
                </a:schemeClr>
              </a:solidFill>
              <a:latin typeface="휴먼둥근헤드라인" panose="02030504000101010101" pitchFamily="18" charset="-127"/>
              <a:ea typeface="휴먼둥근헤드라인" panose="02030504000101010101" pitchFamily="18" charset="-127"/>
            </a:endParaRPr>
          </a:p>
        </p:txBody>
      </p:sp>
      <p:sp>
        <p:nvSpPr>
          <p:cNvPr id="3" name="Content Placeholder 2"/>
          <p:cNvSpPr>
            <a:spLocks noGrp="1"/>
          </p:cNvSpPr>
          <p:nvPr>
            <p:ph idx="1"/>
          </p:nvPr>
        </p:nvSpPr>
        <p:spPr>
          <a:xfrm>
            <a:off x="425007" y="1873750"/>
            <a:ext cx="11277466" cy="1869575"/>
          </a:xfrm>
        </p:spPr>
        <p:txBody>
          <a:bodyPr anchor="ctr">
            <a:noAutofit/>
          </a:bodyPr>
          <a:lstStyle/>
          <a:p>
            <a:pPr marL="0" indent="0" algn="ctr">
              <a:buNone/>
            </a:pPr>
            <a:r>
              <a:rPr lang="en-US" altLang="ko-KR" sz="3600" dirty="0" smtClean="0">
                <a:solidFill>
                  <a:schemeClr val="accent4">
                    <a:lumMod val="20000"/>
                    <a:lumOff val="80000"/>
                  </a:schemeClr>
                </a:solidFill>
              </a:rPr>
              <a:t>Comprehension check questions</a:t>
            </a:r>
          </a:p>
        </p:txBody>
      </p:sp>
    </p:spTree>
    <p:extLst>
      <p:ext uri="{BB962C8B-B14F-4D97-AF65-F5344CB8AC3E}">
        <p14:creationId xmlns:p14="http://schemas.microsoft.com/office/powerpoint/2010/main" val="1555764323"/>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532963" y="2332471"/>
            <a:ext cx="1896201" cy="0"/>
          </a:xfrm>
          <a:prstGeom prst="line">
            <a:avLst/>
          </a:prstGeom>
          <a:ln w="3810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a:t>Last </a:t>
            </a:r>
            <a:r>
              <a:rPr lang="en-US" altLang="ko-KR" sz="3600" dirty="0" err="1"/>
              <a:t>Serny</a:t>
            </a:r>
            <a:r>
              <a:rPr lang="en-US" altLang="ko-KR" sz="3600" dirty="0"/>
              <a:t>, </a:t>
            </a:r>
            <a:r>
              <a:rPr lang="en-US" altLang="ko-KR" sz="3600" dirty="0" err="1"/>
              <a:t>Flingledobe</a:t>
            </a:r>
            <a:r>
              <a:rPr lang="en-US" altLang="ko-KR" sz="3600" dirty="0"/>
              <a:t> and </a:t>
            </a:r>
            <a:r>
              <a:rPr lang="en-US" altLang="ko-KR" sz="3600" dirty="0" err="1"/>
              <a:t>Pribin</a:t>
            </a:r>
            <a:r>
              <a:rPr lang="en-US" altLang="ko-KR" sz="3600" dirty="0"/>
              <a:t> were in the </a:t>
            </a:r>
            <a:r>
              <a:rPr lang="en-US" altLang="ko-KR" sz="3600" dirty="0" err="1"/>
              <a:t>Berdlink</a:t>
            </a:r>
            <a:r>
              <a:rPr lang="en-US" altLang="ko-KR" sz="3600" dirty="0"/>
              <a:t> </a:t>
            </a:r>
            <a:r>
              <a:rPr lang="en-US" altLang="ko-KR" sz="3600" dirty="0" err="1"/>
              <a:t>treppening</a:t>
            </a:r>
            <a:r>
              <a:rPr lang="en-US" altLang="ko-KR" sz="3600" dirty="0"/>
              <a:t> gloopy </a:t>
            </a:r>
            <a:r>
              <a:rPr lang="en-US" altLang="ko-KR" sz="3600" dirty="0" err="1"/>
              <a:t>caples</a:t>
            </a:r>
            <a:r>
              <a:rPr lang="en-US" altLang="ko-KR" sz="3600" dirty="0"/>
              <a:t> and </a:t>
            </a:r>
            <a:r>
              <a:rPr lang="en-US" altLang="ko-KR" sz="3600" dirty="0" err="1"/>
              <a:t>cleaming</a:t>
            </a:r>
            <a:r>
              <a:rPr lang="en-US" altLang="ko-KR" sz="3600" dirty="0"/>
              <a:t> burly </a:t>
            </a:r>
            <a:r>
              <a:rPr lang="en-US" altLang="ko-KR" sz="3600" dirty="0" err="1"/>
              <a:t>greps</a:t>
            </a:r>
            <a:r>
              <a:rPr lang="en-US" altLang="ko-KR" sz="3600" dirty="0"/>
              <a:t>.  Suddenly, a ditty </a:t>
            </a:r>
            <a:r>
              <a:rPr lang="en-US" altLang="ko-KR" sz="3600" dirty="0" err="1"/>
              <a:t>strezzle</a:t>
            </a:r>
            <a:r>
              <a:rPr lang="en-US" altLang="ko-KR" sz="3600" dirty="0"/>
              <a:t> </a:t>
            </a:r>
            <a:r>
              <a:rPr lang="en-US" altLang="ko-KR" sz="3600" dirty="0" err="1"/>
              <a:t>boofed</a:t>
            </a:r>
            <a:r>
              <a:rPr lang="en-US" altLang="ko-KR" sz="3600" dirty="0"/>
              <a:t> into </a:t>
            </a:r>
            <a:r>
              <a:rPr lang="en-US" altLang="ko-KR" sz="3600" dirty="0" err="1"/>
              <a:t>Flingledobe’s</a:t>
            </a:r>
            <a:r>
              <a:rPr lang="en-US" altLang="ko-KR" sz="3600" dirty="0"/>
              <a:t> </a:t>
            </a:r>
            <a:r>
              <a:rPr lang="en-US" altLang="ko-KR" sz="3600" dirty="0" err="1"/>
              <a:t>tresk</a:t>
            </a:r>
            <a:r>
              <a:rPr lang="en-US" altLang="ko-KR" sz="3600" dirty="0"/>
              <a:t>.  </a:t>
            </a:r>
            <a:r>
              <a:rPr lang="en-US" altLang="ko-KR" sz="3600" dirty="0" err="1"/>
              <a:t>Pribin</a:t>
            </a:r>
            <a:r>
              <a:rPr lang="en-US" altLang="ko-KR" sz="3600" dirty="0"/>
              <a:t> </a:t>
            </a:r>
            <a:r>
              <a:rPr lang="en-US" altLang="ko-KR" sz="3600" dirty="0" err="1"/>
              <a:t>glaped</a:t>
            </a:r>
            <a:r>
              <a:rPr lang="en-US" altLang="ko-KR" sz="3600" dirty="0"/>
              <a:t>. “Oh </a:t>
            </a:r>
            <a:r>
              <a:rPr lang="en-US" altLang="ko-KR" sz="3600" dirty="0" err="1"/>
              <a:t>Flingledobe</a:t>
            </a:r>
            <a:r>
              <a:rPr lang="en-US" altLang="ko-KR" sz="3600" dirty="0"/>
              <a:t>,” he </a:t>
            </a:r>
            <a:r>
              <a:rPr lang="en-US" altLang="ko-KR" sz="3600" dirty="0" err="1"/>
              <a:t>chifed</a:t>
            </a:r>
            <a:r>
              <a:rPr lang="en-US" altLang="ko-KR" sz="3600" dirty="0"/>
              <a:t>, “that ditty </a:t>
            </a:r>
            <a:r>
              <a:rPr lang="en-US" altLang="ko-KR" sz="3600" dirty="0" err="1"/>
              <a:t>strezzle</a:t>
            </a:r>
            <a:r>
              <a:rPr lang="en-US" altLang="ko-KR" sz="3600" dirty="0"/>
              <a:t> is </a:t>
            </a:r>
            <a:r>
              <a:rPr lang="en-US" altLang="ko-KR" sz="3600" dirty="0" err="1"/>
              <a:t>tunning</a:t>
            </a:r>
            <a:r>
              <a:rPr lang="en-US" altLang="ko-KR" sz="3600" dirty="0"/>
              <a:t> in your </a:t>
            </a:r>
            <a:r>
              <a:rPr lang="en-US" altLang="ko-KR" sz="3600" dirty="0" err="1"/>
              <a:t>grep</a:t>
            </a:r>
            <a:r>
              <a:rPr lang="en-US" altLang="ko-KR" sz="3600" dirty="0"/>
              <a:t>!” </a:t>
            </a:r>
          </a:p>
        </p:txBody>
      </p:sp>
      <p:sp>
        <p:nvSpPr>
          <p:cNvPr id="4" name="TextBox 3"/>
          <p:cNvSpPr txBox="1"/>
          <p:nvPr/>
        </p:nvSpPr>
        <p:spPr>
          <a:xfrm>
            <a:off x="7499588" y="3078802"/>
            <a:ext cx="3786251" cy="1200329"/>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When did they go to </a:t>
            </a:r>
            <a:r>
              <a:rPr lang="en-US" altLang="ko-KR" sz="3600" dirty="0" err="1" smtClean="0">
                <a:solidFill>
                  <a:schemeClr val="accent4">
                    <a:lumMod val="20000"/>
                    <a:lumOff val="80000"/>
                  </a:schemeClr>
                </a:solidFill>
              </a:rPr>
              <a:t>Berdlink</a:t>
            </a:r>
            <a:r>
              <a:rPr lang="en-US" altLang="ko-KR" sz="3600" dirty="0" smtClean="0">
                <a:solidFill>
                  <a:schemeClr val="accent4">
                    <a:lumMod val="20000"/>
                    <a:lumOff val="80000"/>
                  </a:schemeClr>
                </a:solidFill>
              </a:rPr>
              <a:t>? </a:t>
            </a:r>
            <a:endParaRPr lang="ko-KR" altLang="en-US" sz="3600" dirty="0">
              <a:solidFill>
                <a:schemeClr val="accent4">
                  <a:lumMod val="20000"/>
                  <a:lumOff val="80000"/>
                </a:schemeClr>
              </a:solidFill>
            </a:endParaRPr>
          </a:p>
        </p:txBody>
      </p:sp>
    </p:spTree>
    <p:extLst>
      <p:ext uri="{BB962C8B-B14F-4D97-AF65-F5344CB8AC3E}">
        <p14:creationId xmlns:p14="http://schemas.microsoft.com/office/powerpoint/2010/main" val="5234504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decel="10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170" name="Picture 2" descr="Image result for speaking  silhouette"/>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65761" y="774988"/>
            <a:ext cx="12233785" cy="6422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1">
                    <a:lumMod val="40000"/>
                    <a:lumOff val="60000"/>
                  </a:schemeClr>
                </a:solidFill>
                <a:latin typeface="휴먼둥근헤드라인" panose="02030504000101010101" pitchFamily="18" charset="-127"/>
                <a:ea typeface="휴먼둥근헤드라인" panose="02030504000101010101" pitchFamily="18" charset="-127"/>
              </a:rPr>
              <a:t>Key Phrases</a:t>
            </a:r>
            <a:endParaRPr lang="ko-KR" altLang="en-US" dirty="0">
              <a:solidFill>
                <a:schemeClr val="accent1">
                  <a:lumMod val="40000"/>
                  <a:lumOff val="60000"/>
                </a:schemeClr>
              </a:solidFill>
              <a:latin typeface="휴먼둥근헤드라인" panose="02030504000101010101" pitchFamily="18" charset="-127"/>
              <a:ea typeface="휴먼둥근헤드라인" panose="02030504000101010101" pitchFamily="18" charset="-127"/>
            </a:endParaRPr>
          </a:p>
        </p:txBody>
      </p:sp>
      <p:sp>
        <p:nvSpPr>
          <p:cNvPr id="3" name="Content Placeholder 2"/>
          <p:cNvSpPr>
            <a:spLocks noGrp="1"/>
          </p:cNvSpPr>
          <p:nvPr>
            <p:ph idx="1"/>
          </p:nvPr>
        </p:nvSpPr>
        <p:spPr>
          <a:xfrm>
            <a:off x="425007" y="1873750"/>
            <a:ext cx="11277466" cy="1869575"/>
          </a:xfrm>
        </p:spPr>
        <p:txBody>
          <a:bodyPr anchor="ctr">
            <a:noAutofit/>
          </a:bodyPr>
          <a:lstStyle/>
          <a:p>
            <a:pPr marL="0" indent="0" algn="ctr">
              <a:buNone/>
            </a:pPr>
            <a:r>
              <a:rPr lang="en-US" altLang="ko-KR" sz="3600" dirty="0" smtClean="0">
                <a:solidFill>
                  <a:schemeClr val="accent4">
                    <a:lumMod val="20000"/>
                    <a:lumOff val="80000"/>
                  </a:schemeClr>
                </a:solidFill>
              </a:rPr>
              <a:t>Vocabulary</a:t>
            </a:r>
          </a:p>
        </p:txBody>
      </p:sp>
    </p:spTree>
    <p:extLst>
      <p:ext uri="{BB962C8B-B14F-4D97-AF65-F5344CB8AC3E}">
        <p14:creationId xmlns:p14="http://schemas.microsoft.com/office/powerpoint/2010/main" val="396399209"/>
      </p:ext>
    </p:extLst>
  </p:cSld>
  <p:clrMapOvr>
    <a:masterClrMapping/>
  </p:clrMapOvr>
  <p:transition spd="slow">
    <p:push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7932145" y="1540684"/>
            <a:ext cx="4643438" cy="5317316"/>
          </a:xfrm>
          <a:prstGeom prst="rect">
            <a:avLst/>
          </a:prstGeom>
        </p:spPr>
      </p:pic>
      <p:sp>
        <p:nvSpPr>
          <p:cNvPr id="2" name="Title 1"/>
          <p:cNvSpPr>
            <a:spLocks noGrp="1"/>
          </p:cNvSpPr>
          <p:nvPr>
            <p:ph type="title"/>
          </p:nvPr>
        </p:nvSpPr>
        <p:spPr/>
        <p:txBody>
          <a:bodyPr/>
          <a:lstStyle/>
          <a:p>
            <a:pPr algn="ctr"/>
            <a:r>
              <a:rPr lang="en-US" altLang="ko-KR" dirty="0" smtClean="0">
                <a:solidFill>
                  <a:schemeClr val="accent1">
                    <a:lumMod val="40000"/>
                    <a:lumOff val="60000"/>
                  </a:schemeClr>
                </a:solidFill>
                <a:latin typeface="휴먼둥근헤드라인" panose="02030504000101010101" pitchFamily="18" charset="-127"/>
                <a:ea typeface="휴먼둥근헤드라인" panose="02030504000101010101" pitchFamily="18" charset="-127"/>
              </a:rPr>
              <a:t>Questions</a:t>
            </a:r>
            <a:endParaRPr lang="ko-KR" altLang="en-US" dirty="0">
              <a:solidFill>
                <a:schemeClr val="accent1">
                  <a:lumMod val="40000"/>
                  <a:lumOff val="60000"/>
                </a:schemeClr>
              </a:solidFill>
              <a:latin typeface="휴먼둥근헤드라인" panose="02030504000101010101" pitchFamily="18" charset="-127"/>
              <a:ea typeface="휴먼둥근헤드라인" panose="02030504000101010101" pitchFamily="18" charset="-127"/>
            </a:endParaRPr>
          </a:p>
        </p:txBody>
      </p:sp>
      <p:sp>
        <p:nvSpPr>
          <p:cNvPr id="3" name="Content Placeholder 2"/>
          <p:cNvSpPr>
            <a:spLocks noGrp="1"/>
          </p:cNvSpPr>
          <p:nvPr>
            <p:ph idx="1"/>
          </p:nvPr>
        </p:nvSpPr>
        <p:spPr>
          <a:xfrm>
            <a:off x="425007" y="1873750"/>
            <a:ext cx="11277466" cy="1869575"/>
          </a:xfrm>
        </p:spPr>
        <p:txBody>
          <a:bodyPr anchor="ctr">
            <a:noAutofit/>
          </a:bodyPr>
          <a:lstStyle/>
          <a:p>
            <a:pPr marL="0" indent="0" algn="ctr">
              <a:buNone/>
            </a:pPr>
            <a:r>
              <a:rPr lang="en-US" altLang="ko-KR" sz="3600" dirty="0" smtClean="0">
                <a:solidFill>
                  <a:schemeClr val="accent4">
                    <a:lumMod val="20000"/>
                    <a:lumOff val="80000"/>
                  </a:schemeClr>
                </a:solidFill>
              </a:rPr>
              <a:t>Desirable difficulties</a:t>
            </a:r>
          </a:p>
          <a:p>
            <a:pPr marL="0" indent="0" algn="ctr">
              <a:buNone/>
            </a:pPr>
            <a:r>
              <a:rPr lang="en-US" altLang="ko-KR" sz="3600" dirty="0" smtClean="0">
                <a:solidFill>
                  <a:schemeClr val="accent4">
                    <a:lumMod val="20000"/>
                    <a:lumOff val="80000"/>
                  </a:schemeClr>
                </a:solidFill>
              </a:rPr>
              <a:t>Bloom’s taxonomy  </a:t>
            </a:r>
          </a:p>
        </p:txBody>
      </p:sp>
    </p:spTree>
    <p:extLst>
      <p:ext uri="{BB962C8B-B14F-4D97-AF65-F5344CB8AC3E}">
        <p14:creationId xmlns:p14="http://schemas.microsoft.com/office/powerpoint/2010/main" val="3913520793"/>
      </p:ext>
    </p:extLst>
  </p:cSld>
  <p:clrMapOvr>
    <a:masterClrMapping/>
  </p:clrMapOvr>
  <p:transition spd="slow">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dirty="0"/>
          </a:p>
        </p:txBody>
      </p:sp>
      <p:sp>
        <p:nvSpPr>
          <p:cNvPr id="3" name="Content Placeholder 2"/>
          <p:cNvSpPr>
            <a:spLocks noGrp="1"/>
          </p:cNvSpPr>
          <p:nvPr>
            <p:ph idx="1"/>
          </p:nvPr>
        </p:nvSpPr>
        <p:spPr/>
        <p:txBody>
          <a:bodyPr/>
          <a:lstStyle/>
          <a:p>
            <a:endParaRPr lang="ko-KR" altLang="en-US" dirty="0"/>
          </a:p>
        </p:txBody>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9283"/>
          <a:stretch/>
        </p:blipFill>
        <p:spPr bwMode="auto">
          <a:xfrm>
            <a:off x="485775" y="0"/>
            <a:ext cx="11220450" cy="686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579952"/>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Image result for bloom's taxono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00" y="-438029"/>
            <a:ext cx="9782175" cy="722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5659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ybertruck"/>
          <p:cNvPicPr>
            <a:picLocks noChangeAspect="1" noChangeArrowheads="1"/>
          </p:cNvPicPr>
          <p:nvPr/>
        </p:nvPicPr>
        <p:blipFill rotWithShape="1">
          <a:blip r:embed="rId2">
            <a:extLst>
              <a:ext uri="{28A0092B-C50C-407E-A947-70E740481C1C}">
                <a14:useLocalDpi xmlns:a14="http://schemas.microsoft.com/office/drawing/2010/main" val="0"/>
              </a:ext>
            </a:extLst>
          </a:blip>
          <a:srcRect t="7838" b="78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84150" y="5443855"/>
            <a:ext cx="11823700" cy="1325563"/>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6000" dirty="0" smtClean="0">
                <a:latin typeface="휴먼둥근헤드라인" panose="02030504000101010101" pitchFamily="18" charset="-127"/>
                <a:ea typeface="휴먼둥근헤드라인" panose="02030504000101010101" pitchFamily="18" charset="-127"/>
              </a:rPr>
              <a:t>TESLA CYBERTRUCK</a:t>
            </a:r>
            <a:endParaRPr lang="ko-KR" altLang="en-US" sz="6000" dirty="0">
              <a:latin typeface="휴먼둥근헤드라인" panose="02030504000101010101" pitchFamily="18" charset="-127"/>
              <a:ea typeface="휴먼둥근헤드라인" panose="02030504000101010101" pitchFamily="18" charset="-127"/>
            </a:endParaRPr>
          </a:p>
        </p:txBody>
      </p:sp>
    </p:spTree>
    <p:extLst>
      <p:ext uri="{BB962C8B-B14F-4D97-AF65-F5344CB8AC3E}">
        <p14:creationId xmlns:p14="http://schemas.microsoft.com/office/powerpoint/2010/main" val="166469133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sla Cybertruck event in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51002207"/>
      </p:ext>
    </p:extLst>
  </p:cSld>
  <p:clrMapOvr>
    <a:masterClrMapping/>
  </p:clrMapOvr>
  <mc:AlternateContent xmlns:mc="http://schemas.openxmlformats.org/markup-compatibility/2006" xmlns:p14="http://schemas.microsoft.com/office/powerpoint/2010/main">
    <mc:Choice Requires="p14">
      <p:transition spd="med" p14:dur="700" advClick="0" advTm="306000">
        <p:fade/>
      </p:transition>
    </mc:Choice>
    <mc:Fallback xmlns="">
      <p:transition spd="med" advClick="0" advTm="30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cybertruck"/>
          <p:cNvPicPr>
            <a:picLocks noChangeAspect="1" noChangeArrowheads="1"/>
          </p:cNvPicPr>
          <p:nvPr/>
        </p:nvPicPr>
        <p:blipFill rotWithShape="1">
          <a:blip r:embed="rId3">
            <a:extLst>
              <a:ext uri="{28A0092B-C50C-407E-A947-70E740481C1C}">
                <a14:useLocalDpi xmlns:a14="http://schemas.microsoft.com/office/drawing/2010/main" val="0"/>
              </a:ext>
            </a:extLst>
          </a:blip>
          <a:srcRect t="7838" b="78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84150" y="5443855"/>
            <a:ext cx="11823700" cy="1325563"/>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6000" dirty="0" smtClean="0">
                <a:latin typeface="휴먼둥근헤드라인" panose="02030504000101010101" pitchFamily="18" charset="-127"/>
                <a:ea typeface="휴먼둥근헤드라인" panose="02030504000101010101" pitchFamily="18" charset="-127"/>
              </a:rPr>
              <a:t>TESLA CYBERTRUCK</a:t>
            </a:r>
            <a:endParaRPr lang="ko-KR" altLang="en-US" sz="6000" dirty="0">
              <a:latin typeface="휴먼둥근헤드라인" panose="02030504000101010101" pitchFamily="18" charset="-127"/>
              <a:ea typeface="휴먼둥근헤드라인" panose="02030504000101010101" pitchFamily="18" charset="-127"/>
            </a:endParaRPr>
          </a:p>
        </p:txBody>
      </p:sp>
    </p:spTree>
    <p:extLst>
      <p:ext uri="{BB962C8B-B14F-4D97-AF65-F5344CB8AC3E}">
        <p14:creationId xmlns:p14="http://schemas.microsoft.com/office/powerpoint/2010/main" val="207080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ko-KR" sz="8000" dirty="0" smtClean="0">
                <a:solidFill>
                  <a:schemeClr val="accent4">
                    <a:lumMod val="40000"/>
                    <a:lumOff val="60000"/>
                  </a:schemeClr>
                </a:solidFill>
                <a:latin typeface="양재참숯체B" panose="02020603020101020101" pitchFamily="18" charset="-127"/>
                <a:ea typeface="양재참숯체B" panose="02020603020101020101" pitchFamily="18" charset="-127"/>
              </a:rPr>
              <a:t>TESLA </a:t>
            </a:r>
            <a:r>
              <a:rPr lang="en-US" altLang="ko-KR" sz="8000" dirty="0" err="1" smtClean="0">
                <a:solidFill>
                  <a:schemeClr val="accent4">
                    <a:lumMod val="40000"/>
                    <a:lumOff val="60000"/>
                  </a:schemeClr>
                </a:solidFill>
                <a:latin typeface="양재참숯체B" panose="02020603020101020101" pitchFamily="18" charset="-127"/>
                <a:ea typeface="양재참숯체B" panose="02020603020101020101" pitchFamily="18" charset="-127"/>
              </a:rPr>
              <a:t>Cybertruck</a:t>
            </a:r>
            <a:endParaRPr lang="ko-KR" altLang="en-US" sz="8000" dirty="0">
              <a:solidFill>
                <a:schemeClr val="accent4">
                  <a:lumMod val="40000"/>
                  <a:lumOff val="60000"/>
                </a:schemeClr>
              </a:solidFill>
              <a:latin typeface="양재참숯체B" panose="02020603020101020101" pitchFamily="18" charset="-127"/>
              <a:ea typeface="양재참숯체B" panose="02020603020101020101" pitchFamily="18" charset="-127"/>
            </a:endParaRPr>
          </a:p>
        </p:txBody>
      </p:sp>
      <p:sp>
        <p:nvSpPr>
          <p:cNvPr id="3" name="Content Placeholder 2"/>
          <p:cNvSpPr>
            <a:spLocks noGrp="1"/>
          </p:cNvSpPr>
          <p:nvPr>
            <p:ph idx="1"/>
          </p:nvPr>
        </p:nvSpPr>
        <p:spPr>
          <a:xfrm>
            <a:off x="531223" y="1723708"/>
            <a:ext cx="5869577" cy="4555172"/>
          </a:xfrm>
        </p:spPr>
        <p:txBody>
          <a:bodyPr anchor="ctr">
            <a:normAutofit/>
          </a:bodyPr>
          <a:lstStyle/>
          <a:p>
            <a:pPr marL="0" indent="0" algn="ctr" fontAlgn="base">
              <a:buNone/>
            </a:pPr>
            <a:r>
              <a:rPr lang="en-US" altLang="ko-KR" sz="3600" dirty="0" smtClean="0"/>
              <a:t>Create a question for each step of Bloom’s taxonomy.</a:t>
            </a:r>
          </a:p>
        </p:txBody>
      </p:sp>
      <p:pic>
        <p:nvPicPr>
          <p:cNvPr id="4" name="Picture 2" descr="Image result for bloom's taxono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006686"/>
            <a:ext cx="5399196" cy="3989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91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2733675" y="2801804"/>
            <a:ext cx="2769200" cy="28833"/>
          </a:xfrm>
          <a:prstGeom prst="line">
            <a:avLst/>
          </a:prstGeom>
          <a:ln w="3810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a:t>Last </a:t>
            </a:r>
            <a:r>
              <a:rPr lang="en-US" altLang="ko-KR" sz="3600" dirty="0" err="1"/>
              <a:t>Serny</a:t>
            </a:r>
            <a:r>
              <a:rPr lang="en-US" altLang="ko-KR" sz="3600" dirty="0"/>
              <a:t>, </a:t>
            </a:r>
            <a:r>
              <a:rPr lang="en-US" altLang="ko-KR" sz="3600" dirty="0" err="1"/>
              <a:t>Flingledobe</a:t>
            </a:r>
            <a:r>
              <a:rPr lang="en-US" altLang="ko-KR" sz="3600" dirty="0"/>
              <a:t> and </a:t>
            </a:r>
            <a:r>
              <a:rPr lang="en-US" altLang="ko-KR" sz="3600" dirty="0" err="1"/>
              <a:t>Pribin</a:t>
            </a:r>
            <a:r>
              <a:rPr lang="en-US" altLang="ko-KR" sz="3600" dirty="0"/>
              <a:t> were in the </a:t>
            </a:r>
            <a:r>
              <a:rPr lang="en-US" altLang="ko-KR" sz="3600" dirty="0" err="1"/>
              <a:t>Berdlink</a:t>
            </a:r>
            <a:r>
              <a:rPr lang="en-US" altLang="ko-KR" sz="3600" dirty="0"/>
              <a:t> </a:t>
            </a:r>
            <a:r>
              <a:rPr lang="en-US" altLang="ko-KR" sz="3600" dirty="0" err="1"/>
              <a:t>treppening</a:t>
            </a:r>
            <a:r>
              <a:rPr lang="en-US" altLang="ko-KR" sz="3600" dirty="0"/>
              <a:t> gloopy </a:t>
            </a:r>
            <a:r>
              <a:rPr lang="en-US" altLang="ko-KR" sz="3600" dirty="0" err="1"/>
              <a:t>caples</a:t>
            </a:r>
            <a:r>
              <a:rPr lang="en-US" altLang="ko-KR" sz="3600" dirty="0"/>
              <a:t> and </a:t>
            </a:r>
            <a:r>
              <a:rPr lang="en-US" altLang="ko-KR" sz="3600" dirty="0" err="1"/>
              <a:t>cleaming</a:t>
            </a:r>
            <a:r>
              <a:rPr lang="en-US" altLang="ko-KR" sz="3600" dirty="0"/>
              <a:t> burly </a:t>
            </a:r>
            <a:r>
              <a:rPr lang="en-US" altLang="ko-KR" sz="3600" dirty="0" err="1"/>
              <a:t>greps</a:t>
            </a:r>
            <a:r>
              <a:rPr lang="en-US" altLang="ko-KR" sz="3600" dirty="0"/>
              <a:t>.  Suddenly, a ditty </a:t>
            </a:r>
            <a:r>
              <a:rPr lang="en-US" altLang="ko-KR" sz="3600" dirty="0" err="1"/>
              <a:t>strezzle</a:t>
            </a:r>
            <a:r>
              <a:rPr lang="en-US" altLang="ko-KR" sz="3600" dirty="0"/>
              <a:t> </a:t>
            </a:r>
            <a:r>
              <a:rPr lang="en-US" altLang="ko-KR" sz="3600" dirty="0" err="1"/>
              <a:t>boofed</a:t>
            </a:r>
            <a:r>
              <a:rPr lang="en-US" altLang="ko-KR" sz="3600" dirty="0"/>
              <a:t> into </a:t>
            </a:r>
            <a:r>
              <a:rPr lang="en-US" altLang="ko-KR" sz="3600" dirty="0" err="1"/>
              <a:t>Flingledobe’s</a:t>
            </a:r>
            <a:r>
              <a:rPr lang="en-US" altLang="ko-KR" sz="3600" dirty="0"/>
              <a:t> </a:t>
            </a:r>
            <a:r>
              <a:rPr lang="en-US" altLang="ko-KR" sz="3600" dirty="0" err="1"/>
              <a:t>tresk</a:t>
            </a:r>
            <a:r>
              <a:rPr lang="en-US" altLang="ko-KR" sz="3600" dirty="0"/>
              <a:t>.  </a:t>
            </a:r>
            <a:r>
              <a:rPr lang="en-US" altLang="ko-KR" sz="3600" dirty="0" err="1"/>
              <a:t>Pribin</a:t>
            </a:r>
            <a:r>
              <a:rPr lang="en-US" altLang="ko-KR" sz="3600" dirty="0"/>
              <a:t> </a:t>
            </a:r>
            <a:r>
              <a:rPr lang="en-US" altLang="ko-KR" sz="3600" dirty="0" err="1"/>
              <a:t>glaped</a:t>
            </a:r>
            <a:r>
              <a:rPr lang="en-US" altLang="ko-KR" sz="3600" dirty="0"/>
              <a:t>. “Oh </a:t>
            </a:r>
            <a:r>
              <a:rPr lang="en-US" altLang="ko-KR" sz="3600" dirty="0" err="1"/>
              <a:t>Flingledobe</a:t>
            </a:r>
            <a:r>
              <a:rPr lang="en-US" altLang="ko-KR" sz="3600" dirty="0"/>
              <a:t>,” he </a:t>
            </a:r>
            <a:r>
              <a:rPr lang="en-US" altLang="ko-KR" sz="3600" dirty="0" err="1"/>
              <a:t>chifed</a:t>
            </a:r>
            <a:r>
              <a:rPr lang="en-US" altLang="ko-KR" sz="3600" dirty="0"/>
              <a:t>, “that ditty </a:t>
            </a:r>
            <a:r>
              <a:rPr lang="en-US" altLang="ko-KR" sz="3600" dirty="0" err="1"/>
              <a:t>strezzle</a:t>
            </a:r>
            <a:r>
              <a:rPr lang="en-US" altLang="ko-KR" sz="3600" dirty="0"/>
              <a:t> is </a:t>
            </a:r>
            <a:r>
              <a:rPr lang="en-US" altLang="ko-KR" sz="3600" dirty="0" err="1"/>
              <a:t>tunning</a:t>
            </a:r>
            <a:r>
              <a:rPr lang="en-US" altLang="ko-KR" sz="3600" dirty="0"/>
              <a:t> in your </a:t>
            </a:r>
            <a:r>
              <a:rPr lang="en-US" altLang="ko-KR" sz="3600" dirty="0" err="1"/>
              <a:t>grep</a:t>
            </a:r>
            <a:r>
              <a:rPr lang="en-US" altLang="ko-KR" sz="3600" dirty="0"/>
              <a:t>!” </a:t>
            </a:r>
          </a:p>
        </p:txBody>
      </p:sp>
      <p:sp>
        <p:nvSpPr>
          <p:cNvPr id="4" name="TextBox 3"/>
          <p:cNvSpPr txBox="1"/>
          <p:nvPr/>
        </p:nvSpPr>
        <p:spPr>
          <a:xfrm>
            <a:off x="7499588" y="2801804"/>
            <a:ext cx="3786251" cy="1754326"/>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Where did </a:t>
            </a:r>
            <a:r>
              <a:rPr lang="en-US" altLang="ko-KR" sz="3600" dirty="0" err="1" smtClean="0">
                <a:solidFill>
                  <a:schemeClr val="accent4">
                    <a:lumMod val="20000"/>
                    <a:lumOff val="80000"/>
                  </a:schemeClr>
                </a:solidFill>
              </a:rPr>
              <a:t>Flingledobe</a:t>
            </a:r>
            <a:r>
              <a:rPr lang="en-US" altLang="ko-KR" sz="3600" dirty="0" smtClean="0">
                <a:solidFill>
                  <a:schemeClr val="accent4">
                    <a:lumMod val="20000"/>
                    <a:lumOff val="80000"/>
                  </a:schemeClr>
                </a:solidFill>
              </a:rPr>
              <a:t> and </a:t>
            </a:r>
            <a:r>
              <a:rPr lang="en-US" altLang="ko-KR" sz="3600" dirty="0" err="1" smtClean="0">
                <a:solidFill>
                  <a:schemeClr val="accent4">
                    <a:lumMod val="20000"/>
                    <a:lumOff val="80000"/>
                  </a:schemeClr>
                </a:solidFill>
              </a:rPr>
              <a:t>Pribin</a:t>
            </a:r>
            <a:r>
              <a:rPr lang="en-US" altLang="ko-KR" sz="3600" dirty="0" smtClean="0">
                <a:solidFill>
                  <a:schemeClr val="accent4">
                    <a:lumMod val="20000"/>
                    <a:lumOff val="80000"/>
                  </a:schemeClr>
                </a:solidFill>
              </a:rPr>
              <a:t> </a:t>
            </a:r>
            <a:r>
              <a:rPr lang="en-US" altLang="ko-KR" sz="3600" dirty="0" err="1" smtClean="0">
                <a:solidFill>
                  <a:schemeClr val="accent4">
                    <a:lumMod val="20000"/>
                    <a:lumOff val="80000"/>
                  </a:schemeClr>
                </a:solidFill>
              </a:rPr>
              <a:t>treppen</a:t>
            </a:r>
            <a:r>
              <a:rPr lang="en-US" altLang="ko-KR" sz="3600" dirty="0" smtClean="0">
                <a:solidFill>
                  <a:schemeClr val="accent4">
                    <a:lumMod val="20000"/>
                    <a:lumOff val="80000"/>
                  </a:schemeClr>
                </a:solidFill>
              </a:rPr>
              <a:t>? </a:t>
            </a:r>
            <a:endParaRPr lang="ko-KR" altLang="en-US" sz="3600" dirty="0">
              <a:solidFill>
                <a:schemeClr val="accent4">
                  <a:lumMod val="20000"/>
                  <a:lumOff val="80000"/>
                </a:schemeClr>
              </a:solidFill>
            </a:endParaRPr>
          </a:p>
        </p:txBody>
      </p:sp>
    </p:spTree>
    <p:extLst>
      <p:ext uri="{BB962C8B-B14F-4D97-AF65-F5344CB8AC3E}">
        <p14:creationId xmlns:p14="http://schemas.microsoft.com/office/powerpoint/2010/main" val="286312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2733964" y="4311150"/>
            <a:ext cx="2382981" cy="0"/>
          </a:xfrm>
          <a:prstGeom prst="line">
            <a:avLst/>
          </a:prstGeom>
          <a:ln w="3810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a:t>Last </a:t>
            </a:r>
            <a:r>
              <a:rPr lang="en-US" altLang="ko-KR" sz="3600" dirty="0" err="1"/>
              <a:t>Serny</a:t>
            </a:r>
            <a:r>
              <a:rPr lang="en-US" altLang="ko-KR" sz="3600" dirty="0"/>
              <a:t>, </a:t>
            </a:r>
            <a:r>
              <a:rPr lang="en-US" altLang="ko-KR" sz="3600" dirty="0" err="1"/>
              <a:t>Flingledobe</a:t>
            </a:r>
            <a:r>
              <a:rPr lang="en-US" altLang="ko-KR" sz="3600" dirty="0"/>
              <a:t> and </a:t>
            </a:r>
            <a:r>
              <a:rPr lang="en-US" altLang="ko-KR" sz="3600" dirty="0" err="1"/>
              <a:t>Pribin</a:t>
            </a:r>
            <a:r>
              <a:rPr lang="en-US" altLang="ko-KR" sz="3600" dirty="0"/>
              <a:t> were in the </a:t>
            </a:r>
            <a:r>
              <a:rPr lang="en-US" altLang="ko-KR" sz="3600" dirty="0" err="1"/>
              <a:t>Berdlink</a:t>
            </a:r>
            <a:r>
              <a:rPr lang="en-US" altLang="ko-KR" sz="3600" dirty="0"/>
              <a:t> </a:t>
            </a:r>
            <a:r>
              <a:rPr lang="en-US" altLang="ko-KR" sz="3600" dirty="0" err="1"/>
              <a:t>treppening</a:t>
            </a:r>
            <a:r>
              <a:rPr lang="en-US" altLang="ko-KR" sz="3600" dirty="0"/>
              <a:t> gloopy </a:t>
            </a:r>
            <a:r>
              <a:rPr lang="en-US" altLang="ko-KR" sz="3600" dirty="0" err="1"/>
              <a:t>caples</a:t>
            </a:r>
            <a:r>
              <a:rPr lang="en-US" altLang="ko-KR" sz="3600" dirty="0"/>
              <a:t> and </a:t>
            </a:r>
            <a:r>
              <a:rPr lang="en-US" altLang="ko-KR" sz="3600" dirty="0" err="1"/>
              <a:t>cleaming</a:t>
            </a:r>
            <a:r>
              <a:rPr lang="en-US" altLang="ko-KR" sz="3600" dirty="0"/>
              <a:t> burly </a:t>
            </a:r>
            <a:r>
              <a:rPr lang="en-US" altLang="ko-KR" sz="3600" dirty="0" err="1"/>
              <a:t>greps</a:t>
            </a:r>
            <a:r>
              <a:rPr lang="en-US" altLang="ko-KR" sz="3600" dirty="0"/>
              <a:t>.  Suddenly, a ditty </a:t>
            </a:r>
            <a:r>
              <a:rPr lang="en-US" altLang="ko-KR" sz="3600" dirty="0" err="1"/>
              <a:t>strezzle</a:t>
            </a:r>
            <a:r>
              <a:rPr lang="en-US" altLang="ko-KR" sz="3600" dirty="0"/>
              <a:t> </a:t>
            </a:r>
            <a:r>
              <a:rPr lang="en-US" altLang="ko-KR" sz="3600" dirty="0" err="1"/>
              <a:t>boofed</a:t>
            </a:r>
            <a:r>
              <a:rPr lang="en-US" altLang="ko-KR" sz="3600" dirty="0"/>
              <a:t> into </a:t>
            </a:r>
            <a:r>
              <a:rPr lang="en-US" altLang="ko-KR" sz="3600" dirty="0" err="1"/>
              <a:t>Flingledobe’s</a:t>
            </a:r>
            <a:r>
              <a:rPr lang="en-US" altLang="ko-KR" sz="3600" dirty="0"/>
              <a:t> </a:t>
            </a:r>
            <a:r>
              <a:rPr lang="en-US" altLang="ko-KR" sz="3600" dirty="0" err="1"/>
              <a:t>tresk</a:t>
            </a:r>
            <a:r>
              <a:rPr lang="en-US" altLang="ko-KR" sz="3600" dirty="0"/>
              <a:t>.  </a:t>
            </a:r>
            <a:r>
              <a:rPr lang="en-US" altLang="ko-KR" sz="3600" dirty="0" err="1"/>
              <a:t>Pribin</a:t>
            </a:r>
            <a:r>
              <a:rPr lang="en-US" altLang="ko-KR" sz="3600" dirty="0"/>
              <a:t> </a:t>
            </a:r>
            <a:r>
              <a:rPr lang="en-US" altLang="ko-KR" sz="3600" dirty="0" err="1"/>
              <a:t>glaped</a:t>
            </a:r>
            <a:r>
              <a:rPr lang="en-US" altLang="ko-KR" sz="3600" dirty="0"/>
              <a:t>. “Oh </a:t>
            </a:r>
            <a:r>
              <a:rPr lang="en-US" altLang="ko-KR" sz="3600" dirty="0" err="1"/>
              <a:t>Flingledobe</a:t>
            </a:r>
            <a:r>
              <a:rPr lang="en-US" altLang="ko-KR" sz="3600" dirty="0"/>
              <a:t>,” he </a:t>
            </a:r>
            <a:r>
              <a:rPr lang="en-US" altLang="ko-KR" sz="3600" dirty="0" err="1"/>
              <a:t>chifed</a:t>
            </a:r>
            <a:r>
              <a:rPr lang="en-US" altLang="ko-KR" sz="3600" dirty="0"/>
              <a:t>, “that ditty </a:t>
            </a:r>
            <a:r>
              <a:rPr lang="en-US" altLang="ko-KR" sz="3600" dirty="0" err="1"/>
              <a:t>strezzle</a:t>
            </a:r>
            <a:r>
              <a:rPr lang="en-US" altLang="ko-KR" sz="3600" dirty="0"/>
              <a:t> is </a:t>
            </a:r>
            <a:r>
              <a:rPr lang="en-US" altLang="ko-KR" sz="3600" dirty="0" err="1"/>
              <a:t>tunning</a:t>
            </a:r>
            <a:r>
              <a:rPr lang="en-US" altLang="ko-KR" sz="3600" dirty="0"/>
              <a:t> in your </a:t>
            </a:r>
            <a:r>
              <a:rPr lang="en-US" altLang="ko-KR" sz="3600" dirty="0" err="1"/>
              <a:t>grep</a:t>
            </a:r>
            <a:r>
              <a:rPr lang="en-US" altLang="ko-KR" sz="3600" dirty="0"/>
              <a:t>!” </a:t>
            </a:r>
          </a:p>
          <a:p>
            <a:endParaRPr lang="ko-KR" altLang="en-US" sz="3600" dirty="0"/>
          </a:p>
        </p:txBody>
      </p:sp>
      <p:sp>
        <p:nvSpPr>
          <p:cNvPr id="4" name="TextBox 3"/>
          <p:cNvSpPr txBox="1"/>
          <p:nvPr/>
        </p:nvSpPr>
        <p:spPr>
          <a:xfrm>
            <a:off x="7499588" y="3078802"/>
            <a:ext cx="3786251" cy="1200329"/>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What </a:t>
            </a:r>
            <a:r>
              <a:rPr lang="en-US" altLang="ko-KR" sz="3600" dirty="0" err="1" smtClean="0">
                <a:solidFill>
                  <a:schemeClr val="accent4">
                    <a:lumMod val="20000"/>
                    <a:lumOff val="80000"/>
                  </a:schemeClr>
                </a:solidFill>
              </a:rPr>
              <a:t>boofed</a:t>
            </a:r>
            <a:r>
              <a:rPr lang="en-US" altLang="ko-KR" sz="3600" dirty="0" smtClean="0">
                <a:solidFill>
                  <a:schemeClr val="accent4">
                    <a:lumMod val="20000"/>
                    <a:lumOff val="80000"/>
                  </a:schemeClr>
                </a:solidFill>
              </a:rPr>
              <a:t> into </a:t>
            </a:r>
            <a:r>
              <a:rPr lang="en-US" altLang="ko-KR" sz="3600" dirty="0" err="1" smtClean="0">
                <a:solidFill>
                  <a:schemeClr val="accent4">
                    <a:lumMod val="20000"/>
                    <a:lumOff val="80000"/>
                  </a:schemeClr>
                </a:solidFill>
              </a:rPr>
              <a:t>Flingledobe’s</a:t>
            </a:r>
            <a:r>
              <a:rPr lang="en-US" altLang="ko-KR" sz="3600" dirty="0" smtClean="0">
                <a:solidFill>
                  <a:schemeClr val="accent4">
                    <a:lumMod val="20000"/>
                    <a:lumOff val="80000"/>
                  </a:schemeClr>
                </a:solidFill>
              </a:rPr>
              <a:t> </a:t>
            </a:r>
            <a:r>
              <a:rPr lang="en-US" altLang="ko-KR" sz="3600" dirty="0" err="1" smtClean="0">
                <a:solidFill>
                  <a:schemeClr val="accent4">
                    <a:lumMod val="20000"/>
                    <a:lumOff val="80000"/>
                  </a:schemeClr>
                </a:solidFill>
              </a:rPr>
              <a:t>tresk</a:t>
            </a:r>
            <a:r>
              <a:rPr lang="en-US" altLang="ko-KR" sz="3600" dirty="0" smtClean="0">
                <a:solidFill>
                  <a:schemeClr val="accent4">
                    <a:lumMod val="20000"/>
                    <a:lumOff val="80000"/>
                  </a:schemeClr>
                </a:solidFill>
              </a:rPr>
              <a:t>?</a:t>
            </a:r>
            <a:endParaRPr lang="ko-KR" altLang="en-US" sz="3600" dirty="0">
              <a:solidFill>
                <a:schemeClr val="accent4">
                  <a:lumMod val="20000"/>
                  <a:lumOff val="80000"/>
                </a:schemeClr>
              </a:solidFill>
            </a:endParaRPr>
          </a:p>
        </p:txBody>
      </p:sp>
    </p:spTree>
    <p:extLst>
      <p:ext uri="{BB962C8B-B14F-4D97-AF65-F5344CB8AC3E}">
        <p14:creationId xmlns:p14="http://schemas.microsoft.com/office/powerpoint/2010/main" val="34378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2666563" y="3327838"/>
            <a:ext cx="1203473" cy="0"/>
          </a:xfrm>
          <a:prstGeom prst="line">
            <a:avLst/>
          </a:prstGeom>
          <a:ln w="3810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smtClean="0"/>
              <a:t>Last </a:t>
            </a:r>
            <a:r>
              <a:rPr lang="en-US" altLang="ko-KR" sz="3600" dirty="0" err="1" smtClean="0"/>
              <a:t>Serny</a:t>
            </a:r>
            <a:r>
              <a:rPr lang="en-US" altLang="ko-KR" sz="3600" dirty="0" smtClean="0"/>
              <a:t>, </a:t>
            </a:r>
            <a:r>
              <a:rPr lang="en-US" altLang="ko-KR" sz="3600" dirty="0" err="1" smtClean="0"/>
              <a:t>Flingledobe</a:t>
            </a:r>
            <a:r>
              <a:rPr lang="en-US" altLang="ko-KR" sz="3600" dirty="0" smtClean="0"/>
              <a:t> and </a:t>
            </a:r>
            <a:r>
              <a:rPr lang="en-US" altLang="ko-KR" sz="3600" dirty="0" err="1" smtClean="0"/>
              <a:t>Pribin</a:t>
            </a:r>
            <a:r>
              <a:rPr lang="en-US" altLang="ko-KR" sz="3600" dirty="0" smtClean="0"/>
              <a:t> were in the </a:t>
            </a:r>
            <a:r>
              <a:rPr lang="en-US" altLang="ko-KR" sz="3600" dirty="0" err="1" smtClean="0"/>
              <a:t>Berdlink</a:t>
            </a:r>
            <a:r>
              <a:rPr lang="en-US" altLang="ko-KR" sz="3600" dirty="0" smtClean="0"/>
              <a:t> </a:t>
            </a:r>
            <a:r>
              <a:rPr lang="en-US" altLang="ko-KR" sz="3600" dirty="0" err="1" smtClean="0"/>
              <a:t>treppening</a:t>
            </a:r>
            <a:r>
              <a:rPr lang="en-US" altLang="ko-KR" sz="3600" dirty="0" smtClean="0"/>
              <a:t> gloopy </a:t>
            </a:r>
            <a:r>
              <a:rPr lang="en-US" altLang="ko-KR" sz="3600" dirty="0" err="1" smtClean="0"/>
              <a:t>caples</a:t>
            </a:r>
            <a:r>
              <a:rPr lang="en-US" altLang="ko-KR" sz="3600" dirty="0" smtClean="0"/>
              <a:t> and </a:t>
            </a:r>
            <a:r>
              <a:rPr lang="en-US" altLang="ko-KR" sz="3600" dirty="0" err="1" smtClean="0"/>
              <a:t>cleaming</a:t>
            </a:r>
            <a:r>
              <a:rPr lang="en-US" altLang="ko-KR" sz="3600" dirty="0" smtClean="0"/>
              <a:t> burly </a:t>
            </a:r>
            <a:r>
              <a:rPr lang="en-US" altLang="ko-KR" sz="3600" dirty="0" err="1" smtClean="0"/>
              <a:t>greps</a:t>
            </a:r>
            <a:r>
              <a:rPr lang="en-US" altLang="ko-KR" sz="3600" dirty="0" smtClean="0"/>
              <a:t>.  Suddenly, a ditty </a:t>
            </a:r>
            <a:r>
              <a:rPr lang="en-US" altLang="ko-KR" sz="3600" dirty="0" err="1" smtClean="0"/>
              <a:t>strezzle</a:t>
            </a:r>
            <a:r>
              <a:rPr lang="en-US" altLang="ko-KR" sz="3600" dirty="0" smtClean="0"/>
              <a:t> </a:t>
            </a:r>
            <a:r>
              <a:rPr lang="en-US" altLang="ko-KR" sz="3600" dirty="0" err="1" smtClean="0"/>
              <a:t>boofed</a:t>
            </a:r>
            <a:r>
              <a:rPr lang="en-US" altLang="ko-KR" sz="3600" dirty="0" smtClean="0"/>
              <a:t> into </a:t>
            </a:r>
            <a:r>
              <a:rPr lang="en-US" altLang="ko-KR" sz="3600" dirty="0" err="1" smtClean="0"/>
              <a:t>Flingledobe’s</a:t>
            </a:r>
            <a:r>
              <a:rPr lang="en-US" altLang="ko-KR" sz="3600" dirty="0" smtClean="0"/>
              <a:t> </a:t>
            </a:r>
            <a:r>
              <a:rPr lang="en-US" altLang="ko-KR" sz="3600" dirty="0" err="1" smtClean="0"/>
              <a:t>tresk</a:t>
            </a:r>
            <a:r>
              <a:rPr lang="en-US" altLang="ko-KR" sz="3600" dirty="0" smtClean="0"/>
              <a:t>.  </a:t>
            </a:r>
            <a:r>
              <a:rPr lang="en-US" altLang="ko-KR" sz="3600" dirty="0" err="1" smtClean="0"/>
              <a:t>Pribin</a:t>
            </a:r>
            <a:r>
              <a:rPr lang="en-US" altLang="ko-KR" sz="3600" dirty="0" smtClean="0"/>
              <a:t> </a:t>
            </a:r>
            <a:r>
              <a:rPr lang="en-US" altLang="ko-KR" sz="3600" dirty="0" err="1" smtClean="0"/>
              <a:t>glaped</a:t>
            </a:r>
            <a:r>
              <a:rPr lang="en-US" altLang="ko-KR" sz="3600" dirty="0" smtClean="0"/>
              <a:t>. “Oh </a:t>
            </a:r>
            <a:r>
              <a:rPr lang="en-US" altLang="ko-KR" sz="3600" dirty="0" err="1" smtClean="0"/>
              <a:t>Flingledobe</a:t>
            </a:r>
            <a:r>
              <a:rPr lang="en-US" altLang="ko-KR" sz="3600" dirty="0" smtClean="0"/>
              <a:t>,” he </a:t>
            </a:r>
            <a:r>
              <a:rPr lang="en-US" altLang="ko-KR" sz="3600" dirty="0" err="1" smtClean="0"/>
              <a:t>chifed</a:t>
            </a:r>
            <a:r>
              <a:rPr lang="en-US" altLang="ko-KR" sz="3600" dirty="0" smtClean="0"/>
              <a:t>, “that ditty </a:t>
            </a:r>
            <a:r>
              <a:rPr lang="en-US" altLang="ko-KR" sz="3600" dirty="0" err="1" smtClean="0"/>
              <a:t>strezzle</a:t>
            </a:r>
            <a:r>
              <a:rPr lang="en-US" altLang="ko-KR" sz="3600" dirty="0" smtClean="0"/>
              <a:t> is </a:t>
            </a:r>
            <a:r>
              <a:rPr lang="en-US" altLang="ko-KR" sz="3600" dirty="0" err="1" smtClean="0"/>
              <a:t>tunning</a:t>
            </a:r>
            <a:r>
              <a:rPr lang="en-US" altLang="ko-KR" sz="3600" dirty="0" smtClean="0"/>
              <a:t> in your </a:t>
            </a:r>
            <a:r>
              <a:rPr lang="en-US" altLang="ko-KR" sz="3600" dirty="0" err="1" smtClean="0"/>
              <a:t>grep</a:t>
            </a:r>
            <a:r>
              <a:rPr lang="en-US" altLang="ko-KR" sz="3600" dirty="0" smtClean="0"/>
              <a:t>!” </a:t>
            </a:r>
          </a:p>
          <a:p>
            <a:endParaRPr lang="ko-KR" altLang="en-US" sz="3600" dirty="0"/>
          </a:p>
        </p:txBody>
      </p:sp>
      <p:sp>
        <p:nvSpPr>
          <p:cNvPr id="4" name="TextBox 3"/>
          <p:cNvSpPr txBox="1"/>
          <p:nvPr/>
        </p:nvSpPr>
        <p:spPr>
          <a:xfrm>
            <a:off x="7499588" y="2524805"/>
            <a:ext cx="3786251" cy="2308324"/>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What kind of </a:t>
            </a:r>
            <a:r>
              <a:rPr lang="en-US" altLang="ko-KR" sz="3600" dirty="0" err="1" smtClean="0">
                <a:solidFill>
                  <a:schemeClr val="accent4">
                    <a:lumMod val="20000"/>
                    <a:lumOff val="80000"/>
                  </a:schemeClr>
                </a:solidFill>
              </a:rPr>
              <a:t>caples</a:t>
            </a:r>
            <a:r>
              <a:rPr lang="en-US" altLang="ko-KR" sz="3600" dirty="0" smtClean="0">
                <a:solidFill>
                  <a:schemeClr val="accent4">
                    <a:lumMod val="20000"/>
                    <a:lumOff val="80000"/>
                  </a:schemeClr>
                </a:solidFill>
              </a:rPr>
              <a:t> did </a:t>
            </a:r>
            <a:r>
              <a:rPr lang="en-US" altLang="ko-KR" sz="3600" dirty="0" err="1" smtClean="0">
                <a:solidFill>
                  <a:schemeClr val="accent4">
                    <a:lumMod val="20000"/>
                    <a:lumOff val="80000"/>
                  </a:schemeClr>
                </a:solidFill>
              </a:rPr>
              <a:t>Flingledobe</a:t>
            </a:r>
            <a:r>
              <a:rPr lang="en-US" altLang="ko-KR" sz="3600" dirty="0" smtClean="0">
                <a:solidFill>
                  <a:schemeClr val="accent4">
                    <a:lumMod val="20000"/>
                    <a:lumOff val="80000"/>
                  </a:schemeClr>
                </a:solidFill>
              </a:rPr>
              <a:t> and </a:t>
            </a:r>
            <a:r>
              <a:rPr lang="en-US" altLang="ko-KR" sz="3600" dirty="0" err="1" smtClean="0">
                <a:solidFill>
                  <a:schemeClr val="accent4">
                    <a:lumMod val="20000"/>
                    <a:lumOff val="80000"/>
                  </a:schemeClr>
                </a:solidFill>
              </a:rPr>
              <a:t>Pribin</a:t>
            </a:r>
            <a:r>
              <a:rPr lang="en-US" altLang="ko-KR" sz="3600" dirty="0" smtClean="0">
                <a:solidFill>
                  <a:schemeClr val="accent4">
                    <a:lumMod val="20000"/>
                    <a:lumOff val="80000"/>
                  </a:schemeClr>
                </a:solidFill>
              </a:rPr>
              <a:t> </a:t>
            </a:r>
            <a:r>
              <a:rPr lang="en-US" altLang="ko-KR" sz="3600" dirty="0" err="1" smtClean="0">
                <a:solidFill>
                  <a:schemeClr val="accent4">
                    <a:lumMod val="20000"/>
                    <a:lumOff val="80000"/>
                  </a:schemeClr>
                </a:solidFill>
              </a:rPr>
              <a:t>treppen</a:t>
            </a:r>
            <a:r>
              <a:rPr lang="en-US" altLang="ko-KR" sz="3600" dirty="0" smtClean="0">
                <a:solidFill>
                  <a:schemeClr val="accent4">
                    <a:lumMod val="20000"/>
                    <a:lumOff val="80000"/>
                  </a:schemeClr>
                </a:solidFill>
              </a:rPr>
              <a:t>? </a:t>
            </a:r>
            <a:endParaRPr lang="ko-KR" altLang="en-US" sz="3600" dirty="0">
              <a:solidFill>
                <a:schemeClr val="accent4">
                  <a:lumMod val="20000"/>
                  <a:lumOff val="80000"/>
                </a:schemeClr>
              </a:solidFill>
            </a:endParaRPr>
          </a:p>
        </p:txBody>
      </p:sp>
    </p:spTree>
    <p:extLst>
      <p:ext uri="{BB962C8B-B14F-4D97-AF65-F5344CB8AC3E}">
        <p14:creationId xmlns:p14="http://schemas.microsoft.com/office/powerpoint/2010/main" val="419664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ko-KR" dirty="0" err="1" smtClean="0">
                <a:solidFill>
                  <a:schemeClr val="accent1">
                    <a:lumMod val="40000"/>
                    <a:lumOff val="60000"/>
                  </a:schemeClr>
                </a:solidFill>
              </a:rPr>
              <a:t>Flingledobe</a:t>
            </a:r>
            <a:r>
              <a:rPr lang="en-US" altLang="ko-KR" dirty="0" smtClean="0">
                <a:solidFill>
                  <a:schemeClr val="accent1">
                    <a:lumMod val="40000"/>
                    <a:lumOff val="60000"/>
                  </a:schemeClr>
                </a:solidFill>
              </a:rPr>
              <a:t> and </a:t>
            </a:r>
            <a:r>
              <a:rPr lang="en-US" altLang="ko-KR" dirty="0" err="1" smtClean="0">
                <a:solidFill>
                  <a:schemeClr val="accent1">
                    <a:lumMod val="40000"/>
                    <a:lumOff val="60000"/>
                  </a:schemeClr>
                </a:solidFill>
              </a:rPr>
              <a:t>Pribin</a:t>
            </a:r>
            <a:r>
              <a:rPr lang="en-US" altLang="ko-KR" dirty="0" smtClean="0">
                <a:solidFill>
                  <a:schemeClr val="accent1">
                    <a:lumMod val="40000"/>
                    <a:lumOff val="60000"/>
                  </a:schemeClr>
                </a:solidFill>
              </a:rPr>
              <a:t> (Lavoie, 1989)</a:t>
            </a:r>
            <a:endParaRPr lang="ko-KR" altLang="en-US" dirty="0">
              <a:solidFill>
                <a:schemeClr val="accent1">
                  <a:lumMod val="40000"/>
                  <a:lumOff val="60000"/>
                </a:schemeClr>
              </a:solidFill>
            </a:endParaRPr>
          </a:p>
        </p:txBody>
      </p:sp>
      <p:sp>
        <p:nvSpPr>
          <p:cNvPr id="3" name="Content Placeholder 2"/>
          <p:cNvSpPr>
            <a:spLocks noGrp="1"/>
          </p:cNvSpPr>
          <p:nvPr>
            <p:ph idx="1"/>
          </p:nvPr>
        </p:nvSpPr>
        <p:spPr>
          <a:xfrm>
            <a:off x="425007" y="1873750"/>
            <a:ext cx="5995737" cy="4609427"/>
          </a:xfrm>
        </p:spPr>
        <p:txBody>
          <a:bodyPr>
            <a:noAutofit/>
          </a:bodyPr>
          <a:lstStyle/>
          <a:p>
            <a:pPr marL="0" indent="0">
              <a:buNone/>
            </a:pPr>
            <a:r>
              <a:rPr lang="en-US" altLang="ko-KR" sz="3600" dirty="0"/>
              <a:t>Last </a:t>
            </a:r>
            <a:r>
              <a:rPr lang="en-US" altLang="ko-KR" sz="3600" dirty="0" err="1"/>
              <a:t>Serny</a:t>
            </a:r>
            <a:r>
              <a:rPr lang="en-US" altLang="ko-KR" sz="3600" dirty="0"/>
              <a:t>, </a:t>
            </a:r>
            <a:r>
              <a:rPr lang="en-US" altLang="ko-KR" sz="3600" dirty="0" err="1"/>
              <a:t>Flingledobe</a:t>
            </a:r>
            <a:r>
              <a:rPr lang="en-US" altLang="ko-KR" sz="3600" dirty="0"/>
              <a:t> and </a:t>
            </a:r>
            <a:r>
              <a:rPr lang="en-US" altLang="ko-KR" sz="3600" dirty="0" err="1"/>
              <a:t>Pribin</a:t>
            </a:r>
            <a:r>
              <a:rPr lang="en-US" altLang="ko-KR" sz="3600" dirty="0"/>
              <a:t> were in the </a:t>
            </a:r>
            <a:r>
              <a:rPr lang="en-US" altLang="ko-KR" sz="3600" dirty="0" err="1"/>
              <a:t>Berdlink</a:t>
            </a:r>
            <a:r>
              <a:rPr lang="en-US" altLang="ko-KR" sz="3600" dirty="0"/>
              <a:t> </a:t>
            </a:r>
            <a:r>
              <a:rPr lang="en-US" altLang="ko-KR" sz="3600" dirty="0" err="1"/>
              <a:t>treppening</a:t>
            </a:r>
            <a:r>
              <a:rPr lang="en-US" altLang="ko-KR" sz="3600" dirty="0"/>
              <a:t> gloopy </a:t>
            </a:r>
            <a:r>
              <a:rPr lang="en-US" altLang="ko-KR" sz="3600" dirty="0" err="1"/>
              <a:t>caples</a:t>
            </a:r>
            <a:r>
              <a:rPr lang="en-US" altLang="ko-KR" sz="3600" dirty="0"/>
              <a:t> and </a:t>
            </a:r>
            <a:r>
              <a:rPr lang="en-US" altLang="ko-KR" sz="3600" dirty="0" err="1"/>
              <a:t>cleaming</a:t>
            </a:r>
            <a:r>
              <a:rPr lang="en-US" altLang="ko-KR" sz="3600" dirty="0"/>
              <a:t> burly </a:t>
            </a:r>
            <a:r>
              <a:rPr lang="en-US" altLang="ko-KR" sz="3600" dirty="0" err="1"/>
              <a:t>greps</a:t>
            </a:r>
            <a:r>
              <a:rPr lang="en-US" altLang="ko-KR" sz="3600" dirty="0"/>
              <a:t>.  Suddenly, a ditty </a:t>
            </a:r>
            <a:r>
              <a:rPr lang="en-US" altLang="ko-KR" sz="3600" dirty="0" err="1"/>
              <a:t>strezzle</a:t>
            </a:r>
            <a:r>
              <a:rPr lang="en-US" altLang="ko-KR" sz="3600" dirty="0"/>
              <a:t> </a:t>
            </a:r>
            <a:r>
              <a:rPr lang="en-US" altLang="ko-KR" sz="3600" dirty="0" err="1"/>
              <a:t>boofed</a:t>
            </a:r>
            <a:r>
              <a:rPr lang="en-US" altLang="ko-KR" sz="3600" dirty="0"/>
              <a:t> into </a:t>
            </a:r>
            <a:r>
              <a:rPr lang="en-US" altLang="ko-KR" sz="3600" dirty="0" err="1"/>
              <a:t>Flingledobe’s</a:t>
            </a:r>
            <a:r>
              <a:rPr lang="en-US" altLang="ko-KR" sz="3600" dirty="0"/>
              <a:t> </a:t>
            </a:r>
            <a:r>
              <a:rPr lang="en-US" altLang="ko-KR" sz="3600" dirty="0" err="1"/>
              <a:t>tresk</a:t>
            </a:r>
            <a:r>
              <a:rPr lang="en-US" altLang="ko-KR" sz="3600" dirty="0"/>
              <a:t>.  </a:t>
            </a:r>
            <a:r>
              <a:rPr lang="en-US" altLang="ko-KR" sz="3600" dirty="0" err="1"/>
              <a:t>Pribin</a:t>
            </a:r>
            <a:r>
              <a:rPr lang="en-US" altLang="ko-KR" sz="3600" dirty="0"/>
              <a:t> </a:t>
            </a:r>
            <a:r>
              <a:rPr lang="en-US" altLang="ko-KR" sz="3600" dirty="0" err="1"/>
              <a:t>glaped</a:t>
            </a:r>
            <a:r>
              <a:rPr lang="en-US" altLang="ko-KR" sz="3600" dirty="0"/>
              <a:t>. “Oh </a:t>
            </a:r>
            <a:r>
              <a:rPr lang="en-US" altLang="ko-KR" sz="3600" dirty="0" err="1"/>
              <a:t>Flingledobe</a:t>
            </a:r>
            <a:r>
              <a:rPr lang="en-US" altLang="ko-KR" sz="3600" dirty="0"/>
              <a:t>,” he </a:t>
            </a:r>
            <a:r>
              <a:rPr lang="en-US" altLang="ko-KR" sz="3600" dirty="0" err="1"/>
              <a:t>chifed</a:t>
            </a:r>
            <a:r>
              <a:rPr lang="en-US" altLang="ko-KR" sz="3600" dirty="0"/>
              <a:t>, “that ditty </a:t>
            </a:r>
            <a:r>
              <a:rPr lang="en-US" altLang="ko-KR" sz="3600" dirty="0" err="1"/>
              <a:t>strezzle</a:t>
            </a:r>
            <a:r>
              <a:rPr lang="en-US" altLang="ko-KR" sz="3600" dirty="0"/>
              <a:t> is </a:t>
            </a:r>
            <a:r>
              <a:rPr lang="en-US" altLang="ko-KR" sz="3600" dirty="0" err="1"/>
              <a:t>tunning</a:t>
            </a:r>
            <a:r>
              <a:rPr lang="en-US" altLang="ko-KR" sz="3600" dirty="0"/>
              <a:t> in your </a:t>
            </a:r>
            <a:r>
              <a:rPr lang="en-US" altLang="ko-KR" sz="3600" dirty="0" err="1"/>
              <a:t>grep</a:t>
            </a:r>
            <a:r>
              <a:rPr lang="en-US" altLang="ko-KR" sz="3600" dirty="0"/>
              <a:t>!” </a:t>
            </a:r>
          </a:p>
        </p:txBody>
      </p:sp>
      <p:sp>
        <p:nvSpPr>
          <p:cNvPr id="4" name="TextBox 3"/>
          <p:cNvSpPr txBox="1"/>
          <p:nvPr/>
        </p:nvSpPr>
        <p:spPr>
          <a:xfrm>
            <a:off x="7499588" y="2801804"/>
            <a:ext cx="3786251" cy="1754326"/>
          </a:xfrm>
          <a:prstGeom prst="rect">
            <a:avLst/>
          </a:prstGeom>
          <a:noFill/>
        </p:spPr>
        <p:txBody>
          <a:bodyPr wrap="square" rtlCol="0" anchor="ctr">
            <a:spAutoFit/>
          </a:bodyPr>
          <a:lstStyle/>
          <a:p>
            <a:pPr algn="ctr"/>
            <a:r>
              <a:rPr lang="en-US" altLang="ko-KR" sz="3600" dirty="0" smtClean="0">
                <a:solidFill>
                  <a:schemeClr val="accent4">
                    <a:lumMod val="20000"/>
                    <a:lumOff val="80000"/>
                  </a:schemeClr>
                </a:solidFill>
              </a:rPr>
              <a:t>What did the ditty </a:t>
            </a:r>
            <a:r>
              <a:rPr lang="en-US" altLang="ko-KR" sz="3600" dirty="0" err="1" smtClean="0">
                <a:solidFill>
                  <a:schemeClr val="accent4">
                    <a:lumMod val="20000"/>
                    <a:lumOff val="80000"/>
                  </a:schemeClr>
                </a:solidFill>
              </a:rPr>
              <a:t>strezzle</a:t>
            </a:r>
            <a:r>
              <a:rPr lang="en-US" altLang="ko-KR" sz="3600" dirty="0" smtClean="0">
                <a:solidFill>
                  <a:schemeClr val="accent4">
                    <a:lumMod val="20000"/>
                    <a:lumOff val="80000"/>
                  </a:schemeClr>
                </a:solidFill>
              </a:rPr>
              <a:t> do to </a:t>
            </a:r>
            <a:r>
              <a:rPr lang="en-US" altLang="ko-KR" sz="3600" dirty="0" err="1" smtClean="0">
                <a:solidFill>
                  <a:schemeClr val="accent4">
                    <a:lumMod val="20000"/>
                    <a:lumOff val="80000"/>
                  </a:schemeClr>
                </a:solidFill>
              </a:rPr>
              <a:t>Flingledobe’s</a:t>
            </a:r>
            <a:r>
              <a:rPr lang="en-US" altLang="ko-KR" sz="3600" dirty="0" smtClean="0">
                <a:solidFill>
                  <a:schemeClr val="accent4">
                    <a:lumMod val="20000"/>
                    <a:lumOff val="80000"/>
                  </a:schemeClr>
                </a:solidFill>
              </a:rPr>
              <a:t> </a:t>
            </a:r>
            <a:r>
              <a:rPr lang="en-US" altLang="ko-KR" sz="3600" dirty="0" err="1" smtClean="0">
                <a:solidFill>
                  <a:schemeClr val="accent4">
                    <a:lumMod val="20000"/>
                    <a:lumOff val="80000"/>
                  </a:schemeClr>
                </a:solidFill>
              </a:rPr>
              <a:t>tresk</a:t>
            </a:r>
            <a:r>
              <a:rPr lang="en-US" altLang="ko-KR" sz="3600" dirty="0" smtClean="0">
                <a:solidFill>
                  <a:schemeClr val="accent4">
                    <a:lumMod val="20000"/>
                    <a:lumOff val="80000"/>
                  </a:schemeClr>
                </a:solidFill>
              </a:rPr>
              <a:t>?</a:t>
            </a:r>
            <a:endParaRPr lang="ko-KR" altLang="en-US" sz="3600" dirty="0">
              <a:solidFill>
                <a:schemeClr val="accent4">
                  <a:lumMod val="20000"/>
                  <a:lumOff val="80000"/>
                </a:schemeClr>
              </a:solidFill>
            </a:endParaRPr>
          </a:p>
        </p:txBody>
      </p:sp>
      <p:cxnSp>
        <p:nvCxnSpPr>
          <p:cNvPr id="5" name="Straight Connector 4"/>
          <p:cNvCxnSpPr/>
          <p:nvPr/>
        </p:nvCxnSpPr>
        <p:spPr>
          <a:xfrm>
            <a:off x="526473" y="4819150"/>
            <a:ext cx="1366982" cy="0"/>
          </a:xfrm>
          <a:prstGeom prst="line">
            <a:avLst/>
          </a:prstGeom>
          <a:ln w="38100">
            <a:solidFill>
              <a:schemeClr val="accent4">
                <a:lumMod val="75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985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TotalTime>
  <Words>1736</Words>
  <Application>Microsoft Office PowerPoint</Application>
  <PresentationFormat>Widescreen</PresentationFormat>
  <Paragraphs>136</Paragraphs>
  <Slides>57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맑은 고딕</vt:lpstr>
      <vt:lpstr>양재참숯체B</vt:lpstr>
      <vt:lpstr>휴먼둥근헤드라인</vt:lpstr>
      <vt:lpstr>Arial</vt:lpstr>
      <vt:lpstr>Calibri</vt:lpstr>
      <vt:lpstr>Calibri Light</vt:lpstr>
      <vt:lpstr>Times New Roman</vt:lpstr>
      <vt:lpstr>Office Theme</vt:lpstr>
      <vt:lpstr>Fluency  vs  Accuracy </vt:lpstr>
      <vt:lpstr>Fluency</vt:lpstr>
      <vt:lpstr>Accuracy</vt:lpstr>
      <vt:lpstr>Flingledobe and Pribin (Lavoie, 1989)</vt:lpstr>
      <vt:lpstr>Flingledobe and Pribin (Lavoie, 1989)</vt:lpstr>
      <vt:lpstr>Flingledobe and Pribin (Lavoie, 1989)</vt:lpstr>
      <vt:lpstr>Flingledobe and Pribin (Lavoie, 1989)</vt:lpstr>
      <vt:lpstr>Flingledobe and Pribin (Lavoie, 1989)</vt:lpstr>
      <vt:lpstr>Flingledobe and Pribin (Lavoie, 1989)</vt:lpstr>
      <vt:lpstr>Flingledobe and Pribin (Lavoie, 1989)</vt:lpstr>
      <vt:lpstr>Flingledobe and Pribin (Lavoie, 1989)</vt:lpstr>
      <vt:lpstr>Flingledobe and Pribin (Lavoie, 1989)</vt:lpstr>
      <vt:lpstr>Flingledobe and Pribin (Lavoie, 1989)</vt:lpstr>
      <vt:lpstr>Flingledobe and Pribin (Lavoie, 1989)</vt:lpstr>
      <vt:lpstr>Fluency</vt:lpstr>
      <vt:lpstr>Fluency</vt:lpstr>
      <vt:lpstr>Accuracy </vt:lpstr>
      <vt:lpstr>Accuracy </vt:lpstr>
      <vt:lpstr>Discussion:</vt:lpstr>
      <vt:lpstr>Fluency      or      Accuracy</vt:lpstr>
      <vt:lpstr>Suneung Question </vt:lpstr>
      <vt:lpstr>PowerPoint Presentation</vt:lpstr>
      <vt:lpstr>Wolves Change Rivers</vt:lpstr>
      <vt:lpstr>PowerPoint Presentation</vt:lpstr>
      <vt:lpstr>PowerPoint Presentation</vt:lpstr>
      <vt:lpstr>Who do you think eats elk? </vt:lpstr>
      <vt:lpstr>PowerPoint Presentation</vt:lpstr>
      <vt:lpstr>PowerPoint Presentation</vt:lpstr>
      <vt:lpstr>PowerPoint Presentation</vt:lpstr>
      <vt:lpstr>PowerPoint Presentation</vt:lpstr>
      <vt:lpstr>PowerPoint Presentation</vt:lpstr>
      <vt:lpstr>Wolves Change Rivers</vt:lpstr>
      <vt:lpstr>PowerPoint Presentation</vt:lpstr>
      <vt:lpstr>What happened before the 1990s?  </vt:lpstr>
      <vt:lpstr>PowerPoint Presentation</vt:lpstr>
      <vt:lpstr>What was the result?  </vt:lpstr>
      <vt:lpstr>PowerPoint Presentation</vt:lpstr>
      <vt:lpstr>What caused it?  </vt:lpstr>
      <vt:lpstr>What happened?  </vt:lpstr>
      <vt:lpstr>What happened?  </vt:lpstr>
      <vt:lpstr>What happened?  </vt:lpstr>
      <vt:lpstr>PowerPoint Presentation</vt:lpstr>
      <vt:lpstr>PowerPoint Presentation</vt:lpstr>
      <vt:lpstr>PowerPoint Presentation</vt:lpstr>
      <vt:lpstr>PowerPoint Presentation</vt:lpstr>
      <vt:lpstr>How can we respect all species? </vt:lpstr>
      <vt:lpstr>Wolves Change Rivers</vt:lpstr>
      <vt:lpstr>Knowledge Activation</vt:lpstr>
      <vt:lpstr>Reading / Listening</vt:lpstr>
      <vt:lpstr>Key Phrases</vt:lpstr>
      <vt:lpstr>Questions</vt:lpstr>
      <vt:lpstr>PowerPoint Presentation</vt:lpstr>
      <vt:lpstr>PowerPoint Presentation</vt:lpstr>
      <vt:lpstr>PowerPoint Presentation</vt:lpstr>
      <vt:lpstr>PowerPoint Presentation</vt:lpstr>
      <vt:lpstr>PowerPoint Presentation</vt:lpstr>
      <vt:lpstr>TESLA Cybertruck</vt:lpstr>
    </vt:vector>
  </TitlesOfParts>
  <Company>공주교대컴퓨터과</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Fluency vs Accuracy</dc:title>
  <dc:creator>user</dc:creator>
  <cp:lastModifiedBy>user</cp:lastModifiedBy>
  <cp:revision>47</cp:revision>
  <dcterms:created xsi:type="dcterms:W3CDTF">2019-11-04T06:58:33Z</dcterms:created>
  <dcterms:modified xsi:type="dcterms:W3CDTF">2020-01-15T00:05:52Z</dcterms:modified>
</cp:coreProperties>
</file>