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111C"/>
    <a:srgbClr val="5E503F"/>
    <a:srgbClr val="A9927D"/>
    <a:srgbClr val="0A0908"/>
    <a:srgbClr val="F2F4F3"/>
    <a:srgbClr val="6C5245"/>
    <a:srgbClr val="705041"/>
    <a:srgbClr val="9D7961"/>
    <a:srgbClr val="C9CCCB"/>
    <a:srgbClr val="BEB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FB42-A092-437B-AD8E-E130ED6B809C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3EED-8BB5-41D5-BF11-FC931BD4FC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510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FB42-A092-437B-AD8E-E130ED6B809C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3EED-8BB5-41D5-BF11-FC931BD4FC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881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FB42-A092-437B-AD8E-E130ED6B809C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3EED-8BB5-41D5-BF11-FC931BD4FC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081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FB42-A092-437B-AD8E-E130ED6B809C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3EED-8BB5-41D5-BF11-FC931BD4FC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104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FB42-A092-437B-AD8E-E130ED6B809C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3EED-8BB5-41D5-BF11-FC931BD4FC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7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FB42-A092-437B-AD8E-E130ED6B809C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3EED-8BB5-41D5-BF11-FC931BD4FC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027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FB42-A092-437B-AD8E-E130ED6B809C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3EED-8BB5-41D5-BF11-FC931BD4FC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4434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FB42-A092-437B-AD8E-E130ED6B809C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3EED-8BB5-41D5-BF11-FC931BD4FC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664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FB42-A092-437B-AD8E-E130ED6B809C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3EED-8BB5-41D5-BF11-FC931BD4FC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318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FB42-A092-437B-AD8E-E130ED6B809C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3EED-8BB5-41D5-BF11-FC931BD4FC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668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FB42-A092-437B-AD8E-E130ED6B809C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3EED-8BB5-41D5-BF11-FC931BD4FC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51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FB42-A092-437B-AD8E-E130ED6B809C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43EED-8BB5-41D5-BF11-FC931BD4FC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4023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CE9F3752-749C-4574-AA79-94A4A6A62BBD}"/>
              </a:ext>
            </a:extLst>
          </p:cNvPr>
          <p:cNvSpPr/>
          <p:nvPr/>
        </p:nvSpPr>
        <p:spPr>
          <a:xfrm flipH="1">
            <a:off x="5741377" y="0"/>
            <a:ext cx="4164623" cy="6858000"/>
          </a:xfrm>
          <a:prstGeom prst="rect">
            <a:avLst/>
          </a:prstGeom>
          <a:solidFill>
            <a:srgbClr val="F2F4F3"/>
          </a:solidFill>
          <a:ln w="38100">
            <a:solidFill>
              <a:srgbClr val="6C52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B36040-58D9-4A54-B363-52BD1E2DC483}"/>
              </a:ext>
            </a:extLst>
          </p:cNvPr>
          <p:cNvSpPr txBox="1"/>
          <p:nvPr/>
        </p:nvSpPr>
        <p:spPr>
          <a:xfrm>
            <a:off x="10553700" y="6197275"/>
            <a:ext cx="3138443" cy="660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https://www.lakechamplainchocolates.com/chocolate-flavors/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011ACF-6A47-4EAE-8EE7-3CF4E209A167}"/>
              </a:ext>
            </a:extLst>
          </p:cNvPr>
          <p:cNvSpPr txBox="1"/>
          <p:nvPr/>
        </p:nvSpPr>
        <p:spPr>
          <a:xfrm>
            <a:off x="5937823" y="662442"/>
            <a:ext cx="3956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5E503F"/>
                </a:solidFill>
                <a:latin typeface="Speak Pro" panose="020B0504020101020102" pitchFamily="34" charset="0"/>
              </a:rPr>
              <a:t>It’s above the </a:t>
            </a:r>
            <a:r>
              <a:rPr lang="en-US" altLang="ko-KR" sz="2000" b="1" dirty="0">
                <a:solidFill>
                  <a:srgbClr val="49111C"/>
                </a:solidFill>
                <a:latin typeface="Pigpen Cipher" panose="02000509000000000000" pitchFamily="49" charset="0"/>
              </a:rPr>
              <a:t>Cappuccino</a:t>
            </a:r>
            <a:r>
              <a:rPr lang="en-US" altLang="ko-KR" sz="2000" b="1" dirty="0">
                <a:solidFill>
                  <a:srgbClr val="5E503F"/>
                </a:solidFill>
                <a:latin typeface="Speak Pro" panose="020B0504020101020102" pitchFamily="34" charset="0"/>
              </a:rPr>
              <a:t>.</a:t>
            </a:r>
            <a:endParaRPr lang="ko-KR" altLang="en-US" sz="2000" b="1" dirty="0">
              <a:solidFill>
                <a:srgbClr val="5E503F"/>
              </a:solidFill>
              <a:latin typeface="Speak Pro" panose="020B0504020101020102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75E1D3F-D86E-46FC-9D5D-2E7B02CC89F5}"/>
              </a:ext>
            </a:extLst>
          </p:cNvPr>
          <p:cNvGrpSpPr/>
          <p:nvPr/>
        </p:nvGrpSpPr>
        <p:grpSpPr>
          <a:xfrm>
            <a:off x="2183586" y="4316006"/>
            <a:ext cx="1323567" cy="1790364"/>
            <a:chOff x="478553" y="528514"/>
            <a:chExt cx="1323567" cy="1790364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B47B931E-C728-4F63-B469-03E411F53890}"/>
                </a:ext>
              </a:extLst>
            </p:cNvPr>
            <p:cNvGrpSpPr/>
            <p:nvPr/>
          </p:nvGrpSpPr>
          <p:grpSpPr>
            <a:xfrm>
              <a:off x="478553" y="528514"/>
              <a:ext cx="1323567" cy="1790364"/>
              <a:chOff x="478553" y="528514"/>
              <a:chExt cx="1323567" cy="1790364"/>
            </a:xfrm>
          </p:grpSpPr>
          <p:pic>
            <p:nvPicPr>
              <p:cNvPr id="10" name="Picture 9" descr="Diagram&#10;&#10;Description automatically generated">
                <a:extLst>
                  <a:ext uri="{FF2B5EF4-FFF2-40B4-BE49-F238E27FC236}">
                    <a16:creationId xmlns:a16="http://schemas.microsoft.com/office/drawing/2014/main" id="{32775597-010C-4613-8A26-7C553E1341E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9" t="2788" r="82195" b="79459"/>
              <a:stretch/>
            </p:blipFill>
            <p:spPr>
              <a:xfrm>
                <a:off x="652143" y="528514"/>
                <a:ext cx="976388" cy="1097866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3027D88-192A-49F2-A645-EFAC3CDB3628}"/>
                  </a:ext>
                </a:extLst>
              </p:cNvPr>
              <p:cNvSpPr txBox="1"/>
              <p:nvPr/>
            </p:nvSpPr>
            <p:spPr>
              <a:xfrm>
                <a:off x="478553" y="1672547"/>
                <a:ext cx="132356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rgbClr val="462E2D"/>
                    </a:solidFill>
                    <a:latin typeface="Burtons" panose="00000500000000000000" pitchFamily="50" charset="0"/>
                  </a:rPr>
                  <a:t>Dark</a:t>
                </a:r>
              </a:p>
              <a:p>
                <a:pPr algn="ctr"/>
                <a:r>
                  <a:rPr lang="en-US" altLang="ko-KR" b="1" dirty="0">
                    <a:solidFill>
                      <a:srgbClr val="462E2D"/>
                    </a:solidFill>
                    <a:latin typeface="Burtons" panose="00000500000000000000" pitchFamily="50" charset="0"/>
                  </a:rPr>
                  <a:t>Chocolate</a:t>
                </a:r>
                <a:endParaRPr lang="ko-KR" altLang="en-US" b="1" dirty="0">
                  <a:solidFill>
                    <a:srgbClr val="462E2D"/>
                  </a:solidFill>
                  <a:latin typeface="Burtons" panose="00000500000000000000" pitchFamily="50" charset="0"/>
                </a:endParaRPr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A5D5F2D-1CC7-4FB0-B0A8-9D74729585ED}"/>
                </a:ext>
              </a:extLst>
            </p:cNvPr>
            <p:cNvSpPr txBox="1"/>
            <p:nvPr/>
          </p:nvSpPr>
          <p:spPr>
            <a:xfrm>
              <a:off x="685550" y="587986"/>
              <a:ext cx="914400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6000" dirty="0">
                  <a:solidFill>
                    <a:schemeClr val="bg1">
                      <a:alpha val="30000"/>
                    </a:schemeClr>
                  </a:solidFill>
                  <a:latin typeface="Amasis MT Pro Black" panose="02040A04050005020304" pitchFamily="18" charset="0"/>
                </a:rPr>
                <a:t>8</a:t>
              </a:r>
              <a:endParaRPr lang="ko-KR" altLang="en-US" sz="6000" dirty="0">
                <a:solidFill>
                  <a:schemeClr val="bg1">
                    <a:alpha val="30000"/>
                  </a:schemeClr>
                </a:solidFill>
                <a:latin typeface="Amasis MT Pro Black" panose="02040A04050005020304" pitchFamily="18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D19FAFF-8009-4FF5-A670-0E1AD47E4058}"/>
              </a:ext>
            </a:extLst>
          </p:cNvPr>
          <p:cNvGrpSpPr/>
          <p:nvPr/>
        </p:nvGrpSpPr>
        <p:grpSpPr>
          <a:xfrm>
            <a:off x="3871754" y="2589092"/>
            <a:ext cx="1406475" cy="1529948"/>
            <a:chOff x="2166344" y="586740"/>
            <a:chExt cx="1406475" cy="152994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AA71176-CD42-443C-A910-EE757A69D22E}"/>
                </a:ext>
              </a:extLst>
            </p:cNvPr>
            <p:cNvGrpSpPr/>
            <p:nvPr/>
          </p:nvGrpSpPr>
          <p:grpSpPr>
            <a:xfrm>
              <a:off x="2166344" y="586740"/>
              <a:ext cx="1406475" cy="1529948"/>
              <a:chOff x="431949" y="2484315"/>
              <a:chExt cx="1406475" cy="1529948"/>
            </a:xfrm>
          </p:grpSpPr>
          <p:pic>
            <p:nvPicPr>
              <p:cNvPr id="14" name="Picture 13" descr="Diagram&#10;&#10;Description automatically generated">
                <a:extLst>
                  <a:ext uri="{FF2B5EF4-FFF2-40B4-BE49-F238E27FC236}">
                    <a16:creationId xmlns:a16="http://schemas.microsoft.com/office/drawing/2014/main" id="{6D4EA35D-FE15-42A1-B8DE-A5758FAE2D8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30" t="66862" r="81247" b="14638"/>
              <a:stretch/>
            </p:blipFill>
            <p:spPr>
              <a:xfrm>
                <a:off x="594236" y="2484315"/>
                <a:ext cx="1092200" cy="1144033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644EA74-877F-4859-ABB9-AE0593C93451}"/>
                  </a:ext>
                </a:extLst>
              </p:cNvPr>
              <p:cNvSpPr txBox="1"/>
              <p:nvPr/>
            </p:nvSpPr>
            <p:spPr>
              <a:xfrm>
                <a:off x="431949" y="3644931"/>
                <a:ext cx="14064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rgbClr val="D8CEAC"/>
                    </a:solidFill>
                    <a:latin typeface="Burtons" panose="00000500000000000000" pitchFamily="50" charset="0"/>
                  </a:rPr>
                  <a:t>Strawberry</a:t>
                </a:r>
                <a:endParaRPr lang="ko-KR" altLang="en-US" b="1" dirty="0">
                  <a:solidFill>
                    <a:srgbClr val="D8CEAC"/>
                  </a:solidFill>
                  <a:latin typeface="Burtons" panose="00000500000000000000" pitchFamily="50" charset="0"/>
                </a:endParaRPr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7A244E6-FF8D-4F9B-BEC6-CB257B7419BA}"/>
                </a:ext>
              </a:extLst>
            </p:cNvPr>
            <p:cNvSpPr txBox="1"/>
            <p:nvPr/>
          </p:nvSpPr>
          <p:spPr>
            <a:xfrm>
              <a:off x="2392866" y="627579"/>
              <a:ext cx="914400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6000" dirty="0">
                  <a:solidFill>
                    <a:schemeClr val="bg1">
                      <a:alpha val="48000"/>
                    </a:schemeClr>
                  </a:solidFill>
                  <a:latin typeface="Amasis MT Pro Black" panose="02040A04050005020304" pitchFamily="18" charset="0"/>
                </a:rPr>
                <a:t>6</a:t>
              </a:r>
              <a:endParaRPr lang="ko-KR" altLang="en-US" sz="6000" dirty="0">
                <a:solidFill>
                  <a:schemeClr val="bg1">
                    <a:alpha val="48000"/>
                  </a:schemeClr>
                </a:solidFill>
                <a:latin typeface="Amasis MT Pro Black" panose="02040A04050005020304" pitchFamily="18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87AA5D9-8A7E-4FD6-92B3-8960762EE405}"/>
              </a:ext>
            </a:extLst>
          </p:cNvPr>
          <p:cNvGrpSpPr/>
          <p:nvPr/>
        </p:nvGrpSpPr>
        <p:grpSpPr>
          <a:xfrm>
            <a:off x="538056" y="4272433"/>
            <a:ext cx="1344727" cy="1623104"/>
            <a:chOff x="3957701" y="695774"/>
            <a:chExt cx="1344727" cy="162310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6C3BBA1-18E2-493F-800B-969C39B845CE}"/>
                </a:ext>
              </a:extLst>
            </p:cNvPr>
            <p:cNvGrpSpPr/>
            <p:nvPr/>
          </p:nvGrpSpPr>
          <p:grpSpPr>
            <a:xfrm>
              <a:off x="3957701" y="695774"/>
              <a:ext cx="1344727" cy="1623104"/>
              <a:chOff x="2225507" y="2456514"/>
              <a:chExt cx="1344727" cy="1623104"/>
            </a:xfrm>
          </p:grpSpPr>
          <p:pic>
            <p:nvPicPr>
              <p:cNvPr id="16" name="Picture 15" descr="Diagram&#10;&#10;Description automatically generated">
                <a:extLst>
                  <a:ext uri="{FF2B5EF4-FFF2-40B4-BE49-F238E27FC236}">
                    <a16:creationId xmlns:a16="http://schemas.microsoft.com/office/drawing/2014/main" id="{88570DA9-0147-4198-8496-5DDA658D048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4847" t="33464" r="32730" b="47137"/>
              <a:stretch/>
            </p:blipFill>
            <p:spPr>
              <a:xfrm>
                <a:off x="2288171" y="2456514"/>
                <a:ext cx="1092200" cy="1199634"/>
              </a:xfrm>
              <a:prstGeom prst="rect">
                <a:avLst/>
              </a:prstGeom>
            </p:spPr>
          </p:pic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D7C6B92-1CF5-49C8-A4A8-3252B3D93913}"/>
                  </a:ext>
                </a:extLst>
              </p:cNvPr>
              <p:cNvSpPr txBox="1"/>
              <p:nvPr/>
            </p:nvSpPr>
            <p:spPr>
              <a:xfrm>
                <a:off x="2225507" y="3710286"/>
                <a:ext cx="13447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rgbClr val="6C5245"/>
                    </a:solidFill>
                    <a:latin typeface="Burtons" panose="00000500000000000000" pitchFamily="50" charset="0"/>
                  </a:rPr>
                  <a:t>Extra Dark</a:t>
                </a:r>
                <a:endParaRPr lang="ko-KR" altLang="en-US" b="1" dirty="0">
                  <a:solidFill>
                    <a:srgbClr val="6C5245"/>
                  </a:solidFill>
                  <a:latin typeface="Burtons" panose="00000500000000000000" pitchFamily="50" charset="0"/>
                </a:endParaRPr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E120718-2A4A-45CF-9700-28D4812199BF}"/>
                </a:ext>
              </a:extLst>
            </p:cNvPr>
            <p:cNvSpPr txBox="1"/>
            <p:nvPr/>
          </p:nvSpPr>
          <p:spPr>
            <a:xfrm>
              <a:off x="4115773" y="829770"/>
              <a:ext cx="914400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6000" dirty="0">
                  <a:solidFill>
                    <a:schemeClr val="bg1">
                      <a:alpha val="30000"/>
                    </a:schemeClr>
                  </a:solidFill>
                  <a:latin typeface="Amasis MT Pro Black" panose="02040A04050005020304" pitchFamily="18" charset="0"/>
                </a:rPr>
                <a:t>7</a:t>
              </a:r>
              <a:endParaRPr lang="ko-KR" altLang="en-US" sz="6000" dirty="0">
                <a:solidFill>
                  <a:schemeClr val="bg1">
                    <a:alpha val="30000"/>
                  </a:schemeClr>
                </a:solidFill>
                <a:latin typeface="Amasis MT Pro Black" panose="02040A04050005020304" pitchFamily="18" charset="0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054FEE4-EA30-45A0-A6CD-27D3329A739C}"/>
              </a:ext>
            </a:extLst>
          </p:cNvPr>
          <p:cNvGrpSpPr/>
          <p:nvPr/>
        </p:nvGrpSpPr>
        <p:grpSpPr>
          <a:xfrm>
            <a:off x="3887002" y="4316006"/>
            <a:ext cx="1323567" cy="1784183"/>
            <a:chOff x="520803" y="2595045"/>
            <a:chExt cx="1323567" cy="178418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FEC146C-31C9-47F2-A240-2A058636B80F}"/>
                </a:ext>
              </a:extLst>
            </p:cNvPr>
            <p:cNvGrpSpPr/>
            <p:nvPr/>
          </p:nvGrpSpPr>
          <p:grpSpPr>
            <a:xfrm>
              <a:off x="520803" y="2595045"/>
              <a:ext cx="1323567" cy="1784183"/>
              <a:chOff x="4028787" y="617413"/>
              <a:chExt cx="1323567" cy="1784183"/>
            </a:xfrm>
          </p:grpSpPr>
          <p:pic>
            <p:nvPicPr>
              <p:cNvPr id="13" name="Picture 12" descr="Diagram&#10;&#10;Description automatically generated">
                <a:extLst>
                  <a:ext uri="{FF2B5EF4-FFF2-40B4-BE49-F238E27FC236}">
                    <a16:creationId xmlns:a16="http://schemas.microsoft.com/office/drawing/2014/main" id="{49397336-0844-411A-9078-63797D28EC5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643" t="2788" r="56130" b="80151"/>
              <a:stretch/>
            </p:blipFill>
            <p:spPr>
              <a:xfrm>
                <a:off x="4110503" y="617413"/>
                <a:ext cx="1162928" cy="1055133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57EB602-E99D-4508-B2AB-94549BCDA788}"/>
                  </a:ext>
                </a:extLst>
              </p:cNvPr>
              <p:cNvSpPr txBox="1"/>
              <p:nvPr/>
            </p:nvSpPr>
            <p:spPr>
              <a:xfrm>
                <a:off x="4028787" y="1755265"/>
                <a:ext cx="132356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rgbClr val="84604D"/>
                    </a:solidFill>
                    <a:latin typeface="Burtons" panose="00000500000000000000" pitchFamily="50" charset="0"/>
                  </a:rPr>
                  <a:t>Milk</a:t>
                </a:r>
              </a:p>
              <a:p>
                <a:pPr algn="ctr"/>
                <a:r>
                  <a:rPr lang="en-US" altLang="ko-KR" b="1" dirty="0">
                    <a:solidFill>
                      <a:srgbClr val="84604D"/>
                    </a:solidFill>
                    <a:latin typeface="Burtons" panose="00000500000000000000" pitchFamily="50" charset="0"/>
                  </a:rPr>
                  <a:t>Chocolate</a:t>
                </a:r>
                <a:endParaRPr lang="ko-KR" altLang="en-US" b="1" dirty="0">
                  <a:solidFill>
                    <a:srgbClr val="84604D"/>
                  </a:solidFill>
                  <a:latin typeface="Burtons" panose="00000500000000000000" pitchFamily="50" charset="0"/>
                </a:endParaRPr>
              </a:p>
            </p:txBody>
          </p:sp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7A4FCC4-69F6-49BC-8B0B-57A97FB5008A}"/>
                </a:ext>
              </a:extLst>
            </p:cNvPr>
            <p:cNvSpPr txBox="1"/>
            <p:nvPr/>
          </p:nvSpPr>
          <p:spPr>
            <a:xfrm>
              <a:off x="714131" y="2634515"/>
              <a:ext cx="914400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6000" dirty="0">
                  <a:solidFill>
                    <a:schemeClr val="bg1">
                      <a:alpha val="30000"/>
                    </a:schemeClr>
                  </a:solidFill>
                  <a:latin typeface="Amasis MT Pro Black" panose="02040A04050005020304" pitchFamily="18" charset="0"/>
                </a:rPr>
                <a:t>9</a:t>
              </a:r>
              <a:endParaRPr lang="ko-KR" altLang="en-US" sz="6000" dirty="0">
                <a:solidFill>
                  <a:schemeClr val="bg1">
                    <a:alpha val="30000"/>
                  </a:schemeClr>
                </a:solidFill>
                <a:latin typeface="Amasis MT Pro Black" panose="02040A04050005020304" pitchFamily="18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0904F7A-9C8E-41B3-8CAA-4C3B7FC1C07F}"/>
              </a:ext>
            </a:extLst>
          </p:cNvPr>
          <p:cNvGrpSpPr/>
          <p:nvPr/>
        </p:nvGrpSpPr>
        <p:grpSpPr>
          <a:xfrm>
            <a:off x="571350" y="2562591"/>
            <a:ext cx="1191430" cy="1565245"/>
            <a:chOff x="2213138" y="2542810"/>
            <a:chExt cx="1191430" cy="1565245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5D6CE05-5915-451E-9063-FF57F429E1E6}"/>
                </a:ext>
              </a:extLst>
            </p:cNvPr>
            <p:cNvGrpSpPr/>
            <p:nvPr/>
          </p:nvGrpSpPr>
          <p:grpSpPr>
            <a:xfrm>
              <a:off x="2213138" y="2542810"/>
              <a:ext cx="1191430" cy="1565245"/>
              <a:chOff x="544620" y="4434619"/>
              <a:chExt cx="1191430" cy="1565245"/>
            </a:xfrm>
          </p:grpSpPr>
          <p:pic>
            <p:nvPicPr>
              <p:cNvPr id="15" name="Picture 14" descr="Diagram&#10;&#10;Description automatically generated">
                <a:extLst>
                  <a:ext uri="{FF2B5EF4-FFF2-40B4-BE49-F238E27FC236}">
                    <a16:creationId xmlns:a16="http://schemas.microsoft.com/office/drawing/2014/main" id="{D85B4722-EEDC-467C-970F-C83A386BF5E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533" t="66862" r="55915" b="15066"/>
              <a:stretch/>
            </p:blipFill>
            <p:spPr>
              <a:xfrm>
                <a:off x="544620" y="4434619"/>
                <a:ext cx="1191430" cy="1117600"/>
              </a:xfrm>
              <a:prstGeom prst="rect">
                <a:avLst/>
              </a:prstGeom>
            </p:spPr>
          </p:pic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E0049D2-A18E-491D-BE33-88C80E7A8AB8}"/>
                  </a:ext>
                </a:extLst>
              </p:cNvPr>
              <p:cNvSpPr txBox="1"/>
              <p:nvPr/>
            </p:nvSpPr>
            <p:spPr>
              <a:xfrm>
                <a:off x="770492" y="5630532"/>
                <a:ext cx="6303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rgbClr val="C9CCCB"/>
                    </a:solidFill>
                    <a:latin typeface="Burtons" panose="00000500000000000000" pitchFamily="50" charset="0"/>
                  </a:rPr>
                  <a:t>Mint</a:t>
                </a:r>
                <a:endParaRPr lang="ko-KR" altLang="en-US" b="1" dirty="0">
                  <a:solidFill>
                    <a:srgbClr val="C9CCCB"/>
                  </a:solidFill>
                  <a:latin typeface="Burtons" panose="00000500000000000000" pitchFamily="50" charset="0"/>
                </a:endParaRPr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9FB8454-5B73-4C14-B8D3-9FBDC8E85B8E}"/>
                </a:ext>
              </a:extLst>
            </p:cNvPr>
            <p:cNvSpPr txBox="1"/>
            <p:nvPr/>
          </p:nvSpPr>
          <p:spPr>
            <a:xfrm>
              <a:off x="2327739" y="2632935"/>
              <a:ext cx="914400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6000" dirty="0">
                  <a:solidFill>
                    <a:schemeClr val="bg1">
                      <a:alpha val="30000"/>
                    </a:schemeClr>
                  </a:solidFill>
                  <a:latin typeface="Amasis MT Pro Black" panose="02040A04050005020304" pitchFamily="18" charset="0"/>
                </a:rPr>
                <a:t>4</a:t>
              </a:r>
              <a:endParaRPr lang="ko-KR" altLang="en-US" sz="6000" dirty="0">
                <a:solidFill>
                  <a:schemeClr val="bg1">
                    <a:alpha val="30000"/>
                  </a:schemeClr>
                </a:solidFill>
                <a:latin typeface="Amasis MT Pro Black" panose="02040A04050005020304" pitchFamily="18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DCD06E60-6B93-4EEC-9B49-7D00EC3A483F}"/>
              </a:ext>
            </a:extLst>
          </p:cNvPr>
          <p:cNvGrpSpPr/>
          <p:nvPr/>
        </p:nvGrpSpPr>
        <p:grpSpPr>
          <a:xfrm>
            <a:off x="4002621" y="732153"/>
            <a:ext cx="1162498" cy="1499232"/>
            <a:chOff x="3995304" y="2542810"/>
            <a:chExt cx="1162498" cy="1499232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5C7AF141-6EA5-42A7-BF6C-4BF8342F3051}"/>
                </a:ext>
              </a:extLst>
            </p:cNvPr>
            <p:cNvGrpSpPr/>
            <p:nvPr/>
          </p:nvGrpSpPr>
          <p:grpSpPr>
            <a:xfrm>
              <a:off x="3995304" y="2542810"/>
              <a:ext cx="1162498" cy="1499232"/>
              <a:chOff x="4057181" y="4431913"/>
              <a:chExt cx="1162498" cy="1499232"/>
            </a:xfrm>
          </p:grpSpPr>
          <p:pic>
            <p:nvPicPr>
              <p:cNvPr id="19" name="Picture 18" descr="Diagram&#10;&#10;Description automatically generated">
                <a:extLst>
                  <a:ext uri="{FF2B5EF4-FFF2-40B4-BE49-F238E27FC236}">
                    <a16:creationId xmlns:a16="http://schemas.microsoft.com/office/drawing/2014/main" id="{DD634C84-0BF3-4978-BFD7-C8A86E180C2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064" t="35030" r="57380" b="46898"/>
              <a:stretch/>
            </p:blipFill>
            <p:spPr>
              <a:xfrm>
                <a:off x="4130430" y="4431913"/>
                <a:ext cx="1016001" cy="1117600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61AE711-BB49-4F47-8553-0080DCE3D5B9}"/>
                  </a:ext>
                </a:extLst>
              </p:cNvPr>
              <p:cNvSpPr txBox="1"/>
              <p:nvPr/>
            </p:nvSpPr>
            <p:spPr>
              <a:xfrm>
                <a:off x="4057181" y="5561813"/>
                <a:ext cx="11624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rgbClr val="705041"/>
                    </a:solidFill>
                    <a:latin typeface="Burtons" panose="00000500000000000000" pitchFamily="50" charset="0"/>
                  </a:rPr>
                  <a:t>Hazelnut</a:t>
                </a:r>
                <a:endParaRPr lang="ko-KR" altLang="en-US" b="1" dirty="0">
                  <a:solidFill>
                    <a:srgbClr val="705041"/>
                  </a:solidFill>
                  <a:latin typeface="Burtons" panose="00000500000000000000" pitchFamily="50" charset="0"/>
                </a:endParaRPr>
              </a:p>
            </p:txBody>
          </p: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C77CE7-D881-40BA-A066-D297FE24DDBC}"/>
                </a:ext>
              </a:extLst>
            </p:cNvPr>
            <p:cNvSpPr txBox="1"/>
            <p:nvPr/>
          </p:nvSpPr>
          <p:spPr>
            <a:xfrm>
              <a:off x="4115773" y="2609629"/>
              <a:ext cx="914400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6000" dirty="0">
                  <a:solidFill>
                    <a:schemeClr val="bg1">
                      <a:alpha val="30000"/>
                    </a:schemeClr>
                  </a:solidFill>
                  <a:latin typeface="Amasis MT Pro Black" panose="02040A04050005020304" pitchFamily="18" charset="0"/>
                </a:rPr>
                <a:t>3</a:t>
              </a:r>
              <a:endParaRPr lang="ko-KR" altLang="en-US" sz="6000" dirty="0">
                <a:solidFill>
                  <a:schemeClr val="bg1">
                    <a:alpha val="30000"/>
                  </a:schemeClr>
                </a:solidFill>
                <a:latin typeface="Amasis MT Pro Black" panose="02040A04050005020304" pitchFamily="18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0572884C-B6C3-4FBB-BD6A-FC5E4C17EA09}"/>
              </a:ext>
            </a:extLst>
          </p:cNvPr>
          <p:cNvGrpSpPr/>
          <p:nvPr/>
        </p:nvGrpSpPr>
        <p:grpSpPr>
          <a:xfrm>
            <a:off x="2432224" y="688610"/>
            <a:ext cx="977117" cy="1843049"/>
            <a:chOff x="520803" y="4431913"/>
            <a:chExt cx="977117" cy="1843049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C51B7D6-7F4D-4A95-B90C-9B64E6AECCC6}"/>
                </a:ext>
              </a:extLst>
            </p:cNvPr>
            <p:cNvGrpSpPr/>
            <p:nvPr/>
          </p:nvGrpSpPr>
          <p:grpSpPr>
            <a:xfrm>
              <a:off x="521531" y="4431913"/>
              <a:ext cx="976389" cy="1843049"/>
              <a:chOff x="2461767" y="528514"/>
              <a:chExt cx="976389" cy="1843049"/>
            </a:xfrm>
          </p:grpSpPr>
          <p:pic>
            <p:nvPicPr>
              <p:cNvPr id="12" name="Picture 11" descr="Diagram&#10;&#10;Description automatically generated">
                <a:extLst>
                  <a:ext uri="{FF2B5EF4-FFF2-40B4-BE49-F238E27FC236}">
                    <a16:creationId xmlns:a16="http://schemas.microsoft.com/office/drawing/2014/main" id="{B487D7D0-33A1-4456-906C-1FE7EB3C935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78" t="34825" r="81917" b="46675"/>
              <a:stretch/>
            </p:blipFill>
            <p:spPr>
              <a:xfrm>
                <a:off x="2461767" y="528514"/>
                <a:ext cx="976389" cy="1144033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422DA80-731D-47B6-B6DF-8AFA3932EB9B}"/>
                  </a:ext>
                </a:extLst>
              </p:cNvPr>
              <p:cNvSpPr txBox="1"/>
              <p:nvPr/>
            </p:nvSpPr>
            <p:spPr>
              <a:xfrm>
                <a:off x="2461767" y="1725232"/>
                <a:ext cx="88197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rgbClr val="524242"/>
                    </a:solidFill>
                    <a:latin typeface="Burtons" panose="00000500000000000000" pitchFamily="50" charset="0"/>
                  </a:rPr>
                  <a:t>French</a:t>
                </a:r>
              </a:p>
              <a:p>
                <a:pPr algn="ctr"/>
                <a:r>
                  <a:rPr lang="en-US" altLang="ko-KR" b="1" dirty="0">
                    <a:solidFill>
                      <a:srgbClr val="524242"/>
                    </a:solidFill>
                    <a:latin typeface="Burtons" panose="00000500000000000000" pitchFamily="50" charset="0"/>
                  </a:rPr>
                  <a:t>Roast</a:t>
                </a:r>
                <a:endParaRPr lang="ko-KR" altLang="en-US" b="1" dirty="0">
                  <a:solidFill>
                    <a:srgbClr val="524242"/>
                  </a:solidFill>
                  <a:latin typeface="Burtons" panose="00000500000000000000" pitchFamily="50" charset="0"/>
                </a:endParaRPr>
              </a:p>
            </p:txBody>
          </p:sp>
        </p:grp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FA12A15-0188-4E8E-9CDC-6962612EF3BE}"/>
                </a:ext>
              </a:extLst>
            </p:cNvPr>
            <p:cNvSpPr txBox="1"/>
            <p:nvPr/>
          </p:nvSpPr>
          <p:spPr>
            <a:xfrm>
              <a:off x="520803" y="4496097"/>
              <a:ext cx="914400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6000" dirty="0">
                  <a:solidFill>
                    <a:schemeClr val="bg1">
                      <a:alpha val="30000"/>
                    </a:schemeClr>
                  </a:solidFill>
                  <a:latin typeface="Amasis MT Pro Black" panose="02040A04050005020304" pitchFamily="18" charset="0"/>
                </a:rPr>
                <a:t>2</a:t>
              </a:r>
              <a:endParaRPr lang="ko-KR" altLang="en-US" sz="6000" dirty="0">
                <a:solidFill>
                  <a:schemeClr val="bg1">
                    <a:alpha val="30000"/>
                  </a:schemeClr>
                </a:solidFill>
                <a:latin typeface="Amasis MT Pro Black" panose="02040A04050005020304" pitchFamily="18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EB53FAB-F298-4D9D-A1CA-C0B943B65253}"/>
              </a:ext>
            </a:extLst>
          </p:cNvPr>
          <p:cNvGrpSpPr/>
          <p:nvPr/>
        </p:nvGrpSpPr>
        <p:grpSpPr>
          <a:xfrm>
            <a:off x="481916" y="752794"/>
            <a:ext cx="1377301" cy="1446863"/>
            <a:chOff x="2146348" y="4434619"/>
            <a:chExt cx="1377301" cy="1446863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13A236E5-E00C-44E7-9BED-BC77C719B75E}"/>
                </a:ext>
              </a:extLst>
            </p:cNvPr>
            <p:cNvGrpSpPr/>
            <p:nvPr/>
          </p:nvGrpSpPr>
          <p:grpSpPr>
            <a:xfrm>
              <a:off x="2146348" y="4434619"/>
              <a:ext cx="1377301" cy="1446863"/>
              <a:chOff x="2146348" y="4434619"/>
              <a:chExt cx="1377301" cy="1446863"/>
            </a:xfrm>
          </p:grpSpPr>
          <p:pic>
            <p:nvPicPr>
              <p:cNvPr id="18" name="Picture 17" descr="Diagram&#10;&#10;Description automatically generated">
                <a:extLst>
                  <a:ext uri="{FF2B5EF4-FFF2-40B4-BE49-F238E27FC236}">
                    <a16:creationId xmlns:a16="http://schemas.microsoft.com/office/drawing/2014/main" id="{68D96FD6-3EB0-4BA4-B228-3C2DF357131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772" t="2875" r="32672" b="79053"/>
              <a:stretch/>
            </p:blipFill>
            <p:spPr>
              <a:xfrm>
                <a:off x="2327739" y="4434619"/>
                <a:ext cx="1016001" cy="1117600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2717883-C8CE-4108-A765-947B3784F5DA}"/>
                  </a:ext>
                </a:extLst>
              </p:cNvPr>
              <p:cNvSpPr txBox="1"/>
              <p:nvPr/>
            </p:nvSpPr>
            <p:spPr>
              <a:xfrm>
                <a:off x="2146348" y="5512150"/>
                <a:ext cx="13773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rgbClr val="9D7961"/>
                    </a:solidFill>
                    <a:latin typeface="Burtons" panose="00000500000000000000" pitchFamily="50" charset="0"/>
                  </a:rPr>
                  <a:t>Cappuccino</a:t>
                </a:r>
                <a:endParaRPr lang="ko-KR" altLang="en-US" b="1" dirty="0">
                  <a:solidFill>
                    <a:srgbClr val="9D7961"/>
                  </a:solidFill>
                  <a:latin typeface="Burtons" panose="00000500000000000000" pitchFamily="50" charset="0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FD54D85-2437-4A49-937C-70EA1577A896}"/>
                </a:ext>
              </a:extLst>
            </p:cNvPr>
            <p:cNvSpPr txBox="1"/>
            <p:nvPr/>
          </p:nvSpPr>
          <p:spPr>
            <a:xfrm>
              <a:off x="2400149" y="4485587"/>
              <a:ext cx="914400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6000" dirty="0">
                  <a:solidFill>
                    <a:schemeClr val="bg1">
                      <a:alpha val="30000"/>
                    </a:schemeClr>
                  </a:solidFill>
                  <a:latin typeface="Amasis MT Pro Black" panose="02040A04050005020304" pitchFamily="18" charset="0"/>
                </a:rPr>
                <a:t>1</a:t>
              </a:r>
              <a:endParaRPr lang="ko-KR" altLang="en-US" sz="6000" dirty="0">
                <a:solidFill>
                  <a:schemeClr val="bg1">
                    <a:alpha val="30000"/>
                  </a:schemeClr>
                </a:solidFill>
                <a:latin typeface="Amasis MT Pro Black" panose="02040A04050005020304" pitchFamily="18" charset="0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BA52C38-AD72-4BDD-8123-82DEEBFD3E2C}"/>
              </a:ext>
            </a:extLst>
          </p:cNvPr>
          <p:cNvGrpSpPr/>
          <p:nvPr/>
        </p:nvGrpSpPr>
        <p:grpSpPr>
          <a:xfrm>
            <a:off x="2312661" y="2561395"/>
            <a:ext cx="1208537" cy="1529195"/>
            <a:chOff x="4049801" y="4534000"/>
            <a:chExt cx="1208537" cy="152919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8D8E971-5312-4405-B8EF-7DC89C354685}"/>
                </a:ext>
              </a:extLst>
            </p:cNvPr>
            <p:cNvGrpSpPr/>
            <p:nvPr/>
          </p:nvGrpSpPr>
          <p:grpSpPr>
            <a:xfrm>
              <a:off x="4049801" y="4534000"/>
              <a:ext cx="1208537" cy="1529195"/>
              <a:chOff x="4100019" y="2542810"/>
              <a:chExt cx="1208537" cy="1529195"/>
            </a:xfrm>
          </p:grpSpPr>
          <p:pic>
            <p:nvPicPr>
              <p:cNvPr id="17" name="Picture 16" descr="Diagram&#10;&#10;Description automatically generated">
                <a:extLst>
                  <a:ext uri="{FF2B5EF4-FFF2-40B4-BE49-F238E27FC236}">
                    <a16:creationId xmlns:a16="http://schemas.microsoft.com/office/drawing/2014/main" id="{27150A44-D8A6-4415-8BDD-29365388A5E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0212" t="34209" r="7093" b="46636"/>
              <a:stretch/>
            </p:blipFill>
            <p:spPr>
              <a:xfrm>
                <a:off x="4132506" y="2542810"/>
                <a:ext cx="1116127" cy="1184576"/>
              </a:xfrm>
              <a:prstGeom prst="rect">
                <a:avLst/>
              </a:prstGeom>
            </p:spPr>
          </p:pic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37D5DE4-CA9B-40C6-B47D-2AA894AC6EED}"/>
                  </a:ext>
                </a:extLst>
              </p:cNvPr>
              <p:cNvSpPr txBox="1"/>
              <p:nvPr/>
            </p:nvSpPr>
            <p:spPr>
              <a:xfrm>
                <a:off x="4100019" y="3702673"/>
                <a:ext cx="1208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rgbClr val="BEB0AC"/>
                    </a:solidFill>
                    <a:latin typeface="Burtons" panose="00000500000000000000" pitchFamily="50" charset="0"/>
                  </a:rPr>
                  <a:t>Raspberry</a:t>
                </a:r>
                <a:endParaRPr lang="ko-KR" altLang="en-US" b="1" dirty="0">
                  <a:solidFill>
                    <a:srgbClr val="BEB0AC"/>
                  </a:solidFill>
                  <a:latin typeface="Burtons" panose="00000500000000000000" pitchFamily="50" charset="0"/>
                </a:endParaRPr>
              </a:p>
            </p:txBody>
          </p:sp>
        </p:grp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3C4A548-DBC4-4D71-96E6-8F008F698D77}"/>
                </a:ext>
              </a:extLst>
            </p:cNvPr>
            <p:cNvSpPr txBox="1"/>
            <p:nvPr/>
          </p:nvSpPr>
          <p:spPr>
            <a:xfrm>
              <a:off x="4150303" y="4632033"/>
              <a:ext cx="914400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6000" dirty="0">
                  <a:solidFill>
                    <a:schemeClr val="bg1">
                      <a:alpha val="30000"/>
                    </a:schemeClr>
                  </a:solidFill>
                  <a:latin typeface="Amasis MT Pro Black" panose="02040A04050005020304" pitchFamily="18" charset="0"/>
                </a:rPr>
                <a:t>5</a:t>
              </a:r>
              <a:endParaRPr lang="ko-KR" altLang="en-US" sz="6000" dirty="0">
                <a:solidFill>
                  <a:schemeClr val="bg1">
                    <a:alpha val="30000"/>
                  </a:schemeClr>
                </a:solidFill>
                <a:latin typeface="Amasis MT Pro Black" panose="02040A04050005020304" pitchFamily="18" charset="0"/>
              </a:endParaRP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6DEE4B49-2F4A-4592-B5CF-ABC3CB500323}"/>
              </a:ext>
            </a:extLst>
          </p:cNvPr>
          <p:cNvSpPr txBox="1"/>
          <p:nvPr/>
        </p:nvSpPr>
        <p:spPr>
          <a:xfrm>
            <a:off x="10248900" y="1400410"/>
            <a:ext cx="313844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/>
              <a:t>4</a:t>
            </a:r>
          </a:p>
          <a:p>
            <a:r>
              <a:rPr lang="en-US" altLang="ko-KR" dirty="0"/>
              <a:t>8</a:t>
            </a:r>
          </a:p>
          <a:p>
            <a:r>
              <a:rPr lang="en-US" altLang="ko-KR" dirty="0"/>
              <a:t>5</a:t>
            </a:r>
          </a:p>
          <a:p>
            <a:r>
              <a:rPr lang="en-US" altLang="ko-KR" dirty="0"/>
              <a:t>3</a:t>
            </a:r>
          </a:p>
          <a:p>
            <a:endParaRPr lang="ko-KR" alt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972C037-3B47-4A75-9F47-74A354A50591}"/>
              </a:ext>
            </a:extLst>
          </p:cNvPr>
          <p:cNvSpPr txBox="1"/>
          <p:nvPr/>
        </p:nvSpPr>
        <p:spPr>
          <a:xfrm>
            <a:off x="6163847" y="4024530"/>
            <a:ext cx="3504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5E503F"/>
                </a:solidFill>
                <a:latin typeface="Speak Pro" panose="020B0504020101020102" pitchFamily="34" charset="0"/>
              </a:rPr>
              <a:t>It’s under the </a:t>
            </a:r>
            <a:r>
              <a:rPr lang="en-US" altLang="ko-KR" sz="2000" b="1" dirty="0">
                <a:solidFill>
                  <a:srgbClr val="49111C"/>
                </a:solidFill>
                <a:latin typeface="Pigpen Cipher" panose="02000509000000000000" pitchFamily="49" charset="0"/>
              </a:rPr>
              <a:t>Hazelnut</a:t>
            </a:r>
            <a:r>
              <a:rPr lang="en-US" altLang="ko-KR" sz="2000" b="1" dirty="0">
                <a:solidFill>
                  <a:srgbClr val="5E503F"/>
                </a:solidFill>
                <a:latin typeface="Speak Pro" panose="020B0504020101020102" pitchFamily="34" charset="0"/>
              </a:rPr>
              <a:t>.</a:t>
            </a:r>
            <a:endParaRPr lang="ko-KR" altLang="en-US" sz="2000" b="1" dirty="0">
              <a:solidFill>
                <a:srgbClr val="5E503F"/>
              </a:solidFill>
              <a:latin typeface="Speak Pro" panose="020B0504020101020102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0B67862-E85E-4930-B2C2-4B99A904B4F2}"/>
              </a:ext>
            </a:extLst>
          </p:cNvPr>
          <p:cNvSpPr txBox="1"/>
          <p:nvPr/>
        </p:nvSpPr>
        <p:spPr>
          <a:xfrm>
            <a:off x="6454215" y="2189598"/>
            <a:ext cx="29234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5E503F"/>
                </a:solidFill>
                <a:latin typeface="Speak Pro" panose="020B0504020101020102" pitchFamily="34" charset="0"/>
              </a:rPr>
              <a:t>It’s to the left of the </a:t>
            </a:r>
            <a:r>
              <a:rPr lang="en-US" altLang="ko-KR" sz="2000" b="1" dirty="0">
                <a:solidFill>
                  <a:srgbClr val="49111C"/>
                </a:solidFill>
                <a:latin typeface="Pigpen Cipher" panose="02000509000000000000" pitchFamily="49" charset="0"/>
              </a:rPr>
              <a:t>strawberry</a:t>
            </a:r>
            <a:r>
              <a:rPr lang="en-US" altLang="ko-KR" sz="2000" b="1" dirty="0">
                <a:solidFill>
                  <a:srgbClr val="5E503F"/>
                </a:solidFill>
                <a:latin typeface="Speak Pro" panose="020B0504020101020102" pitchFamily="34" charset="0"/>
              </a:rPr>
              <a:t>.</a:t>
            </a:r>
            <a:endParaRPr lang="ko-KR" altLang="en-US" sz="2000" b="1" dirty="0">
              <a:solidFill>
                <a:srgbClr val="5E503F"/>
              </a:solidFill>
              <a:latin typeface="Speak Pro" panose="020B0504020101020102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1278582-1E31-4C8E-A51D-92FAB780877A}"/>
              </a:ext>
            </a:extLst>
          </p:cNvPr>
          <p:cNvSpPr txBox="1"/>
          <p:nvPr/>
        </p:nvSpPr>
        <p:spPr>
          <a:xfrm>
            <a:off x="6362619" y="5551686"/>
            <a:ext cx="3106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5E503F"/>
                </a:solidFill>
                <a:latin typeface="Speak Pro" panose="020B0504020101020102" pitchFamily="34" charset="0"/>
              </a:rPr>
              <a:t>It’s to the right of </a:t>
            </a:r>
            <a:r>
              <a:rPr lang="en-US" altLang="ko-KR" sz="2000" b="1" dirty="0">
                <a:solidFill>
                  <a:srgbClr val="49111C"/>
                </a:solidFill>
                <a:latin typeface="Pigpen Cipher" panose="02000509000000000000" pitchFamily="49" charset="0"/>
              </a:rPr>
              <a:t>mint</a:t>
            </a:r>
            <a:r>
              <a:rPr lang="en-US" altLang="ko-KR" sz="2000" b="1" dirty="0">
                <a:solidFill>
                  <a:srgbClr val="5E503F"/>
                </a:solidFill>
                <a:latin typeface="Speak Pro" panose="020B0504020101020102" pitchFamily="34" charset="0"/>
              </a:rPr>
              <a:t>.</a:t>
            </a:r>
            <a:endParaRPr lang="ko-KR" altLang="en-US" sz="2000" b="1" dirty="0">
              <a:solidFill>
                <a:srgbClr val="5E503F"/>
              </a:solidFill>
              <a:latin typeface="Speak Pro" panose="020B050402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004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Lake Champlain Chocolate Gift Boxes - World Wide Chocolate">
            <a:extLst>
              <a:ext uri="{FF2B5EF4-FFF2-40B4-BE49-F238E27FC236}">
                <a16:creationId xmlns:a16="http://schemas.microsoft.com/office/drawing/2014/main" id="{572F0875-353B-422F-AA14-04E7AA7A5B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16" t="28946" r="3808" b="29858"/>
          <a:stretch/>
        </p:blipFill>
        <p:spPr bwMode="auto">
          <a:xfrm>
            <a:off x="1943100" y="241300"/>
            <a:ext cx="6477000" cy="6464300"/>
          </a:xfrm>
          <a:prstGeom prst="roundRect">
            <a:avLst>
              <a:gd name="adj" fmla="val 2325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hocolate Subscription Box: Gifts for Chocolate Lovers">
            <a:extLst>
              <a:ext uri="{FF2B5EF4-FFF2-40B4-BE49-F238E27FC236}">
                <a16:creationId xmlns:a16="http://schemas.microsoft.com/office/drawing/2014/main" id="{FD0FD59D-A0BF-4F6C-A6B2-E14AC01B42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34" t="11424" r="36388" b="74872"/>
          <a:stretch/>
        </p:blipFill>
        <p:spPr bwMode="auto">
          <a:xfrm>
            <a:off x="4305299" y="765603"/>
            <a:ext cx="1609297" cy="16092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Lake Champlain Assorted Milk &amp;amp; Dark Chocolate Truffles Gift Box, 16 Pieces,  12.8 Ounces- Buy Online in Antigua and Barbuda at Desertcart - 13912692.">
            <a:extLst>
              <a:ext uri="{FF2B5EF4-FFF2-40B4-BE49-F238E27FC236}">
                <a16:creationId xmlns:a16="http://schemas.microsoft.com/office/drawing/2014/main" id="{8F88E00B-F159-461A-AAC2-FC4F6F3584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73" t="81295" r="14676" b="5855"/>
          <a:stretch/>
        </p:blipFill>
        <p:spPr bwMode="auto">
          <a:xfrm>
            <a:off x="4327525" y="2740025"/>
            <a:ext cx="1609296" cy="160929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137797-8A89-4872-84B0-C153F2B3C346}"/>
              </a:ext>
            </a:extLst>
          </p:cNvPr>
          <p:cNvSpPr txBox="1"/>
          <p:nvPr/>
        </p:nvSpPr>
        <p:spPr>
          <a:xfrm>
            <a:off x="-3138443" y="6197275"/>
            <a:ext cx="3138443" cy="660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https://www.lakechamplainchocolates.com/chocolate-flavors/</a:t>
            </a:r>
          </a:p>
        </p:txBody>
      </p:sp>
    </p:spTree>
    <p:extLst>
      <p:ext uri="{BB962C8B-B14F-4D97-AF65-F5344CB8AC3E}">
        <p14:creationId xmlns:p14="http://schemas.microsoft.com/office/powerpoint/2010/main" val="1494640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EF34D82-77C8-497D-9EF9-8659401A42BB}"/>
              </a:ext>
            </a:extLst>
          </p:cNvPr>
          <p:cNvSpPr/>
          <p:nvPr/>
        </p:nvSpPr>
        <p:spPr>
          <a:xfrm>
            <a:off x="-1" y="492369"/>
            <a:ext cx="9906002" cy="5873262"/>
          </a:xfrm>
          <a:prstGeom prst="rect">
            <a:avLst/>
          </a:prstGeom>
          <a:solidFill>
            <a:srgbClr val="F2F4F3"/>
          </a:solidFill>
          <a:ln w="38100">
            <a:solidFill>
              <a:srgbClr val="6C52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F0B19A-67A2-43BC-B459-9D81DBBF8DC0}"/>
              </a:ext>
            </a:extLst>
          </p:cNvPr>
          <p:cNvSpPr txBox="1"/>
          <p:nvPr/>
        </p:nvSpPr>
        <p:spPr>
          <a:xfrm>
            <a:off x="3031314" y="3563619"/>
            <a:ext cx="475162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3800" dirty="0">
                <a:solidFill>
                  <a:srgbClr val="49111C"/>
                </a:solidFill>
                <a:latin typeface="Vivaldi" panose="03020602050506090804" pitchFamily="66" charset="0"/>
              </a:rPr>
              <a:t>Truffles</a:t>
            </a:r>
            <a:endParaRPr lang="ko-KR" altLang="en-US" sz="13800" dirty="0">
              <a:solidFill>
                <a:srgbClr val="49111C"/>
              </a:solidFill>
              <a:latin typeface="Vivaldi" panose="030206020505060908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5B9780-A344-4D8C-899C-1A4CDE20A1AE}"/>
              </a:ext>
            </a:extLst>
          </p:cNvPr>
          <p:cNvSpPr txBox="1"/>
          <p:nvPr/>
        </p:nvSpPr>
        <p:spPr>
          <a:xfrm>
            <a:off x="6299200" y="5223858"/>
            <a:ext cx="1644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rgbClr val="A9927D"/>
                </a:solidFill>
                <a:latin typeface="Speak Pro" panose="020B0504020101020102" pitchFamily="34" charset="0"/>
              </a:rPr>
              <a:t>Escape Room </a:t>
            </a:r>
            <a:endParaRPr lang="ko-KR" altLang="en-US" sz="2000" dirty="0">
              <a:solidFill>
                <a:srgbClr val="A9927D"/>
              </a:solidFill>
              <a:latin typeface="Speak Pro" panose="020B0504020101020102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9FC032-3880-4352-AC33-081EEE97E78E}"/>
              </a:ext>
            </a:extLst>
          </p:cNvPr>
          <p:cNvSpPr/>
          <p:nvPr/>
        </p:nvSpPr>
        <p:spPr>
          <a:xfrm>
            <a:off x="1428750" y="48758"/>
            <a:ext cx="747394" cy="6760484"/>
          </a:xfrm>
          <a:prstGeom prst="rect">
            <a:avLst/>
          </a:prstGeom>
          <a:solidFill>
            <a:srgbClr val="A9927D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187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74</Words>
  <Application>Microsoft Office PowerPoint</Application>
  <PresentationFormat>A4 Paper (210x297 mm)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Amasis MT Pro Black</vt:lpstr>
      <vt:lpstr>Arial</vt:lpstr>
      <vt:lpstr>Burtons</vt:lpstr>
      <vt:lpstr>Calibri</vt:lpstr>
      <vt:lpstr>Calibri Light</vt:lpstr>
      <vt:lpstr>Pigpen Cipher</vt:lpstr>
      <vt:lpstr>Speak Pro</vt:lpstr>
      <vt:lpstr>Vivaldi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schilstra</dc:creator>
  <cp:lastModifiedBy>tim schilstra</cp:lastModifiedBy>
  <cp:revision>4</cp:revision>
  <cp:lastPrinted>2022-02-09T05:08:09Z</cp:lastPrinted>
  <dcterms:created xsi:type="dcterms:W3CDTF">2022-02-09T01:46:18Z</dcterms:created>
  <dcterms:modified xsi:type="dcterms:W3CDTF">2022-02-09T05:27:21Z</dcterms:modified>
</cp:coreProperties>
</file>