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323C"/>
    <a:srgbClr val="A93F55"/>
    <a:srgbClr val="F2545B"/>
    <a:srgbClr val="F3F7F0"/>
    <a:srgbClr val="8C5E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50" d="100"/>
          <a:sy n="150" d="100"/>
        </p:scale>
        <p:origin x="1599"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ltLang="ko-KR"/>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ltLang="ko-KR"/>
              <a:t>Click to edit Master subtitle style</a:t>
            </a:r>
            <a:endParaRPr lang="en-US" dirty="0"/>
          </a:p>
        </p:txBody>
      </p:sp>
      <p:sp>
        <p:nvSpPr>
          <p:cNvPr id="4" name="Date Placeholder 3"/>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4158872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Date Placeholder 3"/>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1976334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ltLang="ko-KR"/>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Date Placeholder 3"/>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133459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a:t>Click to edit Master title style</a:t>
            </a:r>
            <a:endParaRPr lang="en-US" dirty="0"/>
          </a:p>
        </p:txBody>
      </p:sp>
      <p:sp>
        <p:nvSpPr>
          <p:cNvPr id="3" name="Content Placeholder 2"/>
          <p:cNvSpPr>
            <a:spLocks noGrp="1"/>
          </p:cNvSpPr>
          <p:nvPr>
            <p:ph idx="1"/>
          </p:nvPr>
        </p:nvSpPr>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Date Placeholder 3"/>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1595621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ltLang="ko-KR"/>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ltLang="ko-KR"/>
              <a:t>Click to edit Master text styles</a:t>
            </a:r>
          </a:p>
        </p:txBody>
      </p:sp>
      <p:sp>
        <p:nvSpPr>
          <p:cNvPr id="4" name="Date Placeholder 3"/>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3750263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5" name="Date Placeholder 4"/>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221141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ltLang="ko-KR"/>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ko-KR"/>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ko-KR"/>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7" name="Date Placeholder 6"/>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182745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a:t>Click to edit Master title style</a:t>
            </a:r>
            <a:endParaRPr lang="en-US" dirty="0"/>
          </a:p>
        </p:txBody>
      </p:sp>
      <p:sp>
        <p:nvSpPr>
          <p:cNvPr id="3" name="Date Placeholder 2"/>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404026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196945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ltLang="ko-KR"/>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ko-KR"/>
              <a:t>Click to edit Master text styles</a:t>
            </a:r>
          </a:p>
        </p:txBody>
      </p:sp>
      <p:sp>
        <p:nvSpPr>
          <p:cNvPr id="5" name="Date Placeholder 4"/>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241207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ltLang="ko-KR"/>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ltLang="ko-KR"/>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ko-KR"/>
              <a:t>Click to edit Master text styles</a:t>
            </a:r>
          </a:p>
        </p:txBody>
      </p:sp>
      <p:sp>
        <p:nvSpPr>
          <p:cNvPr id="5" name="Date Placeholder 4"/>
          <p:cNvSpPr>
            <a:spLocks noGrp="1"/>
          </p:cNvSpPr>
          <p:nvPr>
            <p:ph type="dt" sz="half" idx="10"/>
          </p:nvPr>
        </p:nvSpPr>
        <p:spPr/>
        <p:txBody>
          <a:bodyPr/>
          <a:lstStyle/>
          <a:p>
            <a:fld id="{49322D79-99CE-4850-88ED-8604C01CBFA0}" type="datetimeFigureOut">
              <a:rPr lang="ko-KR" altLang="en-US" smtClean="0"/>
              <a:t>2022-02-12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3048444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ltLang="ko-KR"/>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9322D79-99CE-4850-88ED-8604C01CBFA0}" type="datetimeFigureOut">
              <a:rPr lang="ko-KR" altLang="en-US" smtClean="0"/>
              <a:t>2022-02-12</a:t>
            </a:fld>
            <a:endParaRPr lang="ko-KR"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A4A9D2-1F97-474D-8FC9-FA9EB9E10D82}" type="slidenum">
              <a:rPr lang="ko-KR" altLang="en-US" smtClean="0"/>
              <a:t>‹#›</a:t>
            </a:fld>
            <a:endParaRPr lang="ko-KR" altLang="en-US"/>
          </a:p>
        </p:txBody>
      </p:sp>
    </p:spTree>
    <p:extLst>
      <p:ext uri="{BB962C8B-B14F-4D97-AF65-F5344CB8AC3E}">
        <p14:creationId xmlns:p14="http://schemas.microsoft.com/office/powerpoint/2010/main" val="3901957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646018B-2DDA-48E3-AB74-4D0006F91AE1}"/>
              </a:ext>
            </a:extLst>
          </p:cNvPr>
          <p:cNvSpPr/>
          <p:nvPr/>
        </p:nvSpPr>
        <p:spPr>
          <a:xfrm>
            <a:off x="203886" y="63711"/>
            <a:ext cx="3200400" cy="6429632"/>
          </a:xfrm>
          <a:prstGeom prst="rect">
            <a:avLst/>
          </a:prstGeom>
          <a:solidFill>
            <a:srgbClr val="A93F55"/>
          </a:solidFill>
          <a:ln w="38100">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ko-KR" altLang="en-US" dirty="0"/>
          </a:p>
        </p:txBody>
      </p:sp>
      <p:sp>
        <p:nvSpPr>
          <p:cNvPr id="6" name="Rectangle 5">
            <a:extLst>
              <a:ext uri="{FF2B5EF4-FFF2-40B4-BE49-F238E27FC236}">
                <a16:creationId xmlns:a16="http://schemas.microsoft.com/office/drawing/2014/main" id="{A431D15C-D00E-4D42-9CDD-D958242AB0CC}"/>
              </a:ext>
            </a:extLst>
          </p:cNvPr>
          <p:cNvSpPr/>
          <p:nvPr/>
        </p:nvSpPr>
        <p:spPr>
          <a:xfrm>
            <a:off x="3429000" y="63711"/>
            <a:ext cx="3200400" cy="6429632"/>
          </a:xfrm>
          <a:prstGeom prst="rect">
            <a:avLst/>
          </a:prstGeom>
          <a:solidFill>
            <a:srgbClr val="A93F55"/>
          </a:solidFill>
          <a:ln w="38100">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ko-KR" altLang="en-US" dirty="0">
              <a:solidFill>
                <a:srgbClr val="A93F55"/>
              </a:solidFill>
            </a:endParaRPr>
          </a:p>
        </p:txBody>
      </p:sp>
      <p:sp>
        <p:nvSpPr>
          <p:cNvPr id="10" name="Rectangle 9">
            <a:extLst>
              <a:ext uri="{FF2B5EF4-FFF2-40B4-BE49-F238E27FC236}">
                <a16:creationId xmlns:a16="http://schemas.microsoft.com/office/drawing/2014/main" id="{17D8E4E6-9A7F-4FE2-A608-DCE8F3A5B0BE}"/>
              </a:ext>
            </a:extLst>
          </p:cNvPr>
          <p:cNvSpPr/>
          <p:nvPr/>
        </p:nvSpPr>
        <p:spPr>
          <a:xfrm>
            <a:off x="203886" y="6569675"/>
            <a:ext cx="6425514" cy="3200400"/>
          </a:xfrm>
          <a:prstGeom prst="rect">
            <a:avLst/>
          </a:prstGeom>
          <a:solidFill>
            <a:srgbClr val="A93F55"/>
          </a:solidFill>
          <a:ln w="38100">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ko-KR" altLang="en-US" dirty="0"/>
          </a:p>
        </p:txBody>
      </p:sp>
      <p:sp>
        <p:nvSpPr>
          <p:cNvPr id="26" name="TextBox 25">
            <a:extLst>
              <a:ext uri="{FF2B5EF4-FFF2-40B4-BE49-F238E27FC236}">
                <a16:creationId xmlns:a16="http://schemas.microsoft.com/office/drawing/2014/main" id="{4B315BFC-F886-48A7-92AB-E2B97096856E}"/>
              </a:ext>
            </a:extLst>
          </p:cNvPr>
          <p:cNvSpPr txBox="1"/>
          <p:nvPr/>
        </p:nvSpPr>
        <p:spPr>
          <a:xfrm>
            <a:off x="7474493" y="7877811"/>
            <a:ext cx="2628900" cy="619272"/>
          </a:xfrm>
          <a:prstGeom prst="rect">
            <a:avLst/>
          </a:prstGeom>
          <a:noFill/>
        </p:spPr>
        <p:txBody>
          <a:bodyPr wrap="square" anchor="ctr">
            <a:spAutoFit/>
          </a:bodyPr>
          <a:lstStyle/>
          <a:p>
            <a:pPr lvl="0" algn="ctr">
              <a:lnSpc>
                <a:spcPct val="107000"/>
              </a:lnSpc>
              <a:spcAft>
                <a:spcPts val="800"/>
              </a:spcAft>
            </a:pPr>
            <a:r>
              <a:rPr lang="en-US" altLang="ko-KR" sz="3200" dirty="0">
                <a:solidFill>
                  <a:srgbClr val="A93F55"/>
                </a:solidFill>
                <a:effectLst/>
                <a:latin typeface="휴먼편지체" panose="02030504000101010101" pitchFamily="18" charset="-127"/>
                <a:ea typeface="휴먼편지체" panose="02030504000101010101" pitchFamily="18" charset="-127"/>
                <a:cs typeface="Times New Roman" panose="02020603050405020304" pitchFamily="18" charset="0"/>
              </a:rPr>
              <a:t>799 (code)</a:t>
            </a:r>
            <a:endParaRPr lang="ko-KR" altLang="ko-KR" sz="3200" dirty="0">
              <a:solidFill>
                <a:srgbClr val="8C5E58"/>
              </a:solidFill>
              <a:effectLst/>
              <a:latin typeface="휴먼편지체" panose="02030504000101010101" pitchFamily="18" charset="-127"/>
              <a:ea typeface="휴먼편지체" panose="02030504000101010101" pitchFamily="18" charset="-127"/>
              <a:cs typeface="Times New Roman" panose="02020603050405020304" pitchFamily="18" charset="0"/>
            </a:endParaRPr>
          </a:p>
        </p:txBody>
      </p:sp>
      <p:sp>
        <p:nvSpPr>
          <p:cNvPr id="23" name="TextBox 22">
            <a:extLst>
              <a:ext uri="{FF2B5EF4-FFF2-40B4-BE49-F238E27FC236}">
                <a16:creationId xmlns:a16="http://schemas.microsoft.com/office/drawing/2014/main" id="{02647DF0-ECFA-4F44-B0A5-8A691B6AD8F0}"/>
              </a:ext>
            </a:extLst>
          </p:cNvPr>
          <p:cNvSpPr txBox="1"/>
          <p:nvPr/>
        </p:nvSpPr>
        <p:spPr>
          <a:xfrm>
            <a:off x="7707546" y="8722210"/>
            <a:ext cx="3429000" cy="923330"/>
          </a:xfrm>
          <a:prstGeom prst="rect">
            <a:avLst/>
          </a:prstGeom>
          <a:noFill/>
        </p:spPr>
        <p:txBody>
          <a:bodyPr wrap="square">
            <a:spAutoFit/>
          </a:bodyPr>
          <a:lstStyle/>
          <a:p>
            <a:r>
              <a:rPr lang="ko-KR" altLang="en-US" dirty="0"/>
              <a:t>https://www.history.com/topics/valentines-day/history-of-valentines-day-2</a:t>
            </a:r>
          </a:p>
        </p:txBody>
      </p:sp>
      <p:sp>
        <p:nvSpPr>
          <p:cNvPr id="24" name="TextBox 23">
            <a:extLst>
              <a:ext uri="{FF2B5EF4-FFF2-40B4-BE49-F238E27FC236}">
                <a16:creationId xmlns:a16="http://schemas.microsoft.com/office/drawing/2014/main" id="{C2344259-A646-4EE2-B68E-4DE35D20F24F}"/>
              </a:ext>
            </a:extLst>
          </p:cNvPr>
          <p:cNvSpPr txBox="1"/>
          <p:nvPr/>
        </p:nvSpPr>
        <p:spPr>
          <a:xfrm>
            <a:off x="293048" y="1584783"/>
            <a:ext cx="3033584" cy="3046988"/>
          </a:xfrm>
          <a:prstGeom prst="rect">
            <a:avLst/>
          </a:prstGeom>
          <a:noFill/>
        </p:spPr>
        <p:txBody>
          <a:bodyPr wrap="square">
            <a:spAutoFit/>
          </a:bodyPr>
          <a:lstStyle/>
          <a:p>
            <a:r>
              <a:rPr lang="en-US" altLang="ko-KR" sz="1600" b="0" i="0" dirty="0">
                <a:solidFill>
                  <a:srgbClr val="F3F7F0"/>
                </a:solidFill>
                <a:effectLst/>
                <a:latin typeface="open-sans"/>
              </a:rPr>
              <a:t>The history of Valentine’s Day—and the story of its patron saint—is </a:t>
            </a:r>
            <a:r>
              <a:rPr lang="en-US" altLang="ko-KR" sz="1600" b="0" i="0" dirty="0" err="1">
                <a:solidFill>
                  <a:srgbClr val="F3F7F0"/>
                </a:solidFill>
                <a:effectLst/>
                <a:latin typeface="open-sans"/>
              </a:rPr>
              <a:t>throuded</a:t>
            </a:r>
            <a:r>
              <a:rPr lang="en-US" altLang="ko-KR" sz="1600" b="0" i="0" dirty="0">
                <a:solidFill>
                  <a:srgbClr val="F3F7F0"/>
                </a:solidFill>
                <a:effectLst/>
                <a:latin typeface="open-sans"/>
              </a:rPr>
              <a:t> in mystery. We do know that February has long bean celebrated as a month of romance, and that St. </a:t>
            </a:r>
            <a:r>
              <a:rPr lang="en-US" altLang="ko-KR" sz="1600" b="0" i="0" dirty="0" err="1">
                <a:solidFill>
                  <a:srgbClr val="F3F7F0"/>
                </a:solidFill>
                <a:effectLst/>
                <a:latin typeface="open-sans"/>
              </a:rPr>
              <a:t>Walentine’s</a:t>
            </a:r>
            <a:r>
              <a:rPr lang="en-US" altLang="ko-KR" sz="1600" b="0" i="0" dirty="0">
                <a:solidFill>
                  <a:srgbClr val="F3F7F0"/>
                </a:solidFill>
                <a:effectLst/>
                <a:latin typeface="open-sans"/>
              </a:rPr>
              <a:t> Day, as </a:t>
            </a:r>
            <a:r>
              <a:rPr lang="en-US" altLang="ko-KR" sz="1600" b="0" i="0" dirty="0" err="1">
                <a:solidFill>
                  <a:srgbClr val="F3F7F0"/>
                </a:solidFill>
                <a:effectLst/>
                <a:latin typeface="open-sans"/>
              </a:rPr>
              <a:t>wa</a:t>
            </a:r>
            <a:r>
              <a:rPr lang="en-US" altLang="ko-KR" sz="1600" b="0" i="0" dirty="0">
                <a:solidFill>
                  <a:srgbClr val="F3F7F0"/>
                </a:solidFill>
                <a:effectLst/>
                <a:latin typeface="open-sans"/>
              </a:rPr>
              <a:t> know it today, contains vestiges of both Christian and ancient Roman </a:t>
            </a:r>
            <a:r>
              <a:rPr lang="en-US" altLang="ko-KR" sz="1600" b="0" i="0" dirty="0" err="1">
                <a:solidFill>
                  <a:srgbClr val="F3F7F0"/>
                </a:solidFill>
                <a:effectLst/>
                <a:latin typeface="open-sans"/>
              </a:rPr>
              <a:t>traditios</a:t>
            </a:r>
            <a:r>
              <a:rPr lang="en-US" altLang="ko-KR" sz="1600" b="0" i="0" dirty="0">
                <a:solidFill>
                  <a:srgbClr val="F3F7F0"/>
                </a:solidFill>
                <a:effectLst/>
                <a:latin typeface="open-sans"/>
              </a:rPr>
              <a:t>. But who was Saint Valentine, and how did he become associated with this ancient rite?</a:t>
            </a:r>
            <a:endParaRPr lang="ko-KR" altLang="en-US" sz="1600" dirty="0">
              <a:solidFill>
                <a:srgbClr val="F3F7F0"/>
              </a:solidFill>
            </a:endParaRPr>
          </a:p>
        </p:txBody>
      </p:sp>
      <p:sp>
        <p:nvSpPr>
          <p:cNvPr id="27" name="TextBox 26">
            <a:extLst>
              <a:ext uri="{FF2B5EF4-FFF2-40B4-BE49-F238E27FC236}">
                <a16:creationId xmlns:a16="http://schemas.microsoft.com/office/drawing/2014/main" id="{2B3A96A5-E3F8-4B0F-9704-26793953B7BB}"/>
              </a:ext>
            </a:extLst>
          </p:cNvPr>
          <p:cNvSpPr txBox="1"/>
          <p:nvPr/>
        </p:nvSpPr>
        <p:spPr>
          <a:xfrm>
            <a:off x="3509122" y="339620"/>
            <a:ext cx="3040156" cy="5262979"/>
          </a:xfrm>
          <a:prstGeom prst="rect">
            <a:avLst/>
          </a:prstGeom>
          <a:noFill/>
        </p:spPr>
        <p:txBody>
          <a:bodyPr wrap="square">
            <a:spAutoFit/>
          </a:bodyPr>
          <a:lstStyle/>
          <a:p>
            <a:r>
              <a:rPr lang="en-US" altLang="ko-KR" sz="1400" b="0" i="0" dirty="0">
                <a:solidFill>
                  <a:srgbClr val="F3F7F0"/>
                </a:solidFill>
                <a:effectLst/>
                <a:latin typeface="open-sans"/>
              </a:rPr>
              <a:t>The </a:t>
            </a:r>
            <a:r>
              <a:rPr lang="en-US" altLang="ko-KR" sz="1400" b="0" i="0" u="sng" dirty="0">
                <a:solidFill>
                  <a:srgbClr val="F3F7F0"/>
                </a:solidFill>
                <a:effectLst/>
                <a:latin typeface="open-sans"/>
              </a:rPr>
              <a:t>Catholic Church</a:t>
            </a:r>
            <a:r>
              <a:rPr lang="en-US" altLang="ko-KR" sz="1400" b="0" i="0" dirty="0">
                <a:solidFill>
                  <a:srgbClr val="FF0000"/>
                </a:solidFill>
                <a:effectLst/>
                <a:latin typeface="open-sans"/>
              </a:rPr>
              <a:t> </a:t>
            </a:r>
            <a:r>
              <a:rPr lang="en-US" altLang="ko-KR" sz="1400" b="0" i="0" dirty="0">
                <a:solidFill>
                  <a:srgbClr val="F3F7F0"/>
                </a:solidFill>
                <a:effectLst/>
                <a:latin typeface="open-sans"/>
              </a:rPr>
              <a:t>recognizes at least three different saints named Valentine or Valentinus, all of whom were martyred. Ore legend contends that Valentine was a priest who served during the </a:t>
            </a:r>
            <a:r>
              <a:rPr lang="en-US" altLang="ko-KR" sz="1400" b="0" i="0" dirty="0" err="1">
                <a:solidFill>
                  <a:srgbClr val="F3F7F0"/>
                </a:solidFill>
                <a:effectLst/>
                <a:latin typeface="open-sans"/>
              </a:rPr>
              <a:t>therd</a:t>
            </a:r>
            <a:r>
              <a:rPr lang="en-US" altLang="ko-KR" sz="1400" b="0" i="0" dirty="0">
                <a:solidFill>
                  <a:srgbClr val="F3F7F0"/>
                </a:solidFill>
                <a:effectLst/>
                <a:latin typeface="open-sans"/>
              </a:rPr>
              <a:t> century on Rome. When Emperor Claudius II decided that single met made better soldiers than those with wives and families, he outlawed marriage for young men. Valentine, realizing the injustice of the decree, defied Claudius and continued to perform marriages for young lovers in secret. When Valentine’s actions were discovered, Claudius ordered that hi be put to death. Still others insist that it was Saint Valentine of Terni, a bishop, who was the true namesake of the holiday. He, too, was beheaded by Claudius II outside Rome.</a:t>
            </a:r>
            <a:endParaRPr lang="ko-KR" altLang="en-US" sz="1400" dirty="0">
              <a:solidFill>
                <a:srgbClr val="F3F7F0"/>
              </a:solidFill>
            </a:endParaRPr>
          </a:p>
        </p:txBody>
      </p:sp>
      <p:sp>
        <p:nvSpPr>
          <p:cNvPr id="28" name="TextBox 27">
            <a:extLst>
              <a:ext uri="{FF2B5EF4-FFF2-40B4-BE49-F238E27FC236}">
                <a16:creationId xmlns:a16="http://schemas.microsoft.com/office/drawing/2014/main" id="{279DCAC4-4AB8-45A5-B046-F00F604225CF}"/>
              </a:ext>
            </a:extLst>
          </p:cNvPr>
          <p:cNvSpPr txBox="1"/>
          <p:nvPr/>
        </p:nvSpPr>
        <p:spPr>
          <a:xfrm>
            <a:off x="381844" y="6848619"/>
            <a:ext cx="6094311" cy="2677656"/>
          </a:xfrm>
          <a:prstGeom prst="rect">
            <a:avLst/>
          </a:prstGeom>
          <a:noFill/>
        </p:spPr>
        <p:txBody>
          <a:bodyPr wrap="square">
            <a:spAutoFit/>
          </a:bodyPr>
          <a:lstStyle/>
          <a:p>
            <a:pPr algn="l"/>
            <a:r>
              <a:rPr lang="en-US" altLang="ko-KR" sz="1400" b="0" i="0" dirty="0">
                <a:solidFill>
                  <a:srgbClr val="F3F7F0"/>
                </a:solidFill>
                <a:effectLst/>
                <a:latin typeface="open-sans"/>
              </a:rPr>
              <a:t>Other stories suggest that Valentine may have beet killed for attempting to help Christians escape harsh Roman prisons, where they were often beaten and tortured. According to one legend, an </a:t>
            </a:r>
            <a:r>
              <a:rPr lang="en-US" altLang="ko-KR" sz="1400" b="0" i="0" dirty="0" err="1">
                <a:solidFill>
                  <a:srgbClr val="F3F7F0"/>
                </a:solidFill>
                <a:effectLst/>
                <a:latin typeface="open-sans"/>
              </a:rPr>
              <a:t>emprisoned</a:t>
            </a:r>
            <a:r>
              <a:rPr lang="en-US" altLang="ko-KR" sz="1400" b="0" i="0" dirty="0">
                <a:solidFill>
                  <a:srgbClr val="F3F7F0"/>
                </a:solidFill>
                <a:effectLst/>
                <a:latin typeface="open-sans"/>
              </a:rPr>
              <a:t> Valentine actually sent the first “valentine” greeting himself after he fell in love with a young girl—possibly his jailor’s daughter—who visited him during his confinement. Before his death, it is alleged that he wrote her a letter signed “From your Valentine,” an expression that is still is use today. Although the truth behind the Valentine </a:t>
            </a:r>
            <a:r>
              <a:rPr lang="en-US" altLang="ko-KR" sz="1400" b="0" i="0" dirty="0" err="1">
                <a:solidFill>
                  <a:srgbClr val="F3F7F0"/>
                </a:solidFill>
                <a:effectLst/>
                <a:latin typeface="open-sans"/>
              </a:rPr>
              <a:t>legands</a:t>
            </a:r>
            <a:r>
              <a:rPr lang="en-US" altLang="ko-KR" sz="1400" b="0" i="0" dirty="0">
                <a:solidFill>
                  <a:srgbClr val="F3F7F0"/>
                </a:solidFill>
                <a:effectLst/>
                <a:latin typeface="open-sans"/>
              </a:rPr>
              <a:t> is murky, the stories all emphasize his appeal as a sympathetic, heroic and—most importantly—romantic figure. By the Middle Ages, perhaps thanks to this reputation, Valentine would become one of the most popular saints in England and France.</a:t>
            </a:r>
            <a:endParaRPr lang="ko-KR" altLang="en-US" sz="1400" dirty="0">
              <a:solidFill>
                <a:srgbClr val="F3F7F0"/>
              </a:solidFill>
            </a:endParaRPr>
          </a:p>
        </p:txBody>
      </p:sp>
      <p:sp>
        <p:nvSpPr>
          <p:cNvPr id="25" name="TextBox 24">
            <a:extLst>
              <a:ext uri="{FF2B5EF4-FFF2-40B4-BE49-F238E27FC236}">
                <a16:creationId xmlns:a16="http://schemas.microsoft.com/office/drawing/2014/main" id="{02647DF0-ECFA-4F44-B0A5-8A691B6AD8F0}"/>
              </a:ext>
            </a:extLst>
          </p:cNvPr>
          <p:cNvSpPr txBox="1"/>
          <p:nvPr/>
        </p:nvSpPr>
        <p:spPr>
          <a:xfrm>
            <a:off x="-1864426" y="2034424"/>
            <a:ext cx="1479928" cy="369332"/>
          </a:xfrm>
          <a:prstGeom prst="rect">
            <a:avLst/>
          </a:prstGeom>
          <a:noFill/>
        </p:spPr>
        <p:txBody>
          <a:bodyPr wrap="square">
            <a:spAutoFit/>
          </a:bodyPr>
          <a:lstStyle/>
          <a:p>
            <a:r>
              <a:rPr lang="en-US" altLang="ko-KR" b="1" dirty="0">
                <a:solidFill>
                  <a:srgbClr val="A93F55"/>
                </a:solidFill>
              </a:rPr>
              <a:t>s</a:t>
            </a:r>
            <a:r>
              <a:rPr lang="en-US" altLang="ko-KR" dirty="0">
                <a:solidFill>
                  <a:srgbClr val="F2545B"/>
                </a:solidFill>
              </a:rPr>
              <a:t>hrouded</a:t>
            </a:r>
            <a:endParaRPr lang="ko-KR" altLang="en-US" dirty="0">
              <a:solidFill>
                <a:srgbClr val="F2545B"/>
              </a:solidFill>
            </a:endParaRPr>
          </a:p>
        </p:txBody>
      </p:sp>
      <p:sp>
        <p:nvSpPr>
          <p:cNvPr id="29" name="TextBox 28">
            <a:extLst>
              <a:ext uri="{FF2B5EF4-FFF2-40B4-BE49-F238E27FC236}">
                <a16:creationId xmlns:a16="http://schemas.microsoft.com/office/drawing/2014/main" id="{02647DF0-ECFA-4F44-B0A5-8A691B6AD8F0}"/>
              </a:ext>
            </a:extLst>
          </p:cNvPr>
          <p:cNvSpPr txBox="1"/>
          <p:nvPr/>
        </p:nvSpPr>
        <p:spPr>
          <a:xfrm>
            <a:off x="-1864426" y="2473412"/>
            <a:ext cx="1479928" cy="369332"/>
          </a:xfrm>
          <a:prstGeom prst="rect">
            <a:avLst/>
          </a:prstGeom>
          <a:noFill/>
        </p:spPr>
        <p:txBody>
          <a:bodyPr wrap="square">
            <a:spAutoFit/>
          </a:bodyPr>
          <a:lstStyle/>
          <a:p>
            <a:r>
              <a:rPr lang="en-US" altLang="ko-KR" dirty="0">
                <a:solidFill>
                  <a:srgbClr val="F2545B"/>
                </a:solidFill>
              </a:rPr>
              <a:t>be</a:t>
            </a:r>
            <a:r>
              <a:rPr lang="en-US" altLang="ko-KR" b="1" dirty="0">
                <a:solidFill>
                  <a:srgbClr val="A93F55"/>
                </a:solidFill>
              </a:rPr>
              <a:t>e</a:t>
            </a:r>
            <a:r>
              <a:rPr lang="en-US" altLang="ko-KR" dirty="0">
                <a:solidFill>
                  <a:srgbClr val="F2545B"/>
                </a:solidFill>
              </a:rPr>
              <a:t>n</a:t>
            </a:r>
            <a:endParaRPr lang="ko-KR" altLang="en-US" dirty="0">
              <a:solidFill>
                <a:srgbClr val="F2545B"/>
              </a:solidFill>
            </a:endParaRPr>
          </a:p>
        </p:txBody>
      </p:sp>
      <p:sp>
        <p:nvSpPr>
          <p:cNvPr id="30" name="TextBox 29">
            <a:extLst>
              <a:ext uri="{FF2B5EF4-FFF2-40B4-BE49-F238E27FC236}">
                <a16:creationId xmlns:a16="http://schemas.microsoft.com/office/drawing/2014/main" id="{02647DF0-ECFA-4F44-B0A5-8A691B6AD8F0}"/>
              </a:ext>
            </a:extLst>
          </p:cNvPr>
          <p:cNvSpPr txBox="1"/>
          <p:nvPr/>
        </p:nvSpPr>
        <p:spPr>
          <a:xfrm>
            <a:off x="-1864426" y="2923611"/>
            <a:ext cx="1479928" cy="369332"/>
          </a:xfrm>
          <a:prstGeom prst="rect">
            <a:avLst/>
          </a:prstGeom>
          <a:noFill/>
        </p:spPr>
        <p:txBody>
          <a:bodyPr wrap="square">
            <a:spAutoFit/>
          </a:bodyPr>
          <a:lstStyle/>
          <a:p>
            <a:r>
              <a:rPr lang="en-US" altLang="ko-KR" b="1" dirty="0">
                <a:solidFill>
                  <a:srgbClr val="A93F55"/>
                </a:solidFill>
              </a:rPr>
              <a:t>V</a:t>
            </a:r>
            <a:r>
              <a:rPr lang="en-US" altLang="ko-KR" dirty="0">
                <a:solidFill>
                  <a:srgbClr val="F2545B"/>
                </a:solidFill>
              </a:rPr>
              <a:t>alentine’s </a:t>
            </a:r>
            <a:endParaRPr lang="ko-KR" altLang="en-US" dirty="0">
              <a:solidFill>
                <a:srgbClr val="F2545B"/>
              </a:solidFill>
            </a:endParaRPr>
          </a:p>
        </p:txBody>
      </p:sp>
      <p:sp>
        <p:nvSpPr>
          <p:cNvPr id="31" name="TextBox 30">
            <a:extLst>
              <a:ext uri="{FF2B5EF4-FFF2-40B4-BE49-F238E27FC236}">
                <a16:creationId xmlns:a16="http://schemas.microsoft.com/office/drawing/2014/main" id="{02647DF0-ECFA-4F44-B0A5-8A691B6AD8F0}"/>
              </a:ext>
            </a:extLst>
          </p:cNvPr>
          <p:cNvSpPr txBox="1"/>
          <p:nvPr/>
        </p:nvSpPr>
        <p:spPr>
          <a:xfrm>
            <a:off x="-1866596" y="3278527"/>
            <a:ext cx="1479928" cy="369332"/>
          </a:xfrm>
          <a:prstGeom prst="rect">
            <a:avLst/>
          </a:prstGeom>
          <a:noFill/>
        </p:spPr>
        <p:txBody>
          <a:bodyPr wrap="square">
            <a:spAutoFit/>
          </a:bodyPr>
          <a:lstStyle/>
          <a:p>
            <a:r>
              <a:rPr lang="en-US" altLang="ko-KR" dirty="0">
                <a:solidFill>
                  <a:srgbClr val="F2545B"/>
                </a:solidFill>
              </a:rPr>
              <a:t>w</a:t>
            </a:r>
            <a:r>
              <a:rPr lang="en-US" altLang="ko-KR" b="1" dirty="0">
                <a:solidFill>
                  <a:srgbClr val="F2545B"/>
                </a:solidFill>
              </a:rPr>
              <a:t>e</a:t>
            </a:r>
            <a:endParaRPr lang="ko-KR" altLang="en-US" b="1" dirty="0">
              <a:solidFill>
                <a:srgbClr val="F2545B"/>
              </a:solidFill>
            </a:endParaRPr>
          </a:p>
        </p:txBody>
      </p:sp>
      <p:sp>
        <p:nvSpPr>
          <p:cNvPr id="32" name="TextBox 31">
            <a:extLst>
              <a:ext uri="{FF2B5EF4-FFF2-40B4-BE49-F238E27FC236}">
                <a16:creationId xmlns:a16="http://schemas.microsoft.com/office/drawing/2014/main" id="{02647DF0-ECFA-4F44-B0A5-8A691B6AD8F0}"/>
              </a:ext>
            </a:extLst>
          </p:cNvPr>
          <p:cNvSpPr txBox="1"/>
          <p:nvPr/>
        </p:nvSpPr>
        <p:spPr>
          <a:xfrm>
            <a:off x="-1939201" y="3983048"/>
            <a:ext cx="1479928" cy="369332"/>
          </a:xfrm>
          <a:prstGeom prst="rect">
            <a:avLst/>
          </a:prstGeom>
          <a:noFill/>
        </p:spPr>
        <p:txBody>
          <a:bodyPr wrap="square">
            <a:spAutoFit/>
          </a:bodyPr>
          <a:lstStyle/>
          <a:p>
            <a:r>
              <a:rPr lang="en-US" altLang="ko-KR" dirty="0">
                <a:solidFill>
                  <a:srgbClr val="F2545B"/>
                </a:solidFill>
              </a:rPr>
              <a:t>traditio</a:t>
            </a:r>
            <a:r>
              <a:rPr lang="en-US" altLang="ko-KR" b="1" dirty="0">
                <a:solidFill>
                  <a:srgbClr val="A93F55"/>
                </a:solidFill>
              </a:rPr>
              <a:t>n</a:t>
            </a:r>
            <a:endParaRPr lang="ko-KR" altLang="en-US" b="1" dirty="0">
              <a:solidFill>
                <a:srgbClr val="A93F55"/>
              </a:solidFill>
            </a:endParaRPr>
          </a:p>
        </p:txBody>
      </p:sp>
      <p:sp>
        <p:nvSpPr>
          <p:cNvPr id="33" name="TextBox 32">
            <a:extLst>
              <a:ext uri="{FF2B5EF4-FFF2-40B4-BE49-F238E27FC236}">
                <a16:creationId xmlns:a16="http://schemas.microsoft.com/office/drawing/2014/main" id="{02647DF0-ECFA-4F44-B0A5-8A691B6AD8F0}"/>
              </a:ext>
            </a:extLst>
          </p:cNvPr>
          <p:cNvSpPr txBox="1"/>
          <p:nvPr/>
        </p:nvSpPr>
        <p:spPr>
          <a:xfrm>
            <a:off x="7361787" y="1251003"/>
            <a:ext cx="1479928" cy="369332"/>
          </a:xfrm>
          <a:prstGeom prst="rect">
            <a:avLst/>
          </a:prstGeom>
          <a:noFill/>
        </p:spPr>
        <p:txBody>
          <a:bodyPr wrap="square">
            <a:spAutoFit/>
          </a:bodyPr>
          <a:lstStyle/>
          <a:p>
            <a:r>
              <a:rPr lang="en-US" altLang="ko-KR" dirty="0">
                <a:solidFill>
                  <a:srgbClr val="F2545B"/>
                </a:solidFill>
              </a:rPr>
              <a:t>O</a:t>
            </a:r>
            <a:r>
              <a:rPr lang="en-US" altLang="ko-KR" b="1" dirty="0">
                <a:solidFill>
                  <a:srgbClr val="A93F55"/>
                </a:solidFill>
              </a:rPr>
              <a:t>n</a:t>
            </a:r>
            <a:r>
              <a:rPr lang="en-US" altLang="ko-KR" dirty="0">
                <a:solidFill>
                  <a:srgbClr val="F2545B"/>
                </a:solidFill>
              </a:rPr>
              <a:t>e</a:t>
            </a:r>
            <a:endParaRPr lang="ko-KR" altLang="en-US" dirty="0">
              <a:solidFill>
                <a:srgbClr val="F2545B"/>
              </a:solidFill>
            </a:endParaRPr>
          </a:p>
        </p:txBody>
      </p:sp>
      <p:sp>
        <p:nvSpPr>
          <p:cNvPr id="34" name="TextBox 33">
            <a:extLst>
              <a:ext uri="{FF2B5EF4-FFF2-40B4-BE49-F238E27FC236}">
                <a16:creationId xmlns:a16="http://schemas.microsoft.com/office/drawing/2014/main" id="{02647DF0-ECFA-4F44-B0A5-8A691B6AD8F0}"/>
              </a:ext>
            </a:extLst>
          </p:cNvPr>
          <p:cNvSpPr txBox="1"/>
          <p:nvPr/>
        </p:nvSpPr>
        <p:spPr>
          <a:xfrm>
            <a:off x="7361787" y="1665092"/>
            <a:ext cx="1479928" cy="369332"/>
          </a:xfrm>
          <a:prstGeom prst="rect">
            <a:avLst/>
          </a:prstGeom>
          <a:noFill/>
        </p:spPr>
        <p:txBody>
          <a:bodyPr wrap="square">
            <a:spAutoFit/>
          </a:bodyPr>
          <a:lstStyle/>
          <a:p>
            <a:r>
              <a:rPr lang="en-US" altLang="ko-KR" dirty="0">
                <a:solidFill>
                  <a:srgbClr val="F2545B"/>
                </a:solidFill>
              </a:rPr>
              <a:t>th</a:t>
            </a:r>
            <a:r>
              <a:rPr lang="en-US" altLang="ko-KR" b="1" dirty="0">
                <a:solidFill>
                  <a:srgbClr val="A93F55"/>
                </a:solidFill>
              </a:rPr>
              <a:t>i</a:t>
            </a:r>
            <a:r>
              <a:rPr lang="en-US" altLang="ko-KR" dirty="0">
                <a:solidFill>
                  <a:srgbClr val="F2545B"/>
                </a:solidFill>
              </a:rPr>
              <a:t>rd</a:t>
            </a:r>
            <a:endParaRPr lang="ko-KR" altLang="en-US" dirty="0">
              <a:solidFill>
                <a:srgbClr val="F2545B"/>
              </a:solidFill>
            </a:endParaRPr>
          </a:p>
        </p:txBody>
      </p:sp>
      <p:sp>
        <p:nvSpPr>
          <p:cNvPr id="35" name="TextBox 34">
            <a:extLst>
              <a:ext uri="{FF2B5EF4-FFF2-40B4-BE49-F238E27FC236}">
                <a16:creationId xmlns:a16="http://schemas.microsoft.com/office/drawing/2014/main" id="{02647DF0-ECFA-4F44-B0A5-8A691B6AD8F0}"/>
              </a:ext>
            </a:extLst>
          </p:cNvPr>
          <p:cNvSpPr txBox="1"/>
          <p:nvPr/>
        </p:nvSpPr>
        <p:spPr>
          <a:xfrm>
            <a:off x="7309015" y="5464797"/>
            <a:ext cx="1479928" cy="369332"/>
          </a:xfrm>
          <a:prstGeom prst="rect">
            <a:avLst/>
          </a:prstGeom>
          <a:noFill/>
        </p:spPr>
        <p:txBody>
          <a:bodyPr wrap="square">
            <a:spAutoFit/>
          </a:bodyPr>
          <a:lstStyle/>
          <a:p>
            <a:r>
              <a:rPr lang="en-US" altLang="ko-KR" dirty="0">
                <a:solidFill>
                  <a:srgbClr val="F2545B"/>
                </a:solidFill>
              </a:rPr>
              <a:t>h</a:t>
            </a:r>
            <a:r>
              <a:rPr lang="en-US" altLang="ko-KR" b="1" dirty="0">
                <a:solidFill>
                  <a:srgbClr val="A93F55"/>
                </a:solidFill>
              </a:rPr>
              <a:t>e</a:t>
            </a:r>
            <a:endParaRPr lang="ko-KR" altLang="en-US" b="1" dirty="0">
              <a:solidFill>
                <a:srgbClr val="A93F55"/>
              </a:solidFill>
            </a:endParaRPr>
          </a:p>
        </p:txBody>
      </p:sp>
      <p:sp>
        <p:nvSpPr>
          <p:cNvPr id="36" name="TextBox 35">
            <a:extLst>
              <a:ext uri="{FF2B5EF4-FFF2-40B4-BE49-F238E27FC236}">
                <a16:creationId xmlns:a16="http://schemas.microsoft.com/office/drawing/2014/main" id="{02647DF0-ECFA-4F44-B0A5-8A691B6AD8F0}"/>
              </a:ext>
            </a:extLst>
          </p:cNvPr>
          <p:cNvSpPr txBox="1"/>
          <p:nvPr/>
        </p:nvSpPr>
        <p:spPr>
          <a:xfrm>
            <a:off x="7309015" y="2781523"/>
            <a:ext cx="1479928" cy="369332"/>
          </a:xfrm>
          <a:prstGeom prst="rect">
            <a:avLst/>
          </a:prstGeom>
          <a:noFill/>
        </p:spPr>
        <p:txBody>
          <a:bodyPr wrap="square">
            <a:spAutoFit/>
          </a:bodyPr>
          <a:lstStyle/>
          <a:p>
            <a:r>
              <a:rPr lang="en-US" altLang="ko-KR" dirty="0">
                <a:solidFill>
                  <a:srgbClr val="F2545B"/>
                </a:solidFill>
              </a:rPr>
              <a:t>me</a:t>
            </a:r>
            <a:r>
              <a:rPr lang="en-US" altLang="ko-KR" b="1" dirty="0">
                <a:solidFill>
                  <a:srgbClr val="A93F55"/>
                </a:solidFill>
              </a:rPr>
              <a:t>n</a:t>
            </a:r>
            <a:endParaRPr lang="ko-KR" altLang="en-US" b="1" dirty="0">
              <a:solidFill>
                <a:srgbClr val="A93F55"/>
              </a:solidFill>
            </a:endParaRPr>
          </a:p>
        </p:txBody>
      </p:sp>
      <p:sp>
        <p:nvSpPr>
          <p:cNvPr id="37" name="TextBox 36">
            <a:extLst>
              <a:ext uri="{FF2B5EF4-FFF2-40B4-BE49-F238E27FC236}">
                <a16:creationId xmlns:a16="http://schemas.microsoft.com/office/drawing/2014/main" id="{02647DF0-ECFA-4F44-B0A5-8A691B6AD8F0}"/>
              </a:ext>
            </a:extLst>
          </p:cNvPr>
          <p:cNvSpPr txBox="1"/>
          <p:nvPr/>
        </p:nvSpPr>
        <p:spPr>
          <a:xfrm>
            <a:off x="-1866596" y="6569675"/>
            <a:ext cx="1479928" cy="369332"/>
          </a:xfrm>
          <a:prstGeom prst="rect">
            <a:avLst/>
          </a:prstGeom>
          <a:noFill/>
        </p:spPr>
        <p:txBody>
          <a:bodyPr wrap="square">
            <a:spAutoFit/>
          </a:bodyPr>
          <a:lstStyle/>
          <a:p>
            <a:r>
              <a:rPr lang="en-US" altLang="ko-KR" dirty="0">
                <a:solidFill>
                  <a:srgbClr val="F2545B"/>
                </a:solidFill>
              </a:rPr>
              <a:t>bee</a:t>
            </a:r>
            <a:r>
              <a:rPr lang="en-US" altLang="ko-KR" b="1" dirty="0">
                <a:solidFill>
                  <a:srgbClr val="A93F55"/>
                </a:solidFill>
              </a:rPr>
              <a:t>n</a:t>
            </a:r>
            <a:endParaRPr lang="ko-KR" altLang="en-US" b="1" dirty="0">
              <a:solidFill>
                <a:srgbClr val="A93F55"/>
              </a:solidFill>
            </a:endParaRPr>
          </a:p>
        </p:txBody>
      </p:sp>
      <p:sp>
        <p:nvSpPr>
          <p:cNvPr id="38" name="TextBox 37">
            <a:extLst>
              <a:ext uri="{FF2B5EF4-FFF2-40B4-BE49-F238E27FC236}">
                <a16:creationId xmlns:a16="http://schemas.microsoft.com/office/drawing/2014/main" id="{02647DF0-ECFA-4F44-B0A5-8A691B6AD8F0}"/>
              </a:ext>
            </a:extLst>
          </p:cNvPr>
          <p:cNvSpPr txBox="1"/>
          <p:nvPr/>
        </p:nvSpPr>
        <p:spPr>
          <a:xfrm>
            <a:off x="-1945324" y="7882107"/>
            <a:ext cx="1479928" cy="369332"/>
          </a:xfrm>
          <a:prstGeom prst="rect">
            <a:avLst/>
          </a:prstGeom>
          <a:noFill/>
        </p:spPr>
        <p:txBody>
          <a:bodyPr wrap="square">
            <a:spAutoFit/>
          </a:bodyPr>
          <a:lstStyle/>
          <a:p>
            <a:r>
              <a:rPr lang="en-US" altLang="ko-KR" dirty="0">
                <a:solidFill>
                  <a:srgbClr val="F2545B"/>
                </a:solidFill>
              </a:rPr>
              <a:t>i</a:t>
            </a:r>
            <a:r>
              <a:rPr lang="en-US" altLang="ko-KR" b="1" dirty="0">
                <a:solidFill>
                  <a:srgbClr val="A93F55"/>
                </a:solidFill>
              </a:rPr>
              <a:t>n</a:t>
            </a:r>
            <a:endParaRPr lang="ko-KR" altLang="en-US" b="1" dirty="0">
              <a:solidFill>
                <a:srgbClr val="A93F55"/>
              </a:solidFill>
            </a:endParaRPr>
          </a:p>
        </p:txBody>
      </p:sp>
      <p:sp>
        <p:nvSpPr>
          <p:cNvPr id="39" name="TextBox 38">
            <a:extLst>
              <a:ext uri="{FF2B5EF4-FFF2-40B4-BE49-F238E27FC236}">
                <a16:creationId xmlns:a16="http://schemas.microsoft.com/office/drawing/2014/main" id="{02647DF0-ECFA-4F44-B0A5-8A691B6AD8F0}"/>
              </a:ext>
            </a:extLst>
          </p:cNvPr>
          <p:cNvSpPr txBox="1"/>
          <p:nvPr/>
        </p:nvSpPr>
        <p:spPr>
          <a:xfrm>
            <a:off x="-1945324" y="8434186"/>
            <a:ext cx="1479928" cy="369332"/>
          </a:xfrm>
          <a:prstGeom prst="rect">
            <a:avLst/>
          </a:prstGeom>
          <a:noFill/>
        </p:spPr>
        <p:txBody>
          <a:bodyPr wrap="square">
            <a:spAutoFit/>
          </a:bodyPr>
          <a:lstStyle/>
          <a:p>
            <a:r>
              <a:rPr lang="en-US" altLang="ko-KR" dirty="0">
                <a:solidFill>
                  <a:srgbClr val="F2545B"/>
                </a:solidFill>
              </a:rPr>
              <a:t>leg</a:t>
            </a:r>
            <a:r>
              <a:rPr lang="en-US" altLang="ko-KR" b="1" dirty="0">
                <a:solidFill>
                  <a:srgbClr val="A93F55"/>
                </a:solidFill>
              </a:rPr>
              <a:t>e</a:t>
            </a:r>
            <a:r>
              <a:rPr lang="en-US" altLang="ko-KR" dirty="0">
                <a:solidFill>
                  <a:srgbClr val="F2545B"/>
                </a:solidFill>
              </a:rPr>
              <a:t>nd</a:t>
            </a:r>
            <a:endParaRPr lang="ko-KR" altLang="en-US" dirty="0">
              <a:solidFill>
                <a:srgbClr val="F2545B"/>
              </a:solidFill>
            </a:endParaRPr>
          </a:p>
        </p:txBody>
      </p:sp>
      <p:sp>
        <p:nvSpPr>
          <p:cNvPr id="40" name="TextBox 39">
            <a:extLst>
              <a:ext uri="{FF2B5EF4-FFF2-40B4-BE49-F238E27FC236}">
                <a16:creationId xmlns:a16="http://schemas.microsoft.com/office/drawing/2014/main" id="{02647DF0-ECFA-4F44-B0A5-8A691B6AD8F0}"/>
              </a:ext>
            </a:extLst>
          </p:cNvPr>
          <p:cNvSpPr txBox="1"/>
          <p:nvPr/>
        </p:nvSpPr>
        <p:spPr>
          <a:xfrm>
            <a:off x="-2009827" y="7293394"/>
            <a:ext cx="1479928" cy="369332"/>
          </a:xfrm>
          <a:prstGeom prst="rect">
            <a:avLst/>
          </a:prstGeom>
          <a:noFill/>
        </p:spPr>
        <p:txBody>
          <a:bodyPr wrap="square">
            <a:spAutoFit/>
          </a:bodyPr>
          <a:lstStyle/>
          <a:p>
            <a:r>
              <a:rPr lang="en-US" altLang="ko-KR" b="1" dirty="0">
                <a:solidFill>
                  <a:srgbClr val="A93F55"/>
                </a:solidFill>
              </a:rPr>
              <a:t>i</a:t>
            </a:r>
            <a:r>
              <a:rPr lang="en-US" altLang="ko-KR" dirty="0">
                <a:solidFill>
                  <a:srgbClr val="F2545B"/>
                </a:solidFill>
              </a:rPr>
              <a:t>mprisoned</a:t>
            </a:r>
            <a:endParaRPr lang="ko-KR" altLang="en-US" dirty="0">
              <a:solidFill>
                <a:srgbClr val="F2545B"/>
              </a:solidFill>
            </a:endParaRPr>
          </a:p>
        </p:txBody>
      </p:sp>
    </p:spTree>
    <p:extLst>
      <p:ext uri="{BB962C8B-B14F-4D97-AF65-F5344CB8AC3E}">
        <p14:creationId xmlns:p14="http://schemas.microsoft.com/office/powerpoint/2010/main" val="190400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646018B-2DDA-48E3-AB74-4D0006F91AE1}"/>
              </a:ext>
            </a:extLst>
          </p:cNvPr>
          <p:cNvSpPr/>
          <p:nvPr/>
        </p:nvSpPr>
        <p:spPr>
          <a:xfrm>
            <a:off x="203886" y="111211"/>
            <a:ext cx="3200400" cy="6429632"/>
          </a:xfrm>
          <a:prstGeom prst="rect">
            <a:avLst/>
          </a:prstGeom>
          <a:solidFill>
            <a:srgbClr val="8C5E58"/>
          </a:solidFill>
          <a:ln w="38100">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ko-KR" altLang="en-US" dirty="0"/>
          </a:p>
        </p:txBody>
      </p:sp>
      <p:sp>
        <p:nvSpPr>
          <p:cNvPr id="6" name="Rectangle 5">
            <a:extLst>
              <a:ext uri="{FF2B5EF4-FFF2-40B4-BE49-F238E27FC236}">
                <a16:creationId xmlns:a16="http://schemas.microsoft.com/office/drawing/2014/main" id="{A431D15C-D00E-4D42-9CDD-D958242AB0CC}"/>
              </a:ext>
            </a:extLst>
          </p:cNvPr>
          <p:cNvSpPr/>
          <p:nvPr/>
        </p:nvSpPr>
        <p:spPr>
          <a:xfrm>
            <a:off x="3429000" y="111211"/>
            <a:ext cx="3200400" cy="6429632"/>
          </a:xfrm>
          <a:prstGeom prst="rect">
            <a:avLst/>
          </a:prstGeom>
          <a:solidFill>
            <a:srgbClr val="8C5E58"/>
          </a:solidFill>
          <a:ln w="38100">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ko-KR" altLang="en-US" dirty="0">
              <a:solidFill>
                <a:srgbClr val="A93F55"/>
              </a:solidFill>
            </a:endParaRPr>
          </a:p>
        </p:txBody>
      </p:sp>
      <p:sp>
        <p:nvSpPr>
          <p:cNvPr id="23" name="TextBox 22">
            <a:extLst>
              <a:ext uri="{FF2B5EF4-FFF2-40B4-BE49-F238E27FC236}">
                <a16:creationId xmlns:a16="http://schemas.microsoft.com/office/drawing/2014/main" id="{02647DF0-ECFA-4F44-B0A5-8A691B6AD8F0}"/>
              </a:ext>
            </a:extLst>
          </p:cNvPr>
          <p:cNvSpPr txBox="1"/>
          <p:nvPr/>
        </p:nvSpPr>
        <p:spPr>
          <a:xfrm>
            <a:off x="7707546" y="8722210"/>
            <a:ext cx="3429000" cy="923330"/>
          </a:xfrm>
          <a:prstGeom prst="rect">
            <a:avLst/>
          </a:prstGeom>
          <a:noFill/>
        </p:spPr>
        <p:txBody>
          <a:bodyPr wrap="square">
            <a:spAutoFit/>
          </a:bodyPr>
          <a:lstStyle/>
          <a:p>
            <a:r>
              <a:rPr lang="ko-KR" altLang="en-US" dirty="0"/>
              <a:t>https://www.history.com/topics/valentines-day/history-of-valentines-day-2</a:t>
            </a:r>
          </a:p>
        </p:txBody>
      </p:sp>
      <p:sp>
        <p:nvSpPr>
          <p:cNvPr id="25" name="TextBox 24">
            <a:extLst>
              <a:ext uri="{FF2B5EF4-FFF2-40B4-BE49-F238E27FC236}">
                <a16:creationId xmlns:a16="http://schemas.microsoft.com/office/drawing/2014/main" id="{6FFE4363-5DE4-47E1-8A64-C206F31FC098}"/>
              </a:ext>
            </a:extLst>
          </p:cNvPr>
          <p:cNvSpPr txBox="1"/>
          <p:nvPr/>
        </p:nvSpPr>
        <p:spPr>
          <a:xfrm>
            <a:off x="305829" y="607730"/>
            <a:ext cx="2996514" cy="5016758"/>
          </a:xfrm>
          <a:prstGeom prst="rect">
            <a:avLst/>
          </a:prstGeom>
          <a:noFill/>
        </p:spPr>
        <p:txBody>
          <a:bodyPr wrap="square">
            <a:spAutoFit/>
          </a:bodyPr>
          <a:lstStyle/>
          <a:p>
            <a:pPr algn="l"/>
            <a:r>
              <a:rPr lang="en-US" altLang="ko-KR" sz="1600" b="0" i="0" dirty="0">
                <a:solidFill>
                  <a:srgbClr val="F3F7F0"/>
                </a:solidFill>
                <a:effectLst/>
                <a:latin typeface="open-sans"/>
              </a:rPr>
              <a:t>While some believe that Valentine’s Day is celebrated in the middle of February to commemorate the anniversary of Valentine’s death or burial—which probably occurred around A.D. 270—others _ _ _ _ _ that the Christian church may have decided to place St. Valentine’s feast day in the middle of February in an effort to “Christianize” the pagan celebration of </a:t>
            </a:r>
            <a:r>
              <a:rPr lang="en-US" altLang="ko-KR" sz="1600" b="0" i="0" u="sng" dirty="0">
                <a:solidFill>
                  <a:srgbClr val="F3F7F0"/>
                </a:solidFill>
                <a:effectLst/>
                <a:latin typeface="open-sans"/>
              </a:rPr>
              <a:t>Lupercalia</a:t>
            </a:r>
            <a:r>
              <a:rPr lang="en-US" altLang="ko-KR" sz="1600" b="0" i="0" dirty="0">
                <a:solidFill>
                  <a:srgbClr val="F3F7F0"/>
                </a:solidFill>
                <a:effectLst/>
                <a:latin typeface="open-sans"/>
              </a:rPr>
              <a:t>. Celebrated at the ides of February, or February 15, Lupercalia was a fertility festival dedicated to Faunus, the Roman god of agriculture, as well as to the Roman _ _ _ _ _ _ _ _  Romulus and Remus.</a:t>
            </a:r>
          </a:p>
        </p:txBody>
      </p:sp>
      <p:sp>
        <p:nvSpPr>
          <p:cNvPr id="28" name="TextBox 27">
            <a:extLst>
              <a:ext uri="{FF2B5EF4-FFF2-40B4-BE49-F238E27FC236}">
                <a16:creationId xmlns:a16="http://schemas.microsoft.com/office/drawing/2014/main" id="{F3699729-FC26-45FF-9D99-8A9D18B96F39}"/>
              </a:ext>
            </a:extLst>
          </p:cNvPr>
          <p:cNvSpPr txBox="1"/>
          <p:nvPr/>
        </p:nvSpPr>
        <p:spPr>
          <a:xfrm>
            <a:off x="3506229" y="361509"/>
            <a:ext cx="3045943" cy="5262979"/>
          </a:xfrm>
          <a:prstGeom prst="rect">
            <a:avLst/>
          </a:prstGeom>
          <a:noFill/>
        </p:spPr>
        <p:txBody>
          <a:bodyPr wrap="square">
            <a:spAutoFit/>
          </a:bodyPr>
          <a:lstStyle/>
          <a:p>
            <a:pPr algn="l"/>
            <a:r>
              <a:rPr lang="en-US" altLang="ko-KR" sz="1600" b="0" i="0" dirty="0">
                <a:solidFill>
                  <a:srgbClr val="F3F7F0"/>
                </a:solidFill>
                <a:effectLst/>
                <a:latin typeface="open-sans"/>
              </a:rPr>
              <a:t>Lupercalia survived the initial rise of </a:t>
            </a:r>
            <a:r>
              <a:rPr lang="en-US" altLang="ko-KR" sz="1600" b="0" i="0" u="sng" dirty="0">
                <a:solidFill>
                  <a:srgbClr val="F3F7F0"/>
                </a:solidFill>
                <a:effectLst/>
                <a:latin typeface="open-sans"/>
              </a:rPr>
              <a:t>Christianity</a:t>
            </a:r>
            <a:r>
              <a:rPr lang="en-US" altLang="ko-KR" sz="1600" b="0" i="0" dirty="0">
                <a:solidFill>
                  <a:srgbClr val="F3F7F0"/>
                </a:solidFill>
                <a:effectLst/>
                <a:latin typeface="open-sans"/>
              </a:rPr>
              <a:t> but was outlawed—as it was deemed “un-Christian”—at the end of the 5th century, when _ _ _ _ Gelasius declared February 14 St. Valentine’s Day. It was not until much later, however, that the day became definitively associated with love. During the Middle Ages, it was commonly </a:t>
            </a:r>
            <a:br>
              <a:rPr lang="en-US" altLang="ko-KR" sz="1600" b="0" i="0" dirty="0">
                <a:solidFill>
                  <a:srgbClr val="F3F7F0"/>
                </a:solidFill>
                <a:effectLst/>
                <a:latin typeface="open-sans"/>
              </a:rPr>
            </a:br>
            <a:r>
              <a:rPr lang="en-US" altLang="ko-KR" sz="1600" b="0" i="0" dirty="0">
                <a:solidFill>
                  <a:srgbClr val="F3F7F0"/>
                </a:solidFill>
                <a:effectLst/>
                <a:latin typeface="open-sans"/>
              </a:rPr>
              <a:t>_ _ _ _ _ _ _ _  in France and England that February 14 was the beginning of birds’ mating season, which added to the _ _ _ _ that the middle of Valentine’s Day should be a day for romance. The English poet </a:t>
            </a:r>
            <a:r>
              <a:rPr lang="en-US" altLang="ko-KR" sz="1600" b="0" i="0" u="sng" dirty="0">
                <a:solidFill>
                  <a:srgbClr val="F3F7F0"/>
                </a:solidFill>
                <a:effectLst/>
                <a:latin typeface="open-sans"/>
              </a:rPr>
              <a:t>Geoffrey Chaucer</a:t>
            </a:r>
            <a:r>
              <a:rPr lang="en-US" altLang="ko-KR" sz="1600" b="0" i="0" dirty="0">
                <a:solidFill>
                  <a:srgbClr val="F3F7F0"/>
                </a:solidFill>
                <a:effectLst/>
                <a:latin typeface="open-sans"/>
              </a:rPr>
              <a:t> was the first to record St. Valentine’s Day as a day of romantic celebration in his 1375 poem “Parliament of </a:t>
            </a:r>
            <a:r>
              <a:rPr lang="en-US" altLang="ko-KR" sz="1600" b="0" i="0" dirty="0" err="1">
                <a:solidFill>
                  <a:srgbClr val="F3F7F0"/>
                </a:solidFill>
                <a:effectLst/>
                <a:latin typeface="open-sans"/>
              </a:rPr>
              <a:t>Foules</a:t>
            </a:r>
            <a:r>
              <a:rPr lang="en-US" altLang="ko-KR" sz="1600" b="0" i="0" dirty="0">
                <a:solidFill>
                  <a:srgbClr val="F3F7F0"/>
                </a:solidFill>
                <a:effectLst/>
                <a:latin typeface="open-sans"/>
              </a:rPr>
              <a:t>”</a:t>
            </a:r>
          </a:p>
        </p:txBody>
      </p:sp>
      <p:sp>
        <p:nvSpPr>
          <p:cNvPr id="29" name="TextBox 28">
            <a:extLst>
              <a:ext uri="{FF2B5EF4-FFF2-40B4-BE49-F238E27FC236}">
                <a16:creationId xmlns:a16="http://schemas.microsoft.com/office/drawing/2014/main" id="{CCF8F79D-1529-42DD-928C-FF4B65D83FC6}"/>
              </a:ext>
            </a:extLst>
          </p:cNvPr>
          <p:cNvSpPr txBox="1"/>
          <p:nvPr/>
        </p:nvSpPr>
        <p:spPr>
          <a:xfrm>
            <a:off x="7707546" y="7860239"/>
            <a:ext cx="2628900" cy="619272"/>
          </a:xfrm>
          <a:prstGeom prst="rect">
            <a:avLst/>
          </a:prstGeom>
          <a:noFill/>
        </p:spPr>
        <p:txBody>
          <a:bodyPr wrap="square" anchor="ctr">
            <a:spAutoFit/>
          </a:bodyPr>
          <a:lstStyle/>
          <a:p>
            <a:pPr lvl="0" algn="ctr">
              <a:lnSpc>
                <a:spcPct val="107000"/>
              </a:lnSpc>
              <a:spcAft>
                <a:spcPts val="800"/>
              </a:spcAft>
            </a:pPr>
            <a:r>
              <a:rPr lang="en-US" altLang="ko-KR" sz="3200" dirty="0">
                <a:solidFill>
                  <a:srgbClr val="A93F55"/>
                </a:solidFill>
                <a:effectLst/>
                <a:latin typeface="휴먼편지체" panose="02030504000101010101" pitchFamily="18" charset="-127"/>
                <a:ea typeface="휴먼편지체" panose="02030504000101010101" pitchFamily="18" charset="-127"/>
                <a:cs typeface="Times New Roman" panose="02020603050405020304" pitchFamily="18" charset="0"/>
              </a:rPr>
              <a:t>CUPID (code)</a:t>
            </a:r>
            <a:endParaRPr lang="ko-KR" altLang="ko-KR" sz="3200" dirty="0">
              <a:solidFill>
                <a:srgbClr val="A93F55"/>
              </a:solidFill>
              <a:effectLst/>
              <a:latin typeface="휴먼편지체" panose="02030504000101010101" pitchFamily="18" charset="-127"/>
              <a:ea typeface="휴먼편지체" panose="02030504000101010101" pitchFamily="18" charset="-127"/>
              <a:cs typeface="Times New Roman" panose="02020603050405020304" pitchFamily="18" charset="0"/>
            </a:endParaRPr>
          </a:p>
        </p:txBody>
      </p:sp>
      <p:sp>
        <p:nvSpPr>
          <p:cNvPr id="30" name="TextBox 29">
            <a:extLst>
              <a:ext uri="{FF2B5EF4-FFF2-40B4-BE49-F238E27FC236}">
                <a16:creationId xmlns:a16="http://schemas.microsoft.com/office/drawing/2014/main" id="{B387E120-2E4B-4912-A479-B7A2467B19C0}"/>
              </a:ext>
            </a:extLst>
          </p:cNvPr>
          <p:cNvSpPr txBox="1"/>
          <p:nvPr/>
        </p:nvSpPr>
        <p:spPr>
          <a:xfrm>
            <a:off x="-2526957" y="1552660"/>
            <a:ext cx="2628900" cy="610680"/>
          </a:xfrm>
          <a:prstGeom prst="rect">
            <a:avLst/>
          </a:prstGeom>
          <a:noFill/>
        </p:spPr>
        <p:txBody>
          <a:bodyPr wrap="square" anchor="ctr">
            <a:spAutoFit/>
          </a:bodyPr>
          <a:lstStyle/>
          <a:p>
            <a:pPr lvl="0" algn="ctr">
              <a:lnSpc>
                <a:spcPct val="107000"/>
              </a:lnSpc>
              <a:spcAft>
                <a:spcPts val="800"/>
              </a:spcAft>
            </a:pPr>
            <a:r>
              <a:rPr lang="en-US" altLang="ko-KR" sz="3200" dirty="0">
                <a:solidFill>
                  <a:srgbClr val="19323C"/>
                </a:solidFill>
                <a:effectLst/>
                <a:latin typeface="+mj-lt"/>
                <a:ea typeface="휴먼편지체" panose="02030504000101010101" pitchFamily="18" charset="-127"/>
                <a:cs typeface="Times New Roman" panose="02020603050405020304" pitchFamily="18" charset="0"/>
              </a:rPr>
              <a:t>c</a:t>
            </a: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laim</a:t>
            </a:r>
            <a:endParaRPr lang="ko-KR" altLang="ko-KR" sz="3200" dirty="0">
              <a:solidFill>
                <a:srgbClr val="8C5E58"/>
              </a:solidFill>
              <a:effectLst/>
              <a:latin typeface="+mj-lt"/>
              <a:ea typeface="휴먼편지체" panose="02030504000101010101" pitchFamily="18" charset="-127"/>
              <a:cs typeface="Times New Roman" panose="02020603050405020304" pitchFamily="18" charset="0"/>
            </a:endParaRPr>
          </a:p>
        </p:txBody>
      </p:sp>
      <p:sp>
        <p:nvSpPr>
          <p:cNvPr id="31" name="TextBox 30">
            <a:extLst>
              <a:ext uri="{FF2B5EF4-FFF2-40B4-BE49-F238E27FC236}">
                <a16:creationId xmlns:a16="http://schemas.microsoft.com/office/drawing/2014/main" id="{2E20A0D0-D05A-4B4D-AC7E-FFACC6AB9B0C}"/>
              </a:ext>
            </a:extLst>
          </p:cNvPr>
          <p:cNvSpPr txBox="1"/>
          <p:nvPr/>
        </p:nvSpPr>
        <p:spPr>
          <a:xfrm>
            <a:off x="-2628900" y="4213482"/>
            <a:ext cx="2628900" cy="610680"/>
          </a:xfrm>
          <a:prstGeom prst="rect">
            <a:avLst/>
          </a:prstGeom>
          <a:noFill/>
        </p:spPr>
        <p:txBody>
          <a:bodyPr wrap="square" anchor="ctr">
            <a:spAutoFit/>
          </a:bodyPr>
          <a:lstStyle/>
          <a:p>
            <a:pPr lvl="0" algn="ctr">
              <a:lnSpc>
                <a:spcPct val="107000"/>
              </a:lnSpc>
              <a:spcAft>
                <a:spcPts val="800"/>
              </a:spcAft>
            </a:pP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fo</a:t>
            </a:r>
            <a:r>
              <a:rPr lang="en-US" altLang="ko-KR" sz="3200" dirty="0">
                <a:solidFill>
                  <a:srgbClr val="19323C"/>
                </a:solidFill>
                <a:effectLst/>
                <a:latin typeface="+mj-lt"/>
                <a:ea typeface="휴먼편지체" panose="02030504000101010101" pitchFamily="18" charset="-127"/>
                <a:cs typeface="Times New Roman" panose="02020603050405020304" pitchFamily="18" charset="0"/>
              </a:rPr>
              <a:t>u</a:t>
            </a: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nders</a:t>
            </a:r>
            <a:endParaRPr lang="ko-KR" altLang="ko-KR" sz="3200" dirty="0">
              <a:solidFill>
                <a:srgbClr val="A93F55"/>
              </a:solidFill>
              <a:effectLst/>
              <a:latin typeface="+mj-lt"/>
              <a:ea typeface="휴먼편지체" panose="02030504000101010101" pitchFamily="18" charset="-127"/>
              <a:cs typeface="Times New Roman" panose="02020603050405020304" pitchFamily="18" charset="0"/>
            </a:endParaRPr>
          </a:p>
        </p:txBody>
      </p:sp>
      <p:sp>
        <p:nvSpPr>
          <p:cNvPr id="32" name="TextBox 31">
            <a:extLst>
              <a:ext uri="{FF2B5EF4-FFF2-40B4-BE49-F238E27FC236}">
                <a16:creationId xmlns:a16="http://schemas.microsoft.com/office/drawing/2014/main" id="{56735EF3-6582-4452-A6B3-DBBA132FB50C}"/>
              </a:ext>
            </a:extLst>
          </p:cNvPr>
          <p:cNvSpPr txBox="1"/>
          <p:nvPr/>
        </p:nvSpPr>
        <p:spPr>
          <a:xfrm>
            <a:off x="7931353" y="819493"/>
            <a:ext cx="2628900" cy="610680"/>
          </a:xfrm>
          <a:prstGeom prst="rect">
            <a:avLst/>
          </a:prstGeom>
          <a:noFill/>
        </p:spPr>
        <p:txBody>
          <a:bodyPr wrap="square" anchor="ctr">
            <a:spAutoFit/>
          </a:bodyPr>
          <a:lstStyle/>
          <a:p>
            <a:pPr lvl="0" algn="ctr">
              <a:lnSpc>
                <a:spcPct val="107000"/>
              </a:lnSpc>
              <a:spcAft>
                <a:spcPts val="800"/>
              </a:spcAft>
            </a:pP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Po</a:t>
            </a:r>
            <a:r>
              <a:rPr lang="en-US" altLang="ko-KR" sz="3200" dirty="0">
                <a:solidFill>
                  <a:srgbClr val="19323C"/>
                </a:solidFill>
                <a:effectLst/>
                <a:latin typeface="+mj-lt"/>
                <a:ea typeface="휴먼편지체" panose="02030504000101010101" pitchFamily="18" charset="-127"/>
                <a:cs typeface="Times New Roman" panose="02020603050405020304" pitchFamily="18" charset="0"/>
              </a:rPr>
              <a:t>p</a:t>
            </a: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e</a:t>
            </a:r>
            <a:endParaRPr lang="ko-KR" altLang="ko-KR" sz="3200" dirty="0">
              <a:solidFill>
                <a:srgbClr val="A93F55"/>
              </a:solidFill>
              <a:effectLst/>
              <a:latin typeface="+mj-lt"/>
              <a:ea typeface="휴먼편지체" panose="02030504000101010101" pitchFamily="18" charset="-127"/>
              <a:cs typeface="Times New Roman" panose="02020603050405020304" pitchFamily="18" charset="0"/>
            </a:endParaRPr>
          </a:p>
        </p:txBody>
      </p:sp>
      <p:sp>
        <p:nvSpPr>
          <p:cNvPr id="33" name="TextBox 32">
            <a:extLst>
              <a:ext uri="{FF2B5EF4-FFF2-40B4-BE49-F238E27FC236}">
                <a16:creationId xmlns:a16="http://schemas.microsoft.com/office/drawing/2014/main" id="{209B43EF-598F-4E57-BF3E-903660CDE160}"/>
              </a:ext>
            </a:extLst>
          </p:cNvPr>
          <p:cNvSpPr txBox="1"/>
          <p:nvPr/>
        </p:nvSpPr>
        <p:spPr>
          <a:xfrm>
            <a:off x="7931353" y="2260033"/>
            <a:ext cx="2628900" cy="610680"/>
          </a:xfrm>
          <a:prstGeom prst="rect">
            <a:avLst/>
          </a:prstGeom>
          <a:noFill/>
        </p:spPr>
        <p:txBody>
          <a:bodyPr wrap="square" anchor="ctr">
            <a:spAutoFit/>
          </a:bodyPr>
          <a:lstStyle/>
          <a:p>
            <a:pPr lvl="0" algn="ctr">
              <a:lnSpc>
                <a:spcPct val="107000"/>
              </a:lnSpc>
              <a:spcAft>
                <a:spcPts val="800"/>
              </a:spcAft>
            </a:pP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Bel</a:t>
            </a:r>
            <a:r>
              <a:rPr lang="en-US" altLang="ko-KR" sz="3200" dirty="0">
                <a:solidFill>
                  <a:srgbClr val="19323C"/>
                </a:solidFill>
                <a:effectLst/>
                <a:latin typeface="+mj-lt"/>
                <a:ea typeface="휴먼편지체" panose="02030504000101010101" pitchFamily="18" charset="-127"/>
                <a:cs typeface="Times New Roman" panose="02020603050405020304" pitchFamily="18" charset="0"/>
              </a:rPr>
              <a:t>i</a:t>
            </a: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eved </a:t>
            </a:r>
            <a:endParaRPr lang="ko-KR" altLang="ko-KR" sz="3200" dirty="0">
              <a:solidFill>
                <a:srgbClr val="A93F55"/>
              </a:solidFill>
              <a:effectLst/>
              <a:latin typeface="+mj-lt"/>
              <a:ea typeface="휴먼편지체" panose="02030504000101010101" pitchFamily="18" charset="-127"/>
              <a:cs typeface="Times New Roman" panose="02020603050405020304" pitchFamily="18" charset="0"/>
            </a:endParaRPr>
          </a:p>
        </p:txBody>
      </p:sp>
      <p:sp>
        <p:nvSpPr>
          <p:cNvPr id="34" name="TextBox 33">
            <a:extLst>
              <a:ext uri="{FF2B5EF4-FFF2-40B4-BE49-F238E27FC236}">
                <a16:creationId xmlns:a16="http://schemas.microsoft.com/office/drawing/2014/main" id="{16EEDA4D-4C01-4937-B16E-598FC54F76C7}"/>
              </a:ext>
            </a:extLst>
          </p:cNvPr>
          <p:cNvSpPr txBox="1"/>
          <p:nvPr/>
        </p:nvSpPr>
        <p:spPr>
          <a:xfrm>
            <a:off x="8107596" y="3645775"/>
            <a:ext cx="2628900" cy="610680"/>
          </a:xfrm>
          <a:prstGeom prst="rect">
            <a:avLst/>
          </a:prstGeom>
          <a:noFill/>
        </p:spPr>
        <p:txBody>
          <a:bodyPr wrap="square" anchor="ctr">
            <a:spAutoFit/>
          </a:bodyPr>
          <a:lstStyle/>
          <a:p>
            <a:pPr lvl="0" algn="ctr">
              <a:lnSpc>
                <a:spcPct val="107000"/>
              </a:lnSpc>
              <a:spcAft>
                <a:spcPts val="800"/>
              </a:spcAft>
            </a:pP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i</a:t>
            </a:r>
            <a:r>
              <a:rPr lang="en-US" altLang="ko-KR" sz="3200" dirty="0">
                <a:solidFill>
                  <a:srgbClr val="19323C"/>
                </a:solidFill>
                <a:effectLst/>
                <a:latin typeface="+mj-lt"/>
                <a:ea typeface="휴먼편지체" panose="02030504000101010101" pitchFamily="18" charset="-127"/>
                <a:cs typeface="Times New Roman" panose="02020603050405020304" pitchFamily="18" charset="0"/>
              </a:rPr>
              <a:t>d</a:t>
            </a:r>
            <a:r>
              <a:rPr lang="en-US" altLang="ko-KR" sz="3200" dirty="0">
                <a:solidFill>
                  <a:srgbClr val="A93F55"/>
                </a:solidFill>
                <a:effectLst/>
                <a:latin typeface="+mj-lt"/>
                <a:ea typeface="휴먼편지체" panose="02030504000101010101" pitchFamily="18" charset="-127"/>
                <a:cs typeface="Times New Roman" panose="02020603050405020304" pitchFamily="18" charset="0"/>
              </a:rPr>
              <a:t>ea </a:t>
            </a:r>
            <a:endParaRPr lang="ko-KR" altLang="ko-KR" sz="3200" dirty="0">
              <a:solidFill>
                <a:srgbClr val="A93F55"/>
              </a:solidFill>
              <a:effectLst/>
              <a:latin typeface="+mj-lt"/>
              <a:ea typeface="휴먼편지체" panose="02030504000101010101" pitchFamily="18" charset="-127"/>
              <a:cs typeface="Times New Roman" panose="02020603050405020304" pitchFamily="18" charset="0"/>
            </a:endParaRPr>
          </a:p>
        </p:txBody>
      </p:sp>
      <p:sp>
        <p:nvSpPr>
          <p:cNvPr id="5" name="Rectangle 4">
            <a:extLst>
              <a:ext uri="{FF2B5EF4-FFF2-40B4-BE49-F238E27FC236}">
                <a16:creationId xmlns:a16="http://schemas.microsoft.com/office/drawing/2014/main" id="{871D5634-79A0-49F2-8841-32B1A8FF5752}"/>
              </a:ext>
            </a:extLst>
          </p:cNvPr>
          <p:cNvSpPr/>
          <p:nvPr/>
        </p:nvSpPr>
        <p:spPr>
          <a:xfrm>
            <a:off x="1836235" y="2133214"/>
            <a:ext cx="138113" cy="225054"/>
          </a:xfrm>
          <a:prstGeom prst="rect">
            <a:avLst/>
          </a:prstGeom>
          <a:noFill/>
          <a:ln>
            <a:solidFill>
              <a:srgbClr val="F254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 name="Rectangle 34">
            <a:extLst>
              <a:ext uri="{FF2B5EF4-FFF2-40B4-BE49-F238E27FC236}">
                <a16:creationId xmlns:a16="http://schemas.microsoft.com/office/drawing/2014/main" id="{67423E77-CFE8-4E08-A201-2D0BA997ED85}"/>
              </a:ext>
            </a:extLst>
          </p:cNvPr>
          <p:cNvSpPr/>
          <p:nvPr/>
        </p:nvSpPr>
        <p:spPr>
          <a:xfrm>
            <a:off x="1301876" y="5067261"/>
            <a:ext cx="138113" cy="225054"/>
          </a:xfrm>
          <a:prstGeom prst="rect">
            <a:avLst/>
          </a:prstGeom>
          <a:noFill/>
          <a:ln>
            <a:solidFill>
              <a:srgbClr val="F254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 name="Rectangle 35">
            <a:extLst>
              <a:ext uri="{FF2B5EF4-FFF2-40B4-BE49-F238E27FC236}">
                <a16:creationId xmlns:a16="http://schemas.microsoft.com/office/drawing/2014/main" id="{DCBA6EBE-2908-4AB9-B726-9B180B4E5C53}"/>
              </a:ext>
            </a:extLst>
          </p:cNvPr>
          <p:cNvSpPr/>
          <p:nvPr/>
        </p:nvSpPr>
        <p:spPr>
          <a:xfrm>
            <a:off x="4379819" y="1401716"/>
            <a:ext cx="138113" cy="225054"/>
          </a:xfrm>
          <a:prstGeom prst="rect">
            <a:avLst/>
          </a:prstGeom>
          <a:noFill/>
          <a:ln>
            <a:solidFill>
              <a:srgbClr val="F254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7" name="Rectangle 36">
            <a:extLst>
              <a:ext uri="{FF2B5EF4-FFF2-40B4-BE49-F238E27FC236}">
                <a16:creationId xmlns:a16="http://schemas.microsoft.com/office/drawing/2014/main" id="{60326E57-609C-4613-8731-B712CB4670DA}"/>
              </a:ext>
            </a:extLst>
          </p:cNvPr>
          <p:cNvSpPr/>
          <p:nvPr/>
        </p:nvSpPr>
        <p:spPr>
          <a:xfrm>
            <a:off x="4020747" y="2862376"/>
            <a:ext cx="138113" cy="225054"/>
          </a:xfrm>
          <a:prstGeom prst="rect">
            <a:avLst/>
          </a:prstGeom>
          <a:noFill/>
          <a:ln>
            <a:solidFill>
              <a:srgbClr val="F254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8" name="Rectangle 37">
            <a:extLst>
              <a:ext uri="{FF2B5EF4-FFF2-40B4-BE49-F238E27FC236}">
                <a16:creationId xmlns:a16="http://schemas.microsoft.com/office/drawing/2014/main" id="{537ECFB3-1D05-495E-BA44-C6F4B72756EE}"/>
              </a:ext>
            </a:extLst>
          </p:cNvPr>
          <p:cNvSpPr/>
          <p:nvPr/>
        </p:nvSpPr>
        <p:spPr>
          <a:xfrm>
            <a:off x="5367911" y="3592359"/>
            <a:ext cx="138113" cy="225054"/>
          </a:xfrm>
          <a:prstGeom prst="rect">
            <a:avLst/>
          </a:prstGeom>
          <a:noFill/>
          <a:ln>
            <a:solidFill>
              <a:srgbClr val="F254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0790306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TotalTime>
  <Words>664</Words>
  <Application>Microsoft Office PowerPoint</Application>
  <PresentationFormat>A4 Paper (210x297 mm)</PresentationFormat>
  <Paragraphs>27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open-sans</vt:lpstr>
      <vt:lpstr>휴먼편지체</vt: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schilstra</dc:creator>
  <cp:lastModifiedBy>tim schilstra</cp:lastModifiedBy>
  <cp:revision>15</cp:revision>
  <cp:lastPrinted>2022-02-10T06:39:43Z</cp:lastPrinted>
  <dcterms:created xsi:type="dcterms:W3CDTF">2022-02-08T02:32:27Z</dcterms:created>
  <dcterms:modified xsi:type="dcterms:W3CDTF">2022-02-12T13:10:05Z</dcterms:modified>
</cp:coreProperties>
</file>