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1" r:id="rId3"/>
    <p:sldId id="257" r:id="rId4"/>
    <p:sldId id="282" r:id="rId5"/>
    <p:sldId id="283" r:id="rId6"/>
    <p:sldId id="284" r:id="rId7"/>
    <p:sldId id="285" r:id="rId8"/>
    <p:sldId id="286" r:id="rId9"/>
    <p:sldId id="287" r:id="rId10"/>
    <p:sldId id="264" r:id="rId11"/>
    <p:sldId id="301" r:id="rId12"/>
    <p:sldId id="288" r:id="rId13"/>
    <p:sldId id="265" r:id="rId14"/>
    <p:sldId id="289" r:id="rId15"/>
    <p:sldId id="290" r:id="rId16"/>
    <p:sldId id="291" r:id="rId17"/>
    <p:sldId id="300" r:id="rId18"/>
    <p:sldId id="292" r:id="rId19"/>
    <p:sldId id="293" r:id="rId20"/>
    <p:sldId id="294" r:id="rId21"/>
    <p:sldId id="295" r:id="rId22"/>
    <p:sldId id="296" r:id="rId23"/>
    <p:sldId id="297" r:id="rId24"/>
    <p:sldId id="298" r:id="rId25"/>
    <p:sldId id="299" r:id="rId26"/>
    <p:sldId id="302" r:id="rId27"/>
    <p:sldId id="303" r:id="rId28"/>
    <p:sldId id="262" r:id="rId29"/>
    <p:sldId id="402" r:id="rId30"/>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 schilstra" initials="ts" lastIdx="1" clrIdx="0">
    <p:extLst>
      <p:ext uri="{19B8F6BF-5375-455C-9EA6-DF929625EA0E}">
        <p15:presenceInfo xmlns:p15="http://schemas.microsoft.com/office/powerpoint/2012/main" userId="5a7f4fbf429c625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0E0EF"/>
    <a:srgbClr val="F72585"/>
    <a:srgbClr val="03045E"/>
    <a:srgbClr val="0077B6"/>
    <a:srgbClr val="00B4D8"/>
    <a:srgbClr val="CAF0F8"/>
    <a:srgbClr val="7209B7"/>
    <a:srgbClr val="4362EF"/>
    <a:srgbClr val="3A0CA3"/>
    <a:srgbClr val="4CC9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FABBF-7817-4701-A51B-E77948895836}"/>
              </a:ext>
            </a:extLst>
          </p:cNvPr>
          <p:cNvSpPr>
            <a:spLocks noGrp="1"/>
          </p:cNvSpPr>
          <p:nvPr>
            <p:ph type="ctrTitle"/>
          </p:nvPr>
        </p:nvSpPr>
        <p:spPr>
          <a:xfrm>
            <a:off x="1524000" y="1122363"/>
            <a:ext cx="9144000" cy="2387600"/>
          </a:xfrm>
        </p:spPr>
        <p:txBody>
          <a:bodyPr anchor="b"/>
          <a:lstStyle>
            <a:lvl1pPr algn="ctr">
              <a:defRPr sz="6000"/>
            </a:lvl1pPr>
          </a:lstStyle>
          <a:p>
            <a:r>
              <a:rPr lang="en-US" altLang="ko-KR"/>
              <a:t>Click to edit Master title style</a:t>
            </a:r>
            <a:endParaRPr lang="ko-KR" altLang="en-US"/>
          </a:p>
        </p:txBody>
      </p:sp>
      <p:sp>
        <p:nvSpPr>
          <p:cNvPr id="3" name="Subtitle 2">
            <a:extLst>
              <a:ext uri="{FF2B5EF4-FFF2-40B4-BE49-F238E27FC236}">
                <a16:creationId xmlns:a16="http://schemas.microsoft.com/office/drawing/2014/main" id="{CC1538BC-2A80-4DF3-8D17-D4D31E860E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ko-KR"/>
              <a:t>Click to edit Master subtitle style</a:t>
            </a:r>
            <a:endParaRPr lang="ko-KR" altLang="en-US"/>
          </a:p>
        </p:txBody>
      </p:sp>
      <p:sp>
        <p:nvSpPr>
          <p:cNvPr id="4" name="Date Placeholder 3">
            <a:extLst>
              <a:ext uri="{FF2B5EF4-FFF2-40B4-BE49-F238E27FC236}">
                <a16:creationId xmlns:a16="http://schemas.microsoft.com/office/drawing/2014/main" id="{8BE14897-5DBE-46C5-860F-9FB920057956}"/>
              </a:ext>
            </a:extLst>
          </p:cNvPr>
          <p:cNvSpPr>
            <a:spLocks noGrp="1"/>
          </p:cNvSpPr>
          <p:nvPr>
            <p:ph type="dt" sz="half" idx="10"/>
          </p:nvPr>
        </p:nvSpPr>
        <p:spPr/>
        <p:txBody>
          <a:bodyPr/>
          <a:lstStyle/>
          <a:p>
            <a:fld id="{CEC3327B-A3EB-4E31-821E-0E6929BDB444}" type="datetimeFigureOut">
              <a:rPr lang="ko-KR" altLang="en-US" smtClean="0"/>
              <a:t>2021-06-16</a:t>
            </a:fld>
            <a:endParaRPr lang="ko-KR" altLang="en-US"/>
          </a:p>
        </p:txBody>
      </p:sp>
      <p:sp>
        <p:nvSpPr>
          <p:cNvPr id="5" name="Footer Placeholder 4">
            <a:extLst>
              <a:ext uri="{FF2B5EF4-FFF2-40B4-BE49-F238E27FC236}">
                <a16:creationId xmlns:a16="http://schemas.microsoft.com/office/drawing/2014/main" id="{94581E00-E964-4331-BAF7-C2BCDD454980}"/>
              </a:ext>
            </a:extLst>
          </p:cNvPr>
          <p:cNvSpPr>
            <a:spLocks noGrp="1"/>
          </p:cNvSpPr>
          <p:nvPr>
            <p:ph type="ftr" sz="quarter" idx="11"/>
          </p:nvPr>
        </p:nvSpPr>
        <p:spPr/>
        <p:txBody>
          <a:bodyPr/>
          <a:lstStyle/>
          <a:p>
            <a:endParaRPr lang="ko-KR" altLang="en-US"/>
          </a:p>
        </p:txBody>
      </p:sp>
      <p:sp>
        <p:nvSpPr>
          <p:cNvPr id="6" name="Slide Number Placeholder 5">
            <a:extLst>
              <a:ext uri="{FF2B5EF4-FFF2-40B4-BE49-F238E27FC236}">
                <a16:creationId xmlns:a16="http://schemas.microsoft.com/office/drawing/2014/main" id="{1A1E3673-F72E-4D2C-917B-DB7782C56285}"/>
              </a:ext>
            </a:extLst>
          </p:cNvPr>
          <p:cNvSpPr>
            <a:spLocks noGrp="1"/>
          </p:cNvSpPr>
          <p:nvPr>
            <p:ph type="sldNum" sz="quarter" idx="12"/>
          </p:nvPr>
        </p:nvSpPr>
        <p:spPr/>
        <p:txBody>
          <a:bodyPr/>
          <a:lstStyle/>
          <a:p>
            <a:fld id="{48495F16-D482-4F7F-A8A9-33BB3080D02C}" type="slidenum">
              <a:rPr lang="ko-KR" altLang="en-US" smtClean="0"/>
              <a:t>‹#›</a:t>
            </a:fld>
            <a:endParaRPr lang="ko-KR" altLang="en-US"/>
          </a:p>
        </p:txBody>
      </p:sp>
    </p:spTree>
    <p:extLst>
      <p:ext uri="{BB962C8B-B14F-4D97-AF65-F5344CB8AC3E}">
        <p14:creationId xmlns:p14="http://schemas.microsoft.com/office/powerpoint/2010/main" val="659325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37CA8-53CE-4266-A290-DC4FB69E54B1}"/>
              </a:ext>
            </a:extLst>
          </p:cNvPr>
          <p:cNvSpPr>
            <a:spLocks noGrp="1"/>
          </p:cNvSpPr>
          <p:nvPr>
            <p:ph type="title"/>
          </p:nvPr>
        </p:nvSpPr>
        <p:spPr/>
        <p:txBody>
          <a:bodyPr/>
          <a:lstStyle/>
          <a:p>
            <a:r>
              <a:rPr lang="en-US" altLang="ko-KR"/>
              <a:t>Click to edit Master title style</a:t>
            </a:r>
            <a:endParaRPr lang="ko-KR" altLang="en-US"/>
          </a:p>
        </p:txBody>
      </p:sp>
      <p:sp>
        <p:nvSpPr>
          <p:cNvPr id="3" name="Vertical Text Placeholder 2">
            <a:extLst>
              <a:ext uri="{FF2B5EF4-FFF2-40B4-BE49-F238E27FC236}">
                <a16:creationId xmlns:a16="http://schemas.microsoft.com/office/drawing/2014/main" id="{ED0487E6-FA9B-4BF2-9EF4-D3C630E2D3E0}"/>
              </a:ext>
            </a:extLst>
          </p:cNvPr>
          <p:cNvSpPr>
            <a:spLocks noGrp="1"/>
          </p:cNvSpPr>
          <p:nvPr>
            <p:ph type="body" orient="vert" idx="1"/>
          </p:nvPr>
        </p:nvSpPr>
        <p:spPr/>
        <p:txBody>
          <a:bodyPr vert="eaVert"/>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a:extLst>
              <a:ext uri="{FF2B5EF4-FFF2-40B4-BE49-F238E27FC236}">
                <a16:creationId xmlns:a16="http://schemas.microsoft.com/office/drawing/2014/main" id="{2DA0F810-4D84-47E9-84DE-117177F20650}"/>
              </a:ext>
            </a:extLst>
          </p:cNvPr>
          <p:cNvSpPr>
            <a:spLocks noGrp="1"/>
          </p:cNvSpPr>
          <p:nvPr>
            <p:ph type="dt" sz="half" idx="10"/>
          </p:nvPr>
        </p:nvSpPr>
        <p:spPr/>
        <p:txBody>
          <a:bodyPr/>
          <a:lstStyle/>
          <a:p>
            <a:fld id="{CEC3327B-A3EB-4E31-821E-0E6929BDB444}" type="datetimeFigureOut">
              <a:rPr lang="ko-KR" altLang="en-US" smtClean="0"/>
              <a:t>2021-06-16</a:t>
            </a:fld>
            <a:endParaRPr lang="ko-KR" altLang="en-US"/>
          </a:p>
        </p:txBody>
      </p:sp>
      <p:sp>
        <p:nvSpPr>
          <p:cNvPr id="5" name="Footer Placeholder 4">
            <a:extLst>
              <a:ext uri="{FF2B5EF4-FFF2-40B4-BE49-F238E27FC236}">
                <a16:creationId xmlns:a16="http://schemas.microsoft.com/office/drawing/2014/main" id="{C5D6A47E-2D99-48B0-9961-D37EA44BEFAE}"/>
              </a:ext>
            </a:extLst>
          </p:cNvPr>
          <p:cNvSpPr>
            <a:spLocks noGrp="1"/>
          </p:cNvSpPr>
          <p:nvPr>
            <p:ph type="ftr" sz="quarter" idx="11"/>
          </p:nvPr>
        </p:nvSpPr>
        <p:spPr/>
        <p:txBody>
          <a:bodyPr/>
          <a:lstStyle/>
          <a:p>
            <a:endParaRPr lang="ko-KR" altLang="en-US"/>
          </a:p>
        </p:txBody>
      </p:sp>
      <p:sp>
        <p:nvSpPr>
          <p:cNvPr id="6" name="Slide Number Placeholder 5">
            <a:extLst>
              <a:ext uri="{FF2B5EF4-FFF2-40B4-BE49-F238E27FC236}">
                <a16:creationId xmlns:a16="http://schemas.microsoft.com/office/drawing/2014/main" id="{5B98738C-1002-472A-8FC2-F4A360F67DE4}"/>
              </a:ext>
            </a:extLst>
          </p:cNvPr>
          <p:cNvSpPr>
            <a:spLocks noGrp="1"/>
          </p:cNvSpPr>
          <p:nvPr>
            <p:ph type="sldNum" sz="quarter" idx="12"/>
          </p:nvPr>
        </p:nvSpPr>
        <p:spPr/>
        <p:txBody>
          <a:bodyPr/>
          <a:lstStyle/>
          <a:p>
            <a:fld id="{48495F16-D482-4F7F-A8A9-33BB3080D02C}" type="slidenum">
              <a:rPr lang="ko-KR" altLang="en-US" smtClean="0"/>
              <a:t>‹#›</a:t>
            </a:fld>
            <a:endParaRPr lang="ko-KR" altLang="en-US"/>
          </a:p>
        </p:txBody>
      </p:sp>
    </p:spTree>
    <p:extLst>
      <p:ext uri="{BB962C8B-B14F-4D97-AF65-F5344CB8AC3E}">
        <p14:creationId xmlns:p14="http://schemas.microsoft.com/office/powerpoint/2010/main" val="1380693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D5266F-DC7B-4546-9680-F2E257561D91}"/>
              </a:ext>
            </a:extLst>
          </p:cNvPr>
          <p:cNvSpPr>
            <a:spLocks noGrp="1"/>
          </p:cNvSpPr>
          <p:nvPr>
            <p:ph type="title" orient="vert"/>
          </p:nvPr>
        </p:nvSpPr>
        <p:spPr>
          <a:xfrm>
            <a:off x="8724900" y="365125"/>
            <a:ext cx="2628900" cy="5811838"/>
          </a:xfrm>
        </p:spPr>
        <p:txBody>
          <a:bodyPr vert="eaVert"/>
          <a:lstStyle/>
          <a:p>
            <a:r>
              <a:rPr lang="en-US" altLang="ko-KR"/>
              <a:t>Click to edit Master title style</a:t>
            </a:r>
            <a:endParaRPr lang="ko-KR" altLang="en-US"/>
          </a:p>
        </p:txBody>
      </p:sp>
      <p:sp>
        <p:nvSpPr>
          <p:cNvPr id="3" name="Vertical Text Placeholder 2">
            <a:extLst>
              <a:ext uri="{FF2B5EF4-FFF2-40B4-BE49-F238E27FC236}">
                <a16:creationId xmlns:a16="http://schemas.microsoft.com/office/drawing/2014/main" id="{F5F291BE-CD4D-4180-B6D0-8D8104C403EA}"/>
              </a:ext>
            </a:extLst>
          </p:cNvPr>
          <p:cNvSpPr>
            <a:spLocks noGrp="1"/>
          </p:cNvSpPr>
          <p:nvPr>
            <p:ph type="body" orient="vert" idx="1"/>
          </p:nvPr>
        </p:nvSpPr>
        <p:spPr>
          <a:xfrm>
            <a:off x="838200" y="365125"/>
            <a:ext cx="7734300" cy="5811838"/>
          </a:xfrm>
        </p:spPr>
        <p:txBody>
          <a:bodyPr vert="eaVert"/>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a:extLst>
              <a:ext uri="{FF2B5EF4-FFF2-40B4-BE49-F238E27FC236}">
                <a16:creationId xmlns:a16="http://schemas.microsoft.com/office/drawing/2014/main" id="{BBE034F7-1AB6-4BF3-908C-A984DF100A7B}"/>
              </a:ext>
            </a:extLst>
          </p:cNvPr>
          <p:cNvSpPr>
            <a:spLocks noGrp="1"/>
          </p:cNvSpPr>
          <p:nvPr>
            <p:ph type="dt" sz="half" idx="10"/>
          </p:nvPr>
        </p:nvSpPr>
        <p:spPr/>
        <p:txBody>
          <a:bodyPr/>
          <a:lstStyle/>
          <a:p>
            <a:fld id="{CEC3327B-A3EB-4E31-821E-0E6929BDB444}" type="datetimeFigureOut">
              <a:rPr lang="ko-KR" altLang="en-US" smtClean="0"/>
              <a:t>2021-06-16</a:t>
            </a:fld>
            <a:endParaRPr lang="ko-KR" altLang="en-US"/>
          </a:p>
        </p:txBody>
      </p:sp>
      <p:sp>
        <p:nvSpPr>
          <p:cNvPr id="5" name="Footer Placeholder 4">
            <a:extLst>
              <a:ext uri="{FF2B5EF4-FFF2-40B4-BE49-F238E27FC236}">
                <a16:creationId xmlns:a16="http://schemas.microsoft.com/office/drawing/2014/main" id="{59A066E1-75A7-4D0E-868A-6A5B6DAFA972}"/>
              </a:ext>
            </a:extLst>
          </p:cNvPr>
          <p:cNvSpPr>
            <a:spLocks noGrp="1"/>
          </p:cNvSpPr>
          <p:nvPr>
            <p:ph type="ftr" sz="quarter" idx="11"/>
          </p:nvPr>
        </p:nvSpPr>
        <p:spPr/>
        <p:txBody>
          <a:bodyPr/>
          <a:lstStyle/>
          <a:p>
            <a:endParaRPr lang="ko-KR" altLang="en-US"/>
          </a:p>
        </p:txBody>
      </p:sp>
      <p:sp>
        <p:nvSpPr>
          <p:cNvPr id="6" name="Slide Number Placeholder 5">
            <a:extLst>
              <a:ext uri="{FF2B5EF4-FFF2-40B4-BE49-F238E27FC236}">
                <a16:creationId xmlns:a16="http://schemas.microsoft.com/office/drawing/2014/main" id="{C0F590EF-C7C9-47CD-B070-D44CF359A789}"/>
              </a:ext>
            </a:extLst>
          </p:cNvPr>
          <p:cNvSpPr>
            <a:spLocks noGrp="1"/>
          </p:cNvSpPr>
          <p:nvPr>
            <p:ph type="sldNum" sz="quarter" idx="12"/>
          </p:nvPr>
        </p:nvSpPr>
        <p:spPr/>
        <p:txBody>
          <a:bodyPr/>
          <a:lstStyle/>
          <a:p>
            <a:fld id="{48495F16-D482-4F7F-A8A9-33BB3080D02C}" type="slidenum">
              <a:rPr lang="ko-KR" altLang="en-US" smtClean="0"/>
              <a:t>‹#›</a:t>
            </a:fld>
            <a:endParaRPr lang="ko-KR" altLang="en-US"/>
          </a:p>
        </p:txBody>
      </p:sp>
    </p:spTree>
    <p:extLst>
      <p:ext uri="{BB962C8B-B14F-4D97-AF65-F5344CB8AC3E}">
        <p14:creationId xmlns:p14="http://schemas.microsoft.com/office/powerpoint/2010/main" val="4240145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3B761-86B9-4C57-808B-251286AD5DBA}"/>
              </a:ext>
            </a:extLst>
          </p:cNvPr>
          <p:cNvSpPr>
            <a:spLocks noGrp="1"/>
          </p:cNvSpPr>
          <p:nvPr>
            <p:ph type="title"/>
          </p:nvPr>
        </p:nvSpPr>
        <p:spPr/>
        <p:txBody>
          <a:bodyPr/>
          <a:lstStyle/>
          <a:p>
            <a:r>
              <a:rPr lang="en-US" altLang="ko-KR"/>
              <a:t>Click to edit Master title style</a:t>
            </a:r>
            <a:endParaRPr lang="ko-KR" altLang="en-US"/>
          </a:p>
        </p:txBody>
      </p:sp>
      <p:sp>
        <p:nvSpPr>
          <p:cNvPr id="3" name="Content Placeholder 2">
            <a:extLst>
              <a:ext uri="{FF2B5EF4-FFF2-40B4-BE49-F238E27FC236}">
                <a16:creationId xmlns:a16="http://schemas.microsoft.com/office/drawing/2014/main" id="{ABD8BBDD-4DFB-40EA-BDD7-3C84DEB11816}"/>
              </a:ext>
            </a:extLst>
          </p:cNvPr>
          <p:cNvSpPr>
            <a:spLocks noGrp="1"/>
          </p:cNvSpPr>
          <p:nvPr>
            <p:ph idx="1"/>
          </p:nvPr>
        </p:nvSpPr>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a:extLst>
              <a:ext uri="{FF2B5EF4-FFF2-40B4-BE49-F238E27FC236}">
                <a16:creationId xmlns:a16="http://schemas.microsoft.com/office/drawing/2014/main" id="{A0A34017-56AE-42CE-AD5A-9696EB019C29}"/>
              </a:ext>
            </a:extLst>
          </p:cNvPr>
          <p:cNvSpPr>
            <a:spLocks noGrp="1"/>
          </p:cNvSpPr>
          <p:nvPr>
            <p:ph type="dt" sz="half" idx="10"/>
          </p:nvPr>
        </p:nvSpPr>
        <p:spPr/>
        <p:txBody>
          <a:bodyPr/>
          <a:lstStyle/>
          <a:p>
            <a:fld id="{CEC3327B-A3EB-4E31-821E-0E6929BDB444}" type="datetimeFigureOut">
              <a:rPr lang="ko-KR" altLang="en-US" smtClean="0"/>
              <a:t>2021-06-16</a:t>
            </a:fld>
            <a:endParaRPr lang="ko-KR" altLang="en-US"/>
          </a:p>
        </p:txBody>
      </p:sp>
      <p:sp>
        <p:nvSpPr>
          <p:cNvPr id="5" name="Footer Placeholder 4">
            <a:extLst>
              <a:ext uri="{FF2B5EF4-FFF2-40B4-BE49-F238E27FC236}">
                <a16:creationId xmlns:a16="http://schemas.microsoft.com/office/drawing/2014/main" id="{BBB1BEFA-CEA0-4BBB-B4D0-9DD6C5EF7AC0}"/>
              </a:ext>
            </a:extLst>
          </p:cNvPr>
          <p:cNvSpPr>
            <a:spLocks noGrp="1"/>
          </p:cNvSpPr>
          <p:nvPr>
            <p:ph type="ftr" sz="quarter" idx="11"/>
          </p:nvPr>
        </p:nvSpPr>
        <p:spPr/>
        <p:txBody>
          <a:bodyPr/>
          <a:lstStyle/>
          <a:p>
            <a:endParaRPr lang="ko-KR" altLang="en-US"/>
          </a:p>
        </p:txBody>
      </p:sp>
      <p:sp>
        <p:nvSpPr>
          <p:cNvPr id="6" name="Slide Number Placeholder 5">
            <a:extLst>
              <a:ext uri="{FF2B5EF4-FFF2-40B4-BE49-F238E27FC236}">
                <a16:creationId xmlns:a16="http://schemas.microsoft.com/office/drawing/2014/main" id="{86A37553-07BF-43A9-8EFD-FC9430192B46}"/>
              </a:ext>
            </a:extLst>
          </p:cNvPr>
          <p:cNvSpPr>
            <a:spLocks noGrp="1"/>
          </p:cNvSpPr>
          <p:nvPr>
            <p:ph type="sldNum" sz="quarter" idx="12"/>
          </p:nvPr>
        </p:nvSpPr>
        <p:spPr/>
        <p:txBody>
          <a:bodyPr/>
          <a:lstStyle/>
          <a:p>
            <a:fld id="{48495F16-D482-4F7F-A8A9-33BB3080D02C}" type="slidenum">
              <a:rPr lang="ko-KR" altLang="en-US" smtClean="0"/>
              <a:t>‹#›</a:t>
            </a:fld>
            <a:endParaRPr lang="ko-KR" altLang="en-US"/>
          </a:p>
        </p:txBody>
      </p:sp>
    </p:spTree>
    <p:extLst>
      <p:ext uri="{BB962C8B-B14F-4D97-AF65-F5344CB8AC3E}">
        <p14:creationId xmlns:p14="http://schemas.microsoft.com/office/powerpoint/2010/main" val="3515263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40355-469E-4577-B473-4E04F6095E48}"/>
              </a:ext>
            </a:extLst>
          </p:cNvPr>
          <p:cNvSpPr>
            <a:spLocks noGrp="1"/>
          </p:cNvSpPr>
          <p:nvPr>
            <p:ph type="title"/>
          </p:nvPr>
        </p:nvSpPr>
        <p:spPr>
          <a:xfrm>
            <a:off x="831850" y="1709738"/>
            <a:ext cx="10515600" cy="2852737"/>
          </a:xfrm>
        </p:spPr>
        <p:txBody>
          <a:bodyPr anchor="b"/>
          <a:lstStyle>
            <a:lvl1pPr>
              <a:defRPr sz="6000"/>
            </a:lvl1pPr>
          </a:lstStyle>
          <a:p>
            <a:r>
              <a:rPr lang="en-US" altLang="ko-KR"/>
              <a:t>Click to edit Master title style</a:t>
            </a:r>
            <a:endParaRPr lang="ko-KR" altLang="en-US"/>
          </a:p>
        </p:txBody>
      </p:sp>
      <p:sp>
        <p:nvSpPr>
          <p:cNvPr id="3" name="Text Placeholder 2">
            <a:extLst>
              <a:ext uri="{FF2B5EF4-FFF2-40B4-BE49-F238E27FC236}">
                <a16:creationId xmlns:a16="http://schemas.microsoft.com/office/drawing/2014/main" id="{F4463C37-489C-4E84-839D-CC00601D6E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ko-KR"/>
              <a:t>Click to edit Master text styles</a:t>
            </a:r>
          </a:p>
        </p:txBody>
      </p:sp>
      <p:sp>
        <p:nvSpPr>
          <p:cNvPr id="4" name="Date Placeholder 3">
            <a:extLst>
              <a:ext uri="{FF2B5EF4-FFF2-40B4-BE49-F238E27FC236}">
                <a16:creationId xmlns:a16="http://schemas.microsoft.com/office/drawing/2014/main" id="{F67E37CF-0307-4E33-AE19-1EBF758AC699}"/>
              </a:ext>
            </a:extLst>
          </p:cNvPr>
          <p:cNvSpPr>
            <a:spLocks noGrp="1"/>
          </p:cNvSpPr>
          <p:nvPr>
            <p:ph type="dt" sz="half" idx="10"/>
          </p:nvPr>
        </p:nvSpPr>
        <p:spPr/>
        <p:txBody>
          <a:bodyPr/>
          <a:lstStyle/>
          <a:p>
            <a:fld id="{CEC3327B-A3EB-4E31-821E-0E6929BDB444}" type="datetimeFigureOut">
              <a:rPr lang="ko-KR" altLang="en-US" smtClean="0"/>
              <a:t>2021-06-16</a:t>
            </a:fld>
            <a:endParaRPr lang="ko-KR" altLang="en-US"/>
          </a:p>
        </p:txBody>
      </p:sp>
      <p:sp>
        <p:nvSpPr>
          <p:cNvPr id="5" name="Footer Placeholder 4">
            <a:extLst>
              <a:ext uri="{FF2B5EF4-FFF2-40B4-BE49-F238E27FC236}">
                <a16:creationId xmlns:a16="http://schemas.microsoft.com/office/drawing/2014/main" id="{DA90EA2E-BEA7-40E3-B5FB-04DDDD35B120}"/>
              </a:ext>
            </a:extLst>
          </p:cNvPr>
          <p:cNvSpPr>
            <a:spLocks noGrp="1"/>
          </p:cNvSpPr>
          <p:nvPr>
            <p:ph type="ftr" sz="quarter" idx="11"/>
          </p:nvPr>
        </p:nvSpPr>
        <p:spPr/>
        <p:txBody>
          <a:bodyPr/>
          <a:lstStyle/>
          <a:p>
            <a:endParaRPr lang="ko-KR" altLang="en-US"/>
          </a:p>
        </p:txBody>
      </p:sp>
      <p:sp>
        <p:nvSpPr>
          <p:cNvPr id="6" name="Slide Number Placeholder 5">
            <a:extLst>
              <a:ext uri="{FF2B5EF4-FFF2-40B4-BE49-F238E27FC236}">
                <a16:creationId xmlns:a16="http://schemas.microsoft.com/office/drawing/2014/main" id="{ECDB610B-D884-4BF4-8436-9A9A6FC1684E}"/>
              </a:ext>
            </a:extLst>
          </p:cNvPr>
          <p:cNvSpPr>
            <a:spLocks noGrp="1"/>
          </p:cNvSpPr>
          <p:nvPr>
            <p:ph type="sldNum" sz="quarter" idx="12"/>
          </p:nvPr>
        </p:nvSpPr>
        <p:spPr/>
        <p:txBody>
          <a:bodyPr/>
          <a:lstStyle/>
          <a:p>
            <a:fld id="{48495F16-D482-4F7F-A8A9-33BB3080D02C}" type="slidenum">
              <a:rPr lang="ko-KR" altLang="en-US" smtClean="0"/>
              <a:t>‹#›</a:t>
            </a:fld>
            <a:endParaRPr lang="ko-KR" altLang="en-US"/>
          </a:p>
        </p:txBody>
      </p:sp>
    </p:spTree>
    <p:extLst>
      <p:ext uri="{BB962C8B-B14F-4D97-AF65-F5344CB8AC3E}">
        <p14:creationId xmlns:p14="http://schemas.microsoft.com/office/powerpoint/2010/main" val="3888220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16918-7990-4A1F-8904-27BBD123B005}"/>
              </a:ext>
            </a:extLst>
          </p:cNvPr>
          <p:cNvSpPr>
            <a:spLocks noGrp="1"/>
          </p:cNvSpPr>
          <p:nvPr>
            <p:ph type="title"/>
          </p:nvPr>
        </p:nvSpPr>
        <p:spPr/>
        <p:txBody>
          <a:bodyPr/>
          <a:lstStyle/>
          <a:p>
            <a:r>
              <a:rPr lang="en-US" altLang="ko-KR"/>
              <a:t>Click to edit Master title style</a:t>
            </a:r>
            <a:endParaRPr lang="ko-KR" altLang="en-US"/>
          </a:p>
        </p:txBody>
      </p:sp>
      <p:sp>
        <p:nvSpPr>
          <p:cNvPr id="3" name="Content Placeholder 2">
            <a:extLst>
              <a:ext uri="{FF2B5EF4-FFF2-40B4-BE49-F238E27FC236}">
                <a16:creationId xmlns:a16="http://schemas.microsoft.com/office/drawing/2014/main" id="{C6656C63-931C-4BBB-BF10-7AE30281DDF0}"/>
              </a:ext>
            </a:extLst>
          </p:cNvPr>
          <p:cNvSpPr>
            <a:spLocks noGrp="1"/>
          </p:cNvSpPr>
          <p:nvPr>
            <p:ph sz="half" idx="1"/>
          </p:nvPr>
        </p:nvSpPr>
        <p:spPr>
          <a:xfrm>
            <a:off x="838200" y="1825625"/>
            <a:ext cx="5181600" cy="4351338"/>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Content Placeholder 3">
            <a:extLst>
              <a:ext uri="{FF2B5EF4-FFF2-40B4-BE49-F238E27FC236}">
                <a16:creationId xmlns:a16="http://schemas.microsoft.com/office/drawing/2014/main" id="{38CAC214-15C8-4F6E-A385-121E86E744A6}"/>
              </a:ext>
            </a:extLst>
          </p:cNvPr>
          <p:cNvSpPr>
            <a:spLocks noGrp="1"/>
          </p:cNvSpPr>
          <p:nvPr>
            <p:ph sz="half" idx="2"/>
          </p:nvPr>
        </p:nvSpPr>
        <p:spPr>
          <a:xfrm>
            <a:off x="6172200" y="1825625"/>
            <a:ext cx="5181600" cy="4351338"/>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5" name="Date Placeholder 4">
            <a:extLst>
              <a:ext uri="{FF2B5EF4-FFF2-40B4-BE49-F238E27FC236}">
                <a16:creationId xmlns:a16="http://schemas.microsoft.com/office/drawing/2014/main" id="{343E3BE1-48F4-4A35-942E-3E1523E7030D}"/>
              </a:ext>
            </a:extLst>
          </p:cNvPr>
          <p:cNvSpPr>
            <a:spLocks noGrp="1"/>
          </p:cNvSpPr>
          <p:nvPr>
            <p:ph type="dt" sz="half" idx="10"/>
          </p:nvPr>
        </p:nvSpPr>
        <p:spPr/>
        <p:txBody>
          <a:bodyPr/>
          <a:lstStyle/>
          <a:p>
            <a:fld id="{CEC3327B-A3EB-4E31-821E-0E6929BDB444}" type="datetimeFigureOut">
              <a:rPr lang="ko-KR" altLang="en-US" smtClean="0"/>
              <a:t>2021-06-16</a:t>
            </a:fld>
            <a:endParaRPr lang="ko-KR" altLang="en-US"/>
          </a:p>
        </p:txBody>
      </p:sp>
      <p:sp>
        <p:nvSpPr>
          <p:cNvPr id="6" name="Footer Placeholder 5">
            <a:extLst>
              <a:ext uri="{FF2B5EF4-FFF2-40B4-BE49-F238E27FC236}">
                <a16:creationId xmlns:a16="http://schemas.microsoft.com/office/drawing/2014/main" id="{16BE57AB-DB80-4605-812D-5C40F02E0798}"/>
              </a:ext>
            </a:extLst>
          </p:cNvPr>
          <p:cNvSpPr>
            <a:spLocks noGrp="1"/>
          </p:cNvSpPr>
          <p:nvPr>
            <p:ph type="ftr" sz="quarter" idx="11"/>
          </p:nvPr>
        </p:nvSpPr>
        <p:spPr/>
        <p:txBody>
          <a:bodyPr/>
          <a:lstStyle/>
          <a:p>
            <a:endParaRPr lang="ko-KR" altLang="en-US"/>
          </a:p>
        </p:txBody>
      </p:sp>
      <p:sp>
        <p:nvSpPr>
          <p:cNvPr id="7" name="Slide Number Placeholder 6">
            <a:extLst>
              <a:ext uri="{FF2B5EF4-FFF2-40B4-BE49-F238E27FC236}">
                <a16:creationId xmlns:a16="http://schemas.microsoft.com/office/drawing/2014/main" id="{D2BC737D-75FF-4B26-AF7A-EF7ACDFC8D86}"/>
              </a:ext>
            </a:extLst>
          </p:cNvPr>
          <p:cNvSpPr>
            <a:spLocks noGrp="1"/>
          </p:cNvSpPr>
          <p:nvPr>
            <p:ph type="sldNum" sz="quarter" idx="12"/>
          </p:nvPr>
        </p:nvSpPr>
        <p:spPr/>
        <p:txBody>
          <a:bodyPr/>
          <a:lstStyle/>
          <a:p>
            <a:fld id="{48495F16-D482-4F7F-A8A9-33BB3080D02C}" type="slidenum">
              <a:rPr lang="ko-KR" altLang="en-US" smtClean="0"/>
              <a:t>‹#›</a:t>
            </a:fld>
            <a:endParaRPr lang="ko-KR" altLang="en-US"/>
          </a:p>
        </p:txBody>
      </p:sp>
    </p:spTree>
    <p:extLst>
      <p:ext uri="{BB962C8B-B14F-4D97-AF65-F5344CB8AC3E}">
        <p14:creationId xmlns:p14="http://schemas.microsoft.com/office/powerpoint/2010/main" val="2781738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6A3A4-3017-41F9-B48E-183B772FC3AF}"/>
              </a:ext>
            </a:extLst>
          </p:cNvPr>
          <p:cNvSpPr>
            <a:spLocks noGrp="1"/>
          </p:cNvSpPr>
          <p:nvPr>
            <p:ph type="title"/>
          </p:nvPr>
        </p:nvSpPr>
        <p:spPr>
          <a:xfrm>
            <a:off x="839788" y="365125"/>
            <a:ext cx="10515600" cy="1325563"/>
          </a:xfrm>
        </p:spPr>
        <p:txBody>
          <a:bodyPr/>
          <a:lstStyle/>
          <a:p>
            <a:r>
              <a:rPr lang="en-US" altLang="ko-KR"/>
              <a:t>Click to edit Master title style</a:t>
            </a:r>
            <a:endParaRPr lang="ko-KR" altLang="en-US"/>
          </a:p>
        </p:txBody>
      </p:sp>
      <p:sp>
        <p:nvSpPr>
          <p:cNvPr id="3" name="Text Placeholder 2">
            <a:extLst>
              <a:ext uri="{FF2B5EF4-FFF2-40B4-BE49-F238E27FC236}">
                <a16:creationId xmlns:a16="http://schemas.microsoft.com/office/drawing/2014/main" id="{EDA5CFBE-4487-4E2C-AE10-59752C5E6F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Click to edit Master text styles</a:t>
            </a:r>
          </a:p>
        </p:txBody>
      </p:sp>
      <p:sp>
        <p:nvSpPr>
          <p:cNvPr id="4" name="Content Placeholder 3">
            <a:extLst>
              <a:ext uri="{FF2B5EF4-FFF2-40B4-BE49-F238E27FC236}">
                <a16:creationId xmlns:a16="http://schemas.microsoft.com/office/drawing/2014/main" id="{A9DEF80F-8C70-4E31-928E-F568F1ACB77C}"/>
              </a:ext>
            </a:extLst>
          </p:cNvPr>
          <p:cNvSpPr>
            <a:spLocks noGrp="1"/>
          </p:cNvSpPr>
          <p:nvPr>
            <p:ph sz="half" idx="2"/>
          </p:nvPr>
        </p:nvSpPr>
        <p:spPr>
          <a:xfrm>
            <a:off x="839788" y="2505075"/>
            <a:ext cx="5157787" cy="3684588"/>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5" name="Text Placeholder 4">
            <a:extLst>
              <a:ext uri="{FF2B5EF4-FFF2-40B4-BE49-F238E27FC236}">
                <a16:creationId xmlns:a16="http://schemas.microsoft.com/office/drawing/2014/main" id="{6CA498EF-4903-4527-BE89-46BC14FC37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Click to edit Master text styles</a:t>
            </a:r>
          </a:p>
        </p:txBody>
      </p:sp>
      <p:sp>
        <p:nvSpPr>
          <p:cNvPr id="6" name="Content Placeholder 5">
            <a:extLst>
              <a:ext uri="{FF2B5EF4-FFF2-40B4-BE49-F238E27FC236}">
                <a16:creationId xmlns:a16="http://schemas.microsoft.com/office/drawing/2014/main" id="{4DDDF8B5-E100-4DFF-A67D-F501C4CEBCE3}"/>
              </a:ext>
            </a:extLst>
          </p:cNvPr>
          <p:cNvSpPr>
            <a:spLocks noGrp="1"/>
          </p:cNvSpPr>
          <p:nvPr>
            <p:ph sz="quarter" idx="4"/>
          </p:nvPr>
        </p:nvSpPr>
        <p:spPr>
          <a:xfrm>
            <a:off x="6172200" y="2505075"/>
            <a:ext cx="5183188" cy="3684588"/>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7" name="Date Placeholder 6">
            <a:extLst>
              <a:ext uri="{FF2B5EF4-FFF2-40B4-BE49-F238E27FC236}">
                <a16:creationId xmlns:a16="http://schemas.microsoft.com/office/drawing/2014/main" id="{C7E1BF42-C1F9-43C6-9EB1-6D8764B39584}"/>
              </a:ext>
            </a:extLst>
          </p:cNvPr>
          <p:cNvSpPr>
            <a:spLocks noGrp="1"/>
          </p:cNvSpPr>
          <p:nvPr>
            <p:ph type="dt" sz="half" idx="10"/>
          </p:nvPr>
        </p:nvSpPr>
        <p:spPr/>
        <p:txBody>
          <a:bodyPr/>
          <a:lstStyle/>
          <a:p>
            <a:fld id="{CEC3327B-A3EB-4E31-821E-0E6929BDB444}" type="datetimeFigureOut">
              <a:rPr lang="ko-KR" altLang="en-US" smtClean="0"/>
              <a:t>2021-06-16</a:t>
            </a:fld>
            <a:endParaRPr lang="ko-KR" altLang="en-US"/>
          </a:p>
        </p:txBody>
      </p:sp>
      <p:sp>
        <p:nvSpPr>
          <p:cNvPr id="8" name="Footer Placeholder 7">
            <a:extLst>
              <a:ext uri="{FF2B5EF4-FFF2-40B4-BE49-F238E27FC236}">
                <a16:creationId xmlns:a16="http://schemas.microsoft.com/office/drawing/2014/main" id="{CA48AEE5-8FE0-4FD4-9B45-20A14B6E2B51}"/>
              </a:ext>
            </a:extLst>
          </p:cNvPr>
          <p:cNvSpPr>
            <a:spLocks noGrp="1"/>
          </p:cNvSpPr>
          <p:nvPr>
            <p:ph type="ftr" sz="quarter" idx="11"/>
          </p:nvPr>
        </p:nvSpPr>
        <p:spPr/>
        <p:txBody>
          <a:bodyPr/>
          <a:lstStyle/>
          <a:p>
            <a:endParaRPr lang="ko-KR" altLang="en-US"/>
          </a:p>
        </p:txBody>
      </p:sp>
      <p:sp>
        <p:nvSpPr>
          <p:cNvPr id="9" name="Slide Number Placeholder 8">
            <a:extLst>
              <a:ext uri="{FF2B5EF4-FFF2-40B4-BE49-F238E27FC236}">
                <a16:creationId xmlns:a16="http://schemas.microsoft.com/office/drawing/2014/main" id="{D2D91B15-DB19-43B9-85D6-0966F46C5ED5}"/>
              </a:ext>
            </a:extLst>
          </p:cNvPr>
          <p:cNvSpPr>
            <a:spLocks noGrp="1"/>
          </p:cNvSpPr>
          <p:nvPr>
            <p:ph type="sldNum" sz="quarter" idx="12"/>
          </p:nvPr>
        </p:nvSpPr>
        <p:spPr/>
        <p:txBody>
          <a:bodyPr/>
          <a:lstStyle/>
          <a:p>
            <a:fld id="{48495F16-D482-4F7F-A8A9-33BB3080D02C}" type="slidenum">
              <a:rPr lang="ko-KR" altLang="en-US" smtClean="0"/>
              <a:t>‹#›</a:t>
            </a:fld>
            <a:endParaRPr lang="ko-KR" altLang="en-US"/>
          </a:p>
        </p:txBody>
      </p:sp>
    </p:spTree>
    <p:extLst>
      <p:ext uri="{BB962C8B-B14F-4D97-AF65-F5344CB8AC3E}">
        <p14:creationId xmlns:p14="http://schemas.microsoft.com/office/powerpoint/2010/main" val="3174133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DDD62-6664-4450-B5AA-03C5B51E4BF7}"/>
              </a:ext>
            </a:extLst>
          </p:cNvPr>
          <p:cNvSpPr>
            <a:spLocks noGrp="1"/>
          </p:cNvSpPr>
          <p:nvPr>
            <p:ph type="title"/>
          </p:nvPr>
        </p:nvSpPr>
        <p:spPr/>
        <p:txBody>
          <a:bodyPr/>
          <a:lstStyle/>
          <a:p>
            <a:r>
              <a:rPr lang="en-US" altLang="ko-KR"/>
              <a:t>Click to edit Master title style</a:t>
            </a:r>
            <a:endParaRPr lang="ko-KR" altLang="en-US"/>
          </a:p>
        </p:txBody>
      </p:sp>
      <p:sp>
        <p:nvSpPr>
          <p:cNvPr id="3" name="Date Placeholder 2">
            <a:extLst>
              <a:ext uri="{FF2B5EF4-FFF2-40B4-BE49-F238E27FC236}">
                <a16:creationId xmlns:a16="http://schemas.microsoft.com/office/drawing/2014/main" id="{2080FB60-6DF1-4FF4-9C2B-60117DAB79EB}"/>
              </a:ext>
            </a:extLst>
          </p:cNvPr>
          <p:cNvSpPr>
            <a:spLocks noGrp="1"/>
          </p:cNvSpPr>
          <p:nvPr>
            <p:ph type="dt" sz="half" idx="10"/>
          </p:nvPr>
        </p:nvSpPr>
        <p:spPr/>
        <p:txBody>
          <a:bodyPr/>
          <a:lstStyle/>
          <a:p>
            <a:fld id="{CEC3327B-A3EB-4E31-821E-0E6929BDB444}" type="datetimeFigureOut">
              <a:rPr lang="ko-KR" altLang="en-US" smtClean="0"/>
              <a:t>2021-06-16</a:t>
            </a:fld>
            <a:endParaRPr lang="ko-KR" altLang="en-US"/>
          </a:p>
        </p:txBody>
      </p:sp>
      <p:sp>
        <p:nvSpPr>
          <p:cNvPr id="4" name="Footer Placeholder 3">
            <a:extLst>
              <a:ext uri="{FF2B5EF4-FFF2-40B4-BE49-F238E27FC236}">
                <a16:creationId xmlns:a16="http://schemas.microsoft.com/office/drawing/2014/main" id="{A6F26568-E035-435B-B4D9-AD3D865F822A}"/>
              </a:ext>
            </a:extLst>
          </p:cNvPr>
          <p:cNvSpPr>
            <a:spLocks noGrp="1"/>
          </p:cNvSpPr>
          <p:nvPr>
            <p:ph type="ftr" sz="quarter" idx="11"/>
          </p:nvPr>
        </p:nvSpPr>
        <p:spPr/>
        <p:txBody>
          <a:bodyPr/>
          <a:lstStyle/>
          <a:p>
            <a:endParaRPr lang="ko-KR" altLang="en-US"/>
          </a:p>
        </p:txBody>
      </p:sp>
      <p:sp>
        <p:nvSpPr>
          <p:cNvPr id="5" name="Slide Number Placeholder 4">
            <a:extLst>
              <a:ext uri="{FF2B5EF4-FFF2-40B4-BE49-F238E27FC236}">
                <a16:creationId xmlns:a16="http://schemas.microsoft.com/office/drawing/2014/main" id="{F033B3E7-B4EB-4103-95AE-A433172E94C0}"/>
              </a:ext>
            </a:extLst>
          </p:cNvPr>
          <p:cNvSpPr>
            <a:spLocks noGrp="1"/>
          </p:cNvSpPr>
          <p:nvPr>
            <p:ph type="sldNum" sz="quarter" idx="12"/>
          </p:nvPr>
        </p:nvSpPr>
        <p:spPr/>
        <p:txBody>
          <a:bodyPr/>
          <a:lstStyle/>
          <a:p>
            <a:fld id="{48495F16-D482-4F7F-A8A9-33BB3080D02C}" type="slidenum">
              <a:rPr lang="ko-KR" altLang="en-US" smtClean="0"/>
              <a:t>‹#›</a:t>
            </a:fld>
            <a:endParaRPr lang="ko-KR" altLang="en-US"/>
          </a:p>
        </p:txBody>
      </p:sp>
    </p:spTree>
    <p:extLst>
      <p:ext uri="{BB962C8B-B14F-4D97-AF65-F5344CB8AC3E}">
        <p14:creationId xmlns:p14="http://schemas.microsoft.com/office/powerpoint/2010/main" val="3984050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444BBF-7A8C-43B8-B864-EDFF969B870E}"/>
              </a:ext>
            </a:extLst>
          </p:cNvPr>
          <p:cNvSpPr>
            <a:spLocks noGrp="1"/>
          </p:cNvSpPr>
          <p:nvPr>
            <p:ph type="dt" sz="half" idx="10"/>
          </p:nvPr>
        </p:nvSpPr>
        <p:spPr/>
        <p:txBody>
          <a:bodyPr/>
          <a:lstStyle/>
          <a:p>
            <a:fld id="{CEC3327B-A3EB-4E31-821E-0E6929BDB444}" type="datetimeFigureOut">
              <a:rPr lang="ko-KR" altLang="en-US" smtClean="0"/>
              <a:t>2021-06-16</a:t>
            </a:fld>
            <a:endParaRPr lang="ko-KR" altLang="en-US"/>
          </a:p>
        </p:txBody>
      </p:sp>
      <p:sp>
        <p:nvSpPr>
          <p:cNvPr id="3" name="Footer Placeholder 2">
            <a:extLst>
              <a:ext uri="{FF2B5EF4-FFF2-40B4-BE49-F238E27FC236}">
                <a16:creationId xmlns:a16="http://schemas.microsoft.com/office/drawing/2014/main" id="{16F7BB4D-8E0D-4932-9F88-8E4A90F1FC83}"/>
              </a:ext>
            </a:extLst>
          </p:cNvPr>
          <p:cNvSpPr>
            <a:spLocks noGrp="1"/>
          </p:cNvSpPr>
          <p:nvPr>
            <p:ph type="ftr" sz="quarter" idx="11"/>
          </p:nvPr>
        </p:nvSpPr>
        <p:spPr/>
        <p:txBody>
          <a:bodyPr/>
          <a:lstStyle/>
          <a:p>
            <a:endParaRPr lang="ko-KR" altLang="en-US"/>
          </a:p>
        </p:txBody>
      </p:sp>
      <p:sp>
        <p:nvSpPr>
          <p:cNvPr id="4" name="Slide Number Placeholder 3">
            <a:extLst>
              <a:ext uri="{FF2B5EF4-FFF2-40B4-BE49-F238E27FC236}">
                <a16:creationId xmlns:a16="http://schemas.microsoft.com/office/drawing/2014/main" id="{1E820605-1AB2-4322-B14D-D42F85DEE3D5}"/>
              </a:ext>
            </a:extLst>
          </p:cNvPr>
          <p:cNvSpPr>
            <a:spLocks noGrp="1"/>
          </p:cNvSpPr>
          <p:nvPr>
            <p:ph type="sldNum" sz="quarter" idx="12"/>
          </p:nvPr>
        </p:nvSpPr>
        <p:spPr/>
        <p:txBody>
          <a:bodyPr/>
          <a:lstStyle/>
          <a:p>
            <a:fld id="{48495F16-D482-4F7F-A8A9-33BB3080D02C}" type="slidenum">
              <a:rPr lang="ko-KR" altLang="en-US" smtClean="0"/>
              <a:t>‹#›</a:t>
            </a:fld>
            <a:endParaRPr lang="ko-KR" altLang="en-US"/>
          </a:p>
        </p:txBody>
      </p:sp>
    </p:spTree>
    <p:extLst>
      <p:ext uri="{BB962C8B-B14F-4D97-AF65-F5344CB8AC3E}">
        <p14:creationId xmlns:p14="http://schemas.microsoft.com/office/powerpoint/2010/main" val="1588931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6E9D6-3220-4C10-B0C8-F92120591E05}"/>
              </a:ext>
            </a:extLst>
          </p:cNvPr>
          <p:cNvSpPr>
            <a:spLocks noGrp="1"/>
          </p:cNvSpPr>
          <p:nvPr>
            <p:ph type="title"/>
          </p:nvPr>
        </p:nvSpPr>
        <p:spPr>
          <a:xfrm>
            <a:off x="839788" y="457200"/>
            <a:ext cx="3932237" cy="1600200"/>
          </a:xfrm>
        </p:spPr>
        <p:txBody>
          <a:bodyPr anchor="b"/>
          <a:lstStyle>
            <a:lvl1pPr>
              <a:defRPr sz="3200"/>
            </a:lvl1pPr>
          </a:lstStyle>
          <a:p>
            <a:r>
              <a:rPr lang="en-US" altLang="ko-KR"/>
              <a:t>Click to edit Master title style</a:t>
            </a:r>
            <a:endParaRPr lang="ko-KR" altLang="en-US"/>
          </a:p>
        </p:txBody>
      </p:sp>
      <p:sp>
        <p:nvSpPr>
          <p:cNvPr id="3" name="Content Placeholder 2">
            <a:extLst>
              <a:ext uri="{FF2B5EF4-FFF2-40B4-BE49-F238E27FC236}">
                <a16:creationId xmlns:a16="http://schemas.microsoft.com/office/drawing/2014/main" id="{A65E0DA3-DE36-45EB-9807-476FA2E63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Text Placeholder 3">
            <a:extLst>
              <a:ext uri="{FF2B5EF4-FFF2-40B4-BE49-F238E27FC236}">
                <a16:creationId xmlns:a16="http://schemas.microsoft.com/office/drawing/2014/main" id="{E7A5385E-ECE6-493C-8C92-8C70782380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a:t>Click to edit Master text styles</a:t>
            </a:r>
          </a:p>
        </p:txBody>
      </p:sp>
      <p:sp>
        <p:nvSpPr>
          <p:cNvPr id="5" name="Date Placeholder 4">
            <a:extLst>
              <a:ext uri="{FF2B5EF4-FFF2-40B4-BE49-F238E27FC236}">
                <a16:creationId xmlns:a16="http://schemas.microsoft.com/office/drawing/2014/main" id="{B579B2A9-51CD-46A3-A2AC-5A761231A23A}"/>
              </a:ext>
            </a:extLst>
          </p:cNvPr>
          <p:cNvSpPr>
            <a:spLocks noGrp="1"/>
          </p:cNvSpPr>
          <p:nvPr>
            <p:ph type="dt" sz="half" idx="10"/>
          </p:nvPr>
        </p:nvSpPr>
        <p:spPr/>
        <p:txBody>
          <a:bodyPr/>
          <a:lstStyle/>
          <a:p>
            <a:fld id="{CEC3327B-A3EB-4E31-821E-0E6929BDB444}" type="datetimeFigureOut">
              <a:rPr lang="ko-KR" altLang="en-US" smtClean="0"/>
              <a:t>2021-06-16</a:t>
            </a:fld>
            <a:endParaRPr lang="ko-KR" altLang="en-US"/>
          </a:p>
        </p:txBody>
      </p:sp>
      <p:sp>
        <p:nvSpPr>
          <p:cNvPr id="6" name="Footer Placeholder 5">
            <a:extLst>
              <a:ext uri="{FF2B5EF4-FFF2-40B4-BE49-F238E27FC236}">
                <a16:creationId xmlns:a16="http://schemas.microsoft.com/office/drawing/2014/main" id="{8B18CE91-B8F7-425F-8BF8-6E94056188F5}"/>
              </a:ext>
            </a:extLst>
          </p:cNvPr>
          <p:cNvSpPr>
            <a:spLocks noGrp="1"/>
          </p:cNvSpPr>
          <p:nvPr>
            <p:ph type="ftr" sz="quarter" idx="11"/>
          </p:nvPr>
        </p:nvSpPr>
        <p:spPr/>
        <p:txBody>
          <a:bodyPr/>
          <a:lstStyle/>
          <a:p>
            <a:endParaRPr lang="ko-KR" altLang="en-US"/>
          </a:p>
        </p:txBody>
      </p:sp>
      <p:sp>
        <p:nvSpPr>
          <p:cNvPr id="7" name="Slide Number Placeholder 6">
            <a:extLst>
              <a:ext uri="{FF2B5EF4-FFF2-40B4-BE49-F238E27FC236}">
                <a16:creationId xmlns:a16="http://schemas.microsoft.com/office/drawing/2014/main" id="{FEDAAA13-45D5-482B-AB3F-5F0A723A3505}"/>
              </a:ext>
            </a:extLst>
          </p:cNvPr>
          <p:cNvSpPr>
            <a:spLocks noGrp="1"/>
          </p:cNvSpPr>
          <p:nvPr>
            <p:ph type="sldNum" sz="quarter" idx="12"/>
          </p:nvPr>
        </p:nvSpPr>
        <p:spPr/>
        <p:txBody>
          <a:bodyPr/>
          <a:lstStyle/>
          <a:p>
            <a:fld id="{48495F16-D482-4F7F-A8A9-33BB3080D02C}" type="slidenum">
              <a:rPr lang="ko-KR" altLang="en-US" smtClean="0"/>
              <a:t>‹#›</a:t>
            </a:fld>
            <a:endParaRPr lang="ko-KR" altLang="en-US"/>
          </a:p>
        </p:txBody>
      </p:sp>
    </p:spTree>
    <p:extLst>
      <p:ext uri="{BB962C8B-B14F-4D97-AF65-F5344CB8AC3E}">
        <p14:creationId xmlns:p14="http://schemas.microsoft.com/office/powerpoint/2010/main" val="62242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8D1A1-7417-44E6-A450-F1B9B7F58CEE}"/>
              </a:ext>
            </a:extLst>
          </p:cNvPr>
          <p:cNvSpPr>
            <a:spLocks noGrp="1"/>
          </p:cNvSpPr>
          <p:nvPr>
            <p:ph type="title"/>
          </p:nvPr>
        </p:nvSpPr>
        <p:spPr>
          <a:xfrm>
            <a:off x="839788" y="457200"/>
            <a:ext cx="3932237" cy="1600200"/>
          </a:xfrm>
        </p:spPr>
        <p:txBody>
          <a:bodyPr anchor="b"/>
          <a:lstStyle>
            <a:lvl1pPr>
              <a:defRPr sz="3200"/>
            </a:lvl1pPr>
          </a:lstStyle>
          <a:p>
            <a:r>
              <a:rPr lang="en-US" altLang="ko-KR"/>
              <a:t>Click to edit Master title style</a:t>
            </a:r>
            <a:endParaRPr lang="ko-KR" altLang="en-US"/>
          </a:p>
        </p:txBody>
      </p:sp>
      <p:sp>
        <p:nvSpPr>
          <p:cNvPr id="3" name="Picture Placeholder 2">
            <a:extLst>
              <a:ext uri="{FF2B5EF4-FFF2-40B4-BE49-F238E27FC236}">
                <a16:creationId xmlns:a16="http://schemas.microsoft.com/office/drawing/2014/main" id="{7CEA6E09-9950-454F-AB05-4B39E0A8A5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Text Placeholder 3">
            <a:extLst>
              <a:ext uri="{FF2B5EF4-FFF2-40B4-BE49-F238E27FC236}">
                <a16:creationId xmlns:a16="http://schemas.microsoft.com/office/drawing/2014/main" id="{CF944752-2EB2-4CB9-8341-9536F4C8EB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a:t>Click to edit Master text styles</a:t>
            </a:r>
          </a:p>
        </p:txBody>
      </p:sp>
      <p:sp>
        <p:nvSpPr>
          <p:cNvPr id="5" name="Date Placeholder 4">
            <a:extLst>
              <a:ext uri="{FF2B5EF4-FFF2-40B4-BE49-F238E27FC236}">
                <a16:creationId xmlns:a16="http://schemas.microsoft.com/office/drawing/2014/main" id="{3B7AF38D-6392-4165-91BD-D4F9D99A3458}"/>
              </a:ext>
            </a:extLst>
          </p:cNvPr>
          <p:cNvSpPr>
            <a:spLocks noGrp="1"/>
          </p:cNvSpPr>
          <p:nvPr>
            <p:ph type="dt" sz="half" idx="10"/>
          </p:nvPr>
        </p:nvSpPr>
        <p:spPr/>
        <p:txBody>
          <a:bodyPr/>
          <a:lstStyle/>
          <a:p>
            <a:fld id="{CEC3327B-A3EB-4E31-821E-0E6929BDB444}" type="datetimeFigureOut">
              <a:rPr lang="ko-KR" altLang="en-US" smtClean="0"/>
              <a:t>2021-06-16</a:t>
            </a:fld>
            <a:endParaRPr lang="ko-KR" altLang="en-US"/>
          </a:p>
        </p:txBody>
      </p:sp>
      <p:sp>
        <p:nvSpPr>
          <p:cNvPr id="6" name="Footer Placeholder 5">
            <a:extLst>
              <a:ext uri="{FF2B5EF4-FFF2-40B4-BE49-F238E27FC236}">
                <a16:creationId xmlns:a16="http://schemas.microsoft.com/office/drawing/2014/main" id="{21B6D98A-0DA6-47D0-A031-D83237208160}"/>
              </a:ext>
            </a:extLst>
          </p:cNvPr>
          <p:cNvSpPr>
            <a:spLocks noGrp="1"/>
          </p:cNvSpPr>
          <p:nvPr>
            <p:ph type="ftr" sz="quarter" idx="11"/>
          </p:nvPr>
        </p:nvSpPr>
        <p:spPr/>
        <p:txBody>
          <a:bodyPr/>
          <a:lstStyle/>
          <a:p>
            <a:endParaRPr lang="ko-KR" altLang="en-US"/>
          </a:p>
        </p:txBody>
      </p:sp>
      <p:sp>
        <p:nvSpPr>
          <p:cNvPr id="7" name="Slide Number Placeholder 6">
            <a:extLst>
              <a:ext uri="{FF2B5EF4-FFF2-40B4-BE49-F238E27FC236}">
                <a16:creationId xmlns:a16="http://schemas.microsoft.com/office/drawing/2014/main" id="{2A676564-0C64-48DC-8B7D-7E3CA60752EB}"/>
              </a:ext>
            </a:extLst>
          </p:cNvPr>
          <p:cNvSpPr>
            <a:spLocks noGrp="1"/>
          </p:cNvSpPr>
          <p:nvPr>
            <p:ph type="sldNum" sz="quarter" idx="12"/>
          </p:nvPr>
        </p:nvSpPr>
        <p:spPr/>
        <p:txBody>
          <a:bodyPr/>
          <a:lstStyle/>
          <a:p>
            <a:fld id="{48495F16-D482-4F7F-A8A9-33BB3080D02C}" type="slidenum">
              <a:rPr lang="ko-KR" altLang="en-US" smtClean="0"/>
              <a:t>‹#›</a:t>
            </a:fld>
            <a:endParaRPr lang="ko-KR" altLang="en-US"/>
          </a:p>
        </p:txBody>
      </p:sp>
    </p:spTree>
    <p:extLst>
      <p:ext uri="{BB962C8B-B14F-4D97-AF65-F5344CB8AC3E}">
        <p14:creationId xmlns:p14="http://schemas.microsoft.com/office/powerpoint/2010/main" val="3552188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AF0F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270F36-D077-438E-9D8F-F04C7B0E75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ko-KR"/>
              <a:t>Click to edit Master title style</a:t>
            </a:r>
            <a:endParaRPr lang="ko-KR" altLang="en-US"/>
          </a:p>
        </p:txBody>
      </p:sp>
      <p:sp>
        <p:nvSpPr>
          <p:cNvPr id="3" name="Text Placeholder 2">
            <a:extLst>
              <a:ext uri="{FF2B5EF4-FFF2-40B4-BE49-F238E27FC236}">
                <a16:creationId xmlns:a16="http://schemas.microsoft.com/office/drawing/2014/main" id="{7B96D3FC-D398-412F-BB9C-4BDD848EF6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a:extLst>
              <a:ext uri="{FF2B5EF4-FFF2-40B4-BE49-F238E27FC236}">
                <a16:creationId xmlns:a16="http://schemas.microsoft.com/office/drawing/2014/main" id="{D3A149E8-1B90-4911-856F-B7B1600073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C3327B-A3EB-4E31-821E-0E6929BDB444}" type="datetimeFigureOut">
              <a:rPr lang="ko-KR" altLang="en-US" smtClean="0"/>
              <a:t>2021-06-16</a:t>
            </a:fld>
            <a:endParaRPr lang="ko-KR" altLang="en-US"/>
          </a:p>
        </p:txBody>
      </p:sp>
      <p:sp>
        <p:nvSpPr>
          <p:cNvPr id="5" name="Footer Placeholder 4">
            <a:extLst>
              <a:ext uri="{FF2B5EF4-FFF2-40B4-BE49-F238E27FC236}">
                <a16:creationId xmlns:a16="http://schemas.microsoft.com/office/drawing/2014/main" id="{8ADE8FFF-FEEF-4074-8B53-FB2482C3D8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a:extLst>
              <a:ext uri="{FF2B5EF4-FFF2-40B4-BE49-F238E27FC236}">
                <a16:creationId xmlns:a16="http://schemas.microsoft.com/office/drawing/2014/main" id="{32F38FF7-E33D-4B5B-89D6-9D6F6D5A6E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95F16-D482-4F7F-A8A9-33BB3080D02C}" type="slidenum">
              <a:rPr lang="ko-KR" altLang="en-US" smtClean="0"/>
              <a:t>‹#›</a:t>
            </a:fld>
            <a:endParaRPr lang="ko-KR" altLang="en-US"/>
          </a:p>
        </p:txBody>
      </p:sp>
    </p:spTree>
    <p:extLst>
      <p:ext uri="{BB962C8B-B14F-4D97-AF65-F5344CB8AC3E}">
        <p14:creationId xmlns:p14="http://schemas.microsoft.com/office/powerpoint/2010/main" val="4047139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image" Target="../media/image12.png"/><Relationship Id="rId3" Type="http://schemas.openxmlformats.org/officeDocument/2006/relationships/image" Target="../media/image3.png"/><Relationship Id="rId21" Type="http://schemas.microsoft.com/office/2007/relationships/hdphoto" Target="../media/hdphoto7.wdp"/><Relationship Id="rId7" Type="http://schemas.openxmlformats.org/officeDocument/2006/relationships/image" Target="../media/image6.png"/><Relationship Id="rId12" Type="http://schemas.openxmlformats.org/officeDocument/2006/relationships/image" Target="../media/image9.png"/><Relationship Id="rId17" Type="http://schemas.microsoft.com/office/2007/relationships/hdphoto" Target="../media/hdphoto6.wdp"/><Relationship Id="rId2" Type="http://schemas.openxmlformats.org/officeDocument/2006/relationships/image" Target="../media/image1.jpeg"/><Relationship Id="rId16" Type="http://schemas.openxmlformats.org/officeDocument/2006/relationships/image" Target="../media/image11.png"/><Relationship Id="rId20"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5.png"/><Relationship Id="rId15" Type="http://schemas.microsoft.com/office/2007/relationships/hdphoto" Target="../media/hdphoto5.wdp"/><Relationship Id="rId10" Type="http://schemas.openxmlformats.org/officeDocument/2006/relationships/image" Target="../media/image8.png"/><Relationship Id="rId19" Type="http://schemas.openxmlformats.org/officeDocument/2006/relationships/image" Target="../media/image13.jpeg"/><Relationship Id="rId4" Type="http://schemas.openxmlformats.org/officeDocument/2006/relationships/image" Target="../media/image4.jpeg"/><Relationship Id="rId9" Type="http://schemas.openxmlformats.org/officeDocument/2006/relationships/image" Target="../media/image7.jpeg"/><Relationship Id="rId1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7.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Layout" Target="../slideLayouts/slideLayout7.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7.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Layout" Target="../slideLayouts/slideLayout7.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7.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www.fradleycroft.co.uk/wp-content/uploads/2018/02/Survival-Exercise-Team-Building-Storming-Answers.pdf"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52E6EEEB-8B44-4D3F-9078-DB3B7D340BE0}"/>
              </a:ext>
            </a:extLst>
          </p:cNvPr>
          <p:cNvSpPr txBox="1"/>
          <p:nvPr/>
        </p:nvSpPr>
        <p:spPr>
          <a:xfrm>
            <a:off x="1548100" y="2911442"/>
            <a:ext cx="10501593" cy="3154710"/>
          </a:xfrm>
          <a:prstGeom prst="rect">
            <a:avLst/>
          </a:prstGeom>
          <a:noFill/>
        </p:spPr>
        <p:txBody>
          <a:bodyPr wrap="none" rtlCol="0">
            <a:spAutoFit/>
          </a:bodyPr>
          <a:lstStyle/>
          <a:p>
            <a:r>
              <a:rPr lang="en-US" altLang="ko-KR" sz="19900" dirty="0">
                <a:solidFill>
                  <a:srgbClr val="90E0EF"/>
                </a:solidFill>
                <a:latin typeface="Aharoni" panose="02010803020104030203" pitchFamily="2" charset="-79"/>
                <a:cs typeface="Aharoni" panose="02010803020104030203" pitchFamily="2" charset="-79"/>
              </a:rPr>
              <a:t>survival </a:t>
            </a:r>
            <a:endParaRPr lang="ko-KR" altLang="en-US" sz="19900" dirty="0">
              <a:solidFill>
                <a:srgbClr val="90E0EF"/>
              </a:solidFill>
              <a:latin typeface="Aharoni" panose="02010803020104030203" pitchFamily="2" charset="-79"/>
              <a:cs typeface="Aharoni" panose="02010803020104030203" pitchFamily="2" charset="-79"/>
            </a:endParaRPr>
          </a:p>
        </p:txBody>
      </p:sp>
      <p:sp>
        <p:nvSpPr>
          <p:cNvPr id="8" name="TextBox 7">
            <a:extLst>
              <a:ext uri="{FF2B5EF4-FFF2-40B4-BE49-F238E27FC236}">
                <a16:creationId xmlns:a16="http://schemas.microsoft.com/office/drawing/2014/main" id="{169497B8-6C25-4761-9D27-8763EDC6E357}"/>
              </a:ext>
            </a:extLst>
          </p:cNvPr>
          <p:cNvSpPr txBox="1"/>
          <p:nvPr/>
        </p:nvSpPr>
        <p:spPr>
          <a:xfrm>
            <a:off x="205272" y="1767670"/>
            <a:ext cx="6787436" cy="3154710"/>
          </a:xfrm>
          <a:prstGeom prst="rect">
            <a:avLst/>
          </a:prstGeom>
          <a:noFill/>
        </p:spPr>
        <p:txBody>
          <a:bodyPr wrap="none" rtlCol="0">
            <a:spAutoFit/>
          </a:bodyPr>
          <a:lstStyle/>
          <a:p>
            <a:r>
              <a:rPr lang="en-US" altLang="ko-KR" sz="19900" dirty="0">
                <a:solidFill>
                  <a:srgbClr val="0077B6"/>
                </a:solidFill>
                <a:latin typeface="Aharoni" panose="02010803020104030203" pitchFamily="2" charset="-79"/>
                <a:cs typeface="Aharoni" panose="02010803020104030203" pitchFamily="2" charset="-79"/>
              </a:rPr>
              <a:t>Arctic</a:t>
            </a:r>
            <a:endParaRPr lang="ko-KR" altLang="en-US" sz="19900" dirty="0">
              <a:solidFill>
                <a:srgbClr val="0077B6"/>
              </a:solidFill>
              <a:latin typeface="Aharoni" panose="02010803020104030203" pitchFamily="2" charset="-79"/>
              <a:cs typeface="Aharoni" panose="02010803020104030203" pitchFamily="2" charset="-79"/>
            </a:endParaRPr>
          </a:p>
        </p:txBody>
      </p:sp>
      <p:pic>
        <p:nvPicPr>
          <p:cNvPr id="2050" name="Picture 2" descr="16,523 BEST &quot;Snow Background&quot; IMAGES, STOCK PHOTOS &amp; VECTORS | Adobe Stock">
            <a:extLst>
              <a:ext uri="{FF2B5EF4-FFF2-40B4-BE49-F238E27FC236}">
                <a16:creationId xmlns:a16="http://schemas.microsoft.com/office/drawing/2014/main" id="{30A0D328-4D44-43F1-9D9D-2F0253043461}"/>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b="781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847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16,523 BEST &quot;Snow Background&quot; IMAGES, STOCK PHOTOS &amp; VECTORS | Adobe Stock">
            <a:extLst>
              <a:ext uri="{FF2B5EF4-FFF2-40B4-BE49-F238E27FC236}">
                <a16:creationId xmlns:a16="http://schemas.microsoft.com/office/drawing/2014/main" id="{DC83C740-5FEF-45F4-A3F8-D18A6753E9C4}"/>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b="781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ownload Folded Clothes Png - Transparent Png Clothing Stack - Full Size PNG  Image - PNGkit">
            <a:extLst>
              <a:ext uri="{FF2B5EF4-FFF2-40B4-BE49-F238E27FC236}">
                <a16:creationId xmlns:a16="http://schemas.microsoft.com/office/drawing/2014/main" id="{41AD9880-1942-4F42-8EAF-18B6A1169E0F}"/>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6867" y="899052"/>
            <a:ext cx="1832809" cy="15437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tton Dust Sheet 3.5m x 2.6m">
            <a:extLst>
              <a:ext uri="{FF2B5EF4-FFF2-40B4-BE49-F238E27FC236}">
                <a16:creationId xmlns:a16="http://schemas.microsoft.com/office/drawing/2014/main" id="{04E0BA68-6CB8-4D13-8E80-5952EF801735}"/>
              </a:ext>
            </a:extLst>
          </p:cNvPr>
          <p:cNvPicPr>
            <a:picLocks noChangeAspect="1" noChangeArrowheads="1"/>
          </p:cNvPicPr>
          <p:nvPr/>
        </p:nvPicPr>
        <p:blipFill rotWithShape="1">
          <a:blip r:embed="rId4">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t="20500" b="20500"/>
          <a:stretch/>
        </p:blipFill>
        <p:spPr bwMode="auto">
          <a:xfrm>
            <a:off x="3617446" y="1222408"/>
            <a:ext cx="2152146" cy="12697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risco All-Vegetable Shortening - 48oz : Target">
            <a:extLst>
              <a:ext uri="{FF2B5EF4-FFF2-40B4-BE49-F238E27FC236}">
                <a16:creationId xmlns:a16="http://schemas.microsoft.com/office/drawing/2014/main" id="{A4DC0CED-5F1D-4180-AA73-68C328B402FD}"/>
              </a:ext>
            </a:extLst>
          </p:cNvPr>
          <p:cNvPicPr>
            <a:picLocks noChangeAspect="1" noChangeArrowheads="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backgroundRemoval t="3689" b="96721" l="9221" r="89344">
                        <a14:foregroundMark x1="64549" y1="4713" x2="40984" y2="4098"/>
                        <a14:foregroundMark x1="40984" y1="4098" x2="30943" y2="6557"/>
                        <a14:foregroundMark x1="31352" y1="86475" x2="40574" y2="91803"/>
                        <a14:foregroundMark x1="40574" y1="91803" x2="50820" y2="93443"/>
                        <a14:foregroundMark x1="54508" y1="96311" x2="54098" y2="96311"/>
                        <a14:foregroundMark x1="51844" y1="96721" x2="51844" y2="96721"/>
                      </a14:backgroundRemoval>
                    </a14:imgEffect>
                  </a14:imgLayer>
                </a14:imgProps>
              </a:ext>
              <a:ext uri="{28A0092B-C50C-407E-A947-70E740481C1C}">
                <a14:useLocalDpi xmlns:a14="http://schemas.microsoft.com/office/drawing/2010/main" val="0"/>
              </a:ext>
            </a:extLst>
          </a:blip>
          <a:srcRect/>
          <a:stretch>
            <a:fillRect/>
          </a:stretch>
        </p:blipFill>
        <p:spPr bwMode="auto">
          <a:xfrm>
            <a:off x="6850173" y="1108587"/>
            <a:ext cx="1320559" cy="13205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lmond Chocolate Bar | Fundraising Chocolate Almonds Canada – Purdys Year  Round Fundraising">
            <a:extLst>
              <a:ext uri="{FF2B5EF4-FFF2-40B4-BE49-F238E27FC236}">
                <a16:creationId xmlns:a16="http://schemas.microsoft.com/office/drawing/2014/main" id="{B667AEA0-CABE-42C0-87C3-061E6880AF0B}"/>
              </a:ext>
            </a:extLst>
          </p:cNvPr>
          <p:cNvPicPr>
            <a:picLocks noChangeAspect="1" noChangeArrowheads="1"/>
          </p:cNvPicPr>
          <p:nvPr/>
        </p:nvPicPr>
        <p:blipFill rotWithShape="1">
          <a:blip r:embed="rId7">
            <a:duotone>
              <a:schemeClr val="accent3">
                <a:shade val="45000"/>
                <a:satMod val="135000"/>
              </a:schemeClr>
              <a:prstClr val="white"/>
            </a:duotone>
            <a:extLst>
              <a:ext uri="{BEBA8EAE-BF5A-486C-A8C5-ECC9F3942E4B}">
                <a14:imgProps xmlns:a14="http://schemas.microsoft.com/office/drawing/2010/main">
                  <a14:imgLayer r:embed="rId8">
                    <a14:imgEffect>
                      <a14:backgroundRemoval t="10000" b="90000" l="6792" r="94151">
                        <a14:foregroundMark x1="6981" y1="40189" x2="10943" y2="44151"/>
                        <a14:foregroundMark x1="94151" y1="31321" x2="90943" y2="31509"/>
                        <a14:foregroundMark x1="61132" y1="62453" x2="63208" y2="61698"/>
                        <a14:backgroundMark x1="70189" y1="59057" x2="71132" y2="60377"/>
                        <a14:backgroundMark x1="62830" y1="62830" x2="62830" y2="62830"/>
                      </a14:backgroundRemoval>
                    </a14:imgEffect>
                  </a14:imgLayer>
                </a14:imgProps>
              </a:ext>
              <a:ext uri="{28A0092B-C50C-407E-A947-70E740481C1C}">
                <a14:useLocalDpi xmlns:a14="http://schemas.microsoft.com/office/drawing/2010/main" val="0"/>
              </a:ext>
            </a:extLst>
          </a:blip>
          <a:srcRect l="4143" t="14124" r="2057" b="25906"/>
          <a:stretch/>
        </p:blipFill>
        <p:spPr bwMode="auto">
          <a:xfrm>
            <a:off x="9038123" y="972153"/>
            <a:ext cx="2377440" cy="15200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irport sectional chart - Danabi">
            <a:extLst>
              <a:ext uri="{FF2B5EF4-FFF2-40B4-BE49-F238E27FC236}">
                <a16:creationId xmlns:a16="http://schemas.microsoft.com/office/drawing/2014/main" id="{CD4B225B-AC12-44F7-AF4B-F0127DE9ACD3}"/>
              </a:ext>
            </a:extLst>
          </p:cNvPr>
          <p:cNvPicPr>
            <a:picLocks noChangeAspect="1" noChangeArrowheads="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5489" y="3308246"/>
            <a:ext cx="2026135" cy="1139998"/>
          </a:xfrm>
          <a:prstGeom prst="rect">
            <a:avLst/>
          </a:prstGeom>
          <a:noFill/>
          <a:scene3d>
            <a:camera prst="orthographicFront">
              <a:rot lat="2400000" lon="600000" rev="600000"/>
            </a:camera>
            <a:lightRig rig="threePt" dir="t"/>
          </a:scene3d>
          <a:extLst>
            <a:ext uri="{909E8E84-426E-40DD-AFC4-6F175D3DCCD1}">
              <a14:hiddenFill xmlns:a14="http://schemas.microsoft.com/office/drawing/2010/main">
                <a:solidFill>
                  <a:srgbClr val="FFFFFF"/>
                </a:solidFill>
              </a14:hiddenFill>
            </a:ext>
          </a:extLst>
        </p:spPr>
      </p:pic>
      <p:pic>
        <p:nvPicPr>
          <p:cNvPr id="1036" name="Picture 12" descr="18,676 Cigarette Lighter Stock Photos, Pictures &amp; Royalty-Free Images -  iStock">
            <a:extLst>
              <a:ext uri="{FF2B5EF4-FFF2-40B4-BE49-F238E27FC236}">
                <a16:creationId xmlns:a16="http://schemas.microsoft.com/office/drawing/2014/main" id="{C9283246-5605-448D-9D2B-97B074856C24}"/>
              </a:ext>
            </a:extLst>
          </p:cNvPr>
          <p:cNvPicPr>
            <a:picLocks noChangeAspect="1" noChangeArrowheads="1"/>
          </p:cNvPicPr>
          <p:nvPr/>
        </p:nvPicPr>
        <p:blipFill>
          <a:blip r:embed="rId10">
            <a:duotone>
              <a:schemeClr val="accent3">
                <a:shade val="45000"/>
                <a:satMod val="135000"/>
              </a:schemeClr>
              <a:prstClr val="white"/>
            </a:duotone>
            <a:extLst>
              <a:ext uri="{BEBA8EAE-BF5A-486C-A8C5-ECC9F3942E4B}">
                <a14:imgProps xmlns:a14="http://schemas.microsoft.com/office/drawing/2010/main">
                  <a14:imgLayer r:embed="rId11">
                    <a14:imgEffect>
                      <a14:backgroundRemoval t="9967" b="90359" l="10000" r="90000">
                        <a14:foregroundMark x1="35250" y1="21895" x2="36250" y2="21895"/>
                        <a14:foregroundMark x1="44000" y1="90359" x2="45000" y2="90359"/>
                        <a14:foregroundMark x1="60250" y1="89869" x2="60250" y2="89869"/>
                        <a14:foregroundMark x1="39750" y1="89869" x2="39750" y2="89869"/>
                        <a14:foregroundMark x1="61750" y1="89706" x2="61750" y2="89706"/>
                      </a14:backgroundRemoval>
                    </a14:imgEffect>
                  </a14:imgLayer>
                </a14:imgProps>
              </a:ext>
              <a:ext uri="{28A0092B-C50C-407E-A947-70E740481C1C}">
                <a14:useLocalDpi xmlns:a14="http://schemas.microsoft.com/office/drawing/2010/main" val="0"/>
              </a:ext>
            </a:extLst>
          </a:blip>
          <a:srcRect/>
          <a:stretch>
            <a:fillRect/>
          </a:stretch>
        </p:blipFill>
        <p:spPr bwMode="auto">
          <a:xfrm rot="20557931">
            <a:off x="4149977" y="2881222"/>
            <a:ext cx="1087083" cy="166323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Jack Daniels Single Barrel 100 Proof 70 cl">
            <a:extLst>
              <a:ext uri="{FF2B5EF4-FFF2-40B4-BE49-F238E27FC236}">
                <a16:creationId xmlns:a16="http://schemas.microsoft.com/office/drawing/2014/main" id="{4618C9B6-9354-44C3-91EA-D194D44EE00F}"/>
              </a:ext>
            </a:extLst>
          </p:cNvPr>
          <p:cNvPicPr>
            <a:picLocks noChangeAspect="1" noChangeArrowheads="1"/>
          </p:cNvPicPr>
          <p:nvPr/>
        </p:nvPicPr>
        <p:blipFill>
          <a:blip r:embed="rId12">
            <a:duotone>
              <a:schemeClr val="accent3">
                <a:shade val="45000"/>
                <a:satMod val="135000"/>
              </a:schemeClr>
              <a:prstClr val="white"/>
            </a:duotone>
            <a:extLst>
              <a:ext uri="{BEBA8EAE-BF5A-486C-A8C5-ECC9F3942E4B}">
                <a14:imgProps xmlns:a14="http://schemas.microsoft.com/office/drawing/2010/main">
                  <a14:imgLayer r:embed="rId13">
                    <a14:imgEffect>
                      <a14:backgroundRemoval t="7875" b="94500" l="10000" r="90000">
                        <a14:foregroundMark x1="44875" y1="8250" x2="51250" y2="7875"/>
                        <a14:foregroundMark x1="54000" y1="91750" x2="46250" y2="92125"/>
                        <a14:foregroundMark x1="65875" y1="94000" x2="64500" y2="94500"/>
                        <a14:foregroundMark x1="67625" y1="92875" x2="67625" y2="92875"/>
                        <a14:foregroundMark x1="66500" y1="87875" x2="66500" y2="87875"/>
                      </a14:backgroundRemoval>
                    </a14:imgEffect>
                  </a14:imgLayer>
                </a14:imgProps>
              </a:ext>
              <a:ext uri="{28A0092B-C50C-407E-A947-70E740481C1C}">
                <a14:useLocalDpi xmlns:a14="http://schemas.microsoft.com/office/drawing/2010/main" val="0"/>
              </a:ext>
            </a:extLst>
          </a:blip>
          <a:srcRect/>
          <a:stretch>
            <a:fillRect/>
          </a:stretch>
        </p:blipFill>
        <p:spPr bwMode="auto">
          <a:xfrm rot="2490727">
            <a:off x="6672763" y="2745968"/>
            <a:ext cx="1847905" cy="184790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t's a quality thing: Behind the Global Compass 2018-19 report- Wine  Intelligence">
            <a:extLst>
              <a:ext uri="{FF2B5EF4-FFF2-40B4-BE49-F238E27FC236}">
                <a16:creationId xmlns:a16="http://schemas.microsoft.com/office/drawing/2014/main" id="{A89C4B79-94F3-4C8B-9A65-01CA471EDCD3}"/>
              </a:ext>
            </a:extLst>
          </p:cNvPr>
          <p:cNvPicPr>
            <a:picLocks noChangeAspect="1" noChangeArrowheads="1"/>
          </p:cNvPicPr>
          <p:nvPr/>
        </p:nvPicPr>
        <p:blipFill>
          <a:blip r:embed="rId14">
            <a:duotone>
              <a:schemeClr val="accent3">
                <a:shade val="45000"/>
                <a:satMod val="135000"/>
              </a:schemeClr>
              <a:prstClr val="white"/>
            </a:duotone>
            <a:extLst>
              <a:ext uri="{BEBA8EAE-BF5A-486C-A8C5-ECC9F3942E4B}">
                <a14:imgProps xmlns:a14="http://schemas.microsoft.com/office/drawing/2010/main">
                  <a14:imgLayer r:embed="rId15">
                    <a14:imgEffect>
                      <a14:backgroundRemoval t="8862" b="89947" l="9987" r="89947">
                        <a14:foregroundMark x1="42196" y1="9854" x2="46825" y2="8862"/>
                        <a14:foregroundMark x1="51389" y1="84325" x2="51389" y2="84325"/>
                      </a14:backgroundRemoval>
                    </a14:imgEffect>
                  </a14:imgLayer>
                </a14:imgProps>
              </a:ext>
              <a:ext uri="{28A0092B-C50C-407E-A947-70E740481C1C}">
                <a14:useLocalDpi xmlns:a14="http://schemas.microsoft.com/office/drawing/2010/main" val="0"/>
              </a:ext>
            </a:extLst>
          </a:blip>
          <a:srcRect/>
          <a:stretch>
            <a:fillRect/>
          </a:stretch>
        </p:blipFill>
        <p:spPr bwMode="auto">
          <a:xfrm>
            <a:off x="1128546" y="5035718"/>
            <a:ext cx="1520020" cy="152002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Newspapers: Read All About It Quiz | Britannica">
            <a:extLst>
              <a:ext uri="{FF2B5EF4-FFF2-40B4-BE49-F238E27FC236}">
                <a16:creationId xmlns:a16="http://schemas.microsoft.com/office/drawing/2014/main" id="{6FD0F04E-F0BE-4E8C-8341-60813885D265}"/>
              </a:ext>
            </a:extLst>
          </p:cNvPr>
          <p:cNvPicPr>
            <a:picLocks noChangeAspect="1" noChangeArrowheads="1"/>
          </p:cNvPicPr>
          <p:nvPr/>
        </p:nvPicPr>
        <p:blipFill>
          <a:blip r:embed="rId16">
            <a:duotone>
              <a:schemeClr val="accent3">
                <a:shade val="45000"/>
                <a:satMod val="135000"/>
              </a:schemeClr>
              <a:prstClr val="white"/>
            </a:duotone>
            <a:extLst>
              <a:ext uri="{BEBA8EAE-BF5A-486C-A8C5-ECC9F3942E4B}">
                <a14:imgProps xmlns:a14="http://schemas.microsoft.com/office/drawing/2010/main">
                  <a14:imgLayer r:embed="rId17">
                    <a14:imgEffect>
                      <a14:backgroundRemoval t="9926" b="89926" l="1000" r="95556">
                        <a14:foregroundMark x1="5889" y1="63556" x2="6778" y2="62815"/>
                        <a14:foregroundMark x1="3667" y1="43407" x2="5444" y2="42963"/>
                        <a14:foregroundMark x1="36667" y1="18519" x2="26222" y2="17926"/>
                        <a14:foregroundMark x1="10111" y1="18963" x2="19111" y2="20148"/>
                        <a14:foregroundMark x1="45222" y1="16148" x2="51111" y2="28000"/>
                        <a14:foregroundMark x1="57556" y1="17481" x2="52222" y2="14074"/>
                        <a14:foregroundMark x1="48556" y1="12000" x2="42333" y2="15111"/>
                        <a14:foregroundMark x1="42333" y1="15111" x2="36222" y2="15556"/>
                        <a14:foregroundMark x1="36222" y1="15556" x2="34111" y2="16741"/>
                        <a14:foregroundMark x1="82111" y1="19111" x2="70333" y2="20296"/>
                        <a14:foregroundMark x1="91778" y1="31407" x2="91778" y2="33185"/>
                        <a14:foregroundMark x1="95444" y1="36000" x2="95444" y2="36000"/>
                        <a14:foregroundMark x1="93556" y1="26963" x2="93556" y2="26963"/>
                        <a14:foregroundMark x1="94000" y1="22370" x2="94000" y2="22370"/>
                        <a14:foregroundMark x1="92000" y1="17185" x2="92000" y2="17185"/>
                        <a14:foregroundMark x1="87556" y1="17037" x2="52667" y2="15704"/>
                        <a14:foregroundMark x1="85444" y1="16000" x2="91111" y2="14815"/>
                        <a14:foregroundMark x1="91111" y1="14815" x2="91778" y2="16444"/>
                        <a14:foregroundMark x1="93333" y1="14815" x2="93333" y2="14815"/>
                        <a14:foregroundMark x1="94000" y1="16741" x2="94000" y2="16741"/>
                        <a14:foregroundMark x1="95556" y1="76741" x2="95556" y2="76741"/>
                        <a14:foregroundMark x1="93667" y1="77630" x2="83667" y2="78222"/>
                        <a14:foregroundMark x1="86889" y1="80148" x2="80222" y2="80148"/>
                        <a14:foregroundMark x1="81222" y1="80889" x2="75667" y2="81926"/>
                        <a14:foregroundMark x1="71222" y1="83852" x2="68333" y2="84296"/>
                        <a14:foregroundMark x1="40778" y1="88889" x2="19000" y2="78519"/>
                        <a14:foregroundMark x1="19000" y1="78519" x2="17667" y2="76889"/>
                        <a14:foregroundMark x1="2556" y1="63111" x2="3667" y2="65185"/>
                        <a14:foregroundMark x1="3778" y1="50667" x2="3778" y2="50667"/>
                        <a14:foregroundMark x1="4556" y1="51407" x2="5000" y2="51556"/>
                        <a14:foregroundMark x1="2444" y1="31556" x2="2444" y2="31556"/>
                        <a14:foregroundMark x1="3333" y1="29481" x2="3333" y2="29481"/>
                        <a14:foregroundMark x1="5889" y1="26370" x2="5889" y2="26370"/>
                        <a14:foregroundMark x1="5889" y1="27111" x2="5889" y2="27111"/>
                        <a14:foregroundMark x1="8556" y1="22815" x2="8556" y2="22815"/>
                        <a14:foregroundMark x1="9667" y1="19111" x2="9667" y2="19111"/>
                        <a14:foregroundMark x1="1000" y1="58667" x2="1000" y2="58667"/>
                        <a14:foregroundMark x1="17222" y1="17630" x2="19889" y2="17333"/>
                        <a14:foregroundMark x1="41889" y1="13037" x2="41778" y2="14815"/>
                        <a14:foregroundMark x1="40778" y1="13630" x2="40778" y2="13630"/>
                        <a14:foregroundMark x1="34556" y1="15407" x2="34556" y2="15407"/>
                        <a14:foregroundMark x1="26000" y1="15852" x2="23889" y2="16889"/>
                        <a14:foregroundMark x1="27556" y1="15407" x2="27556" y2="15407"/>
                        <a14:foregroundMark x1="25111" y1="16593" x2="25111" y2="16593"/>
                        <a14:foregroundMark x1="24333" y1="16148" x2="24333" y2="16148"/>
                        <a14:backgroundMark x1="556" y1="62815" x2="556" y2="62815"/>
                      </a14:backgroundRemoval>
                    </a14:imgEffect>
                  </a14:imgLayer>
                </a14:imgProps>
              </a:ext>
              <a:ext uri="{28A0092B-C50C-407E-A947-70E740481C1C}">
                <a14:useLocalDpi xmlns:a14="http://schemas.microsoft.com/office/drawing/2010/main" val="0"/>
              </a:ext>
            </a:extLst>
          </a:blip>
          <a:srcRect/>
          <a:stretch>
            <a:fillRect/>
          </a:stretch>
        </p:blipFill>
        <p:spPr bwMode="auto">
          <a:xfrm>
            <a:off x="9443061" y="3263868"/>
            <a:ext cx="1776787" cy="133259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Z P-10 F .45 AUTO">
            <a:extLst>
              <a:ext uri="{FF2B5EF4-FFF2-40B4-BE49-F238E27FC236}">
                <a16:creationId xmlns:a16="http://schemas.microsoft.com/office/drawing/2014/main" id="{8487E921-831C-4F96-B66A-C9E75CF6705A}"/>
              </a:ext>
            </a:extLst>
          </p:cNvPr>
          <p:cNvPicPr>
            <a:picLocks noChangeAspect="1" noChangeArrowheads="1"/>
          </p:cNvPicPr>
          <p:nvPr/>
        </p:nvPicPr>
        <p:blipFill>
          <a:blip r:embed="rId18">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53903" y="5138503"/>
            <a:ext cx="1915689"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1.75 lb Camp Hatchet - Sport Utility Finish w/14&quot; curved handle | Self  Reliance Outfitters">
            <a:extLst>
              <a:ext uri="{FF2B5EF4-FFF2-40B4-BE49-F238E27FC236}">
                <a16:creationId xmlns:a16="http://schemas.microsoft.com/office/drawing/2014/main" id="{B25DA5A7-8629-437C-83F2-6881BB6706DB}"/>
              </a:ext>
            </a:extLst>
          </p:cNvPr>
          <p:cNvPicPr>
            <a:picLocks noChangeAspect="1" noChangeArrowheads="1"/>
          </p:cNvPicPr>
          <p:nvPr/>
        </p:nvPicPr>
        <p:blipFill>
          <a:blip r:embed="rId19">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15261" y="5138503"/>
            <a:ext cx="1314450"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Dish Washing Steel Wool, स्टील वूल - Bansal Plastic &amp; Packers, Noida | ID:  21230803997">
            <a:extLst>
              <a:ext uri="{FF2B5EF4-FFF2-40B4-BE49-F238E27FC236}">
                <a16:creationId xmlns:a16="http://schemas.microsoft.com/office/drawing/2014/main" id="{727D7720-5D04-45D1-BB9B-325E646F8A2D}"/>
              </a:ext>
            </a:extLst>
          </p:cNvPr>
          <p:cNvPicPr>
            <a:picLocks noChangeAspect="1" noChangeArrowheads="1"/>
          </p:cNvPicPr>
          <p:nvPr/>
        </p:nvPicPr>
        <p:blipFill>
          <a:blip r:embed="rId20">
            <a:duotone>
              <a:schemeClr val="accent3">
                <a:shade val="45000"/>
                <a:satMod val="135000"/>
              </a:schemeClr>
              <a:prstClr val="white"/>
            </a:duotone>
            <a:extLst>
              <a:ext uri="{BEBA8EAE-BF5A-486C-A8C5-ECC9F3942E4B}">
                <a14:imgProps xmlns:a14="http://schemas.microsoft.com/office/drawing/2010/main">
                  <a14:imgLayer r:embed="rId21">
                    <a14:imgEffect>
                      <a14:backgroundRemoval t="6600" b="92400" l="4200" r="95800">
                        <a14:foregroundMark x1="7400" y1="53000" x2="9400" y2="44800"/>
                        <a14:foregroundMark x1="4200" y1="58000" x2="4600" y2="53400"/>
                        <a14:foregroundMark x1="36800" y1="91000" x2="46000" y2="92400"/>
                        <a14:foregroundMark x1="93800" y1="57200" x2="93600" y2="48000"/>
                        <a14:foregroundMark x1="95600" y1="40000" x2="95800" y2="42200"/>
                        <a14:foregroundMark x1="92200" y1="60800" x2="91000" y2="63000"/>
                        <a14:foregroundMark x1="88200" y1="71200" x2="87400" y2="73200"/>
                        <a14:foregroundMark x1="85000" y1="77000" x2="81400" y2="82200"/>
                        <a14:foregroundMark x1="79200" y1="85200" x2="71200" y2="89200"/>
                        <a14:foregroundMark x1="75800" y1="87200" x2="75400" y2="87600"/>
                        <a14:foregroundMark x1="88800" y1="69600" x2="91000" y2="65600"/>
                        <a14:foregroundMark x1="79600" y1="12800" x2="58800" y2="8600"/>
                        <a14:foregroundMark x1="58800" y1="8600" x2="58800" y2="8600"/>
                        <a14:foregroundMark x1="58600" y1="7600" x2="48800" y2="10200"/>
                        <a14:foregroundMark x1="48800" y1="10200" x2="48200" y2="10600"/>
                        <a14:foregroundMark x1="48600" y1="9200" x2="37600" y2="7000"/>
                        <a14:foregroundMark x1="42800" y1="6600" x2="45800" y2="6800"/>
                        <a14:foregroundMark x1="12600" y1="20800" x2="16600" y2="18400"/>
                        <a14:foregroundMark x1="17600" y1="17200" x2="20000" y2="15800"/>
                        <a14:foregroundMark x1="27800" y1="10600" x2="30600" y2="10400"/>
                        <a14:foregroundMark x1="6800" y1="70200" x2="5400" y2="65200"/>
                        <a14:foregroundMark x1="4200" y1="52400" x2="5400" y2="49400"/>
                      </a14:backgroundRemoval>
                    </a14:imgEffect>
                  </a14:imgLayer>
                </a14:imgProps>
              </a:ext>
              <a:ext uri="{28A0092B-C50C-407E-A947-70E740481C1C}">
                <a14:useLocalDpi xmlns:a14="http://schemas.microsoft.com/office/drawing/2010/main" val="0"/>
              </a:ext>
            </a:extLst>
          </a:blip>
          <a:srcRect/>
          <a:stretch>
            <a:fillRect/>
          </a:stretch>
        </p:blipFill>
        <p:spPr bwMode="auto">
          <a:xfrm>
            <a:off x="9688680" y="5257013"/>
            <a:ext cx="1076325" cy="1076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643D1CF-687C-4ADF-A2E1-BD487FC40F2E}"/>
              </a:ext>
            </a:extLst>
          </p:cNvPr>
          <p:cNvSpPr txBox="1"/>
          <p:nvPr/>
        </p:nvSpPr>
        <p:spPr>
          <a:xfrm>
            <a:off x="1089565" y="191166"/>
            <a:ext cx="10012869" cy="707886"/>
          </a:xfrm>
          <a:prstGeom prst="rect">
            <a:avLst/>
          </a:prstGeom>
          <a:noFill/>
        </p:spPr>
        <p:txBody>
          <a:bodyPr wrap="none" rtlCol="0">
            <a:spAutoFit/>
          </a:bodyPr>
          <a:lstStyle/>
          <a:p>
            <a:r>
              <a:rPr lang="en-US" altLang="ko-KR" sz="4000" b="1" dirty="0">
                <a:solidFill>
                  <a:srgbClr val="03045E"/>
                </a:solidFill>
                <a:latin typeface="Arial Nova" panose="020B0504020202020204" pitchFamily="34" charset="0"/>
              </a:rPr>
              <a:t>Rank</a:t>
            </a:r>
            <a:r>
              <a:rPr lang="en-US" altLang="ko-KR" sz="2800" dirty="0">
                <a:solidFill>
                  <a:srgbClr val="03045E"/>
                </a:solidFill>
                <a:latin typeface="Arial Nova" panose="020B0504020202020204" pitchFamily="34" charset="0"/>
              </a:rPr>
              <a:t> </a:t>
            </a:r>
            <a:r>
              <a:rPr lang="en-US" altLang="ko-KR" sz="2800" dirty="0">
                <a:solidFill>
                  <a:srgbClr val="0077B6"/>
                </a:solidFill>
                <a:latin typeface="Arial Nova" panose="020B0504020202020204" pitchFamily="34" charset="0"/>
              </a:rPr>
              <a:t>the following </a:t>
            </a:r>
            <a:r>
              <a:rPr lang="en-US" altLang="ko-KR" sz="3600" dirty="0">
                <a:solidFill>
                  <a:srgbClr val="03045E"/>
                </a:solidFill>
                <a:latin typeface="Arial Nova" panose="020B0504020202020204" pitchFamily="34" charset="0"/>
              </a:rPr>
              <a:t>items</a:t>
            </a:r>
            <a:r>
              <a:rPr lang="en-US" altLang="ko-KR" sz="2800" dirty="0">
                <a:solidFill>
                  <a:srgbClr val="03045E"/>
                </a:solidFill>
                <a:latin typeface="Arial Nova" panose="020B0504020202020204" pitchFamily="34" charset="0"/>
              </a:rPr>
              <a:t> </a:t>
            </a:r>
            <a:r>
              <a:rPr lang="en-US" altLang="ko-KR" sz="2800" dirty="0">
                <a:solidFill>
                  <a:srgbClr val="0077B6"/>
                </a:solidFill>
                <a:latin typeface="Arial Nova" panose="020B0504020202020204" pitchFamily="34" charset="0"/>
              </a:rPr>
              <a:t>in order of </a:t>
            </a:r>
            <a:r>
              <a:rPr lang="en-US" altLang="ko-KR" sz="4000" dirty="0">
                <a:solidFill>
                  <a:srgbClr val="F72585"/>
                </a:solidFill>
                <a:latin typeface="Arial Black" panose="020B0A04020102020204" pitchFamily="34" charset="0"/>
              </a:rPr>
              <a:t>importance</a:t>
            </a:r>
            <a:r>
              <a:rPr lang="en-US" altLang="ko-KR" sz="4000" dirty="0">
                <a:solidFill>
                  <a:srgbClr val="03045E"/>
                </a:solidFill>
                <a:latin typeface="Arial Black" panose="020B0A04020102020204" pitchFamily="34" charset="0"/>
              </a:rPr>
              <a:t>:</a:t>
            </a:r>
            <a:r>
              <a:rPr lang="en-US" altLang="ko-KR" sz="2800" dirty="0">
                <a:solidFill>
                  <a:srgbClr val="03045E"/>
                </a:solidFill>
                <a:latin typeface="Arial Nova" panose="020B0504020202020204" pitchFamily="34" charset="0"/>
              </a:rPr>
              <a:t> </a:t>
            </a:r>
            <a:endParaRPr lang="ko-KR" altLang="en-US" sz="2800" dirty="0">
              <a:solidFill>
                <a:srgbClr val="03045E"/>
              </a:solidFill>
              <a:latin typeface="Arial Nova" panose="020B0504020202020204" pitchFamily="34" charset="0"/>
            </a:endParaRPr>
          </a:p>
        </p:txBody>
      </p:sp>
      <p:sp>
        <p:nvSpPr>
          <p:cNvPr id="4" name="TextBox 3">
            <a:extLst>
              <a:ext uri="{FF2B5EF4-FFF2-40B4-BE49-F238E27FC236}">
                <a16:creationId xmlns:a16="http://schemas.microsoft.com/office/drawing/2014/main" id="{D870D0BF-5C19-477A-8A15-7A7EAE6A7537}"/>
              </a:ext>
            </a:extLst>
          </p:cNvPr>
          <p:cNvSpPr txBox="1"/>
          <p:nvPr/>
        </p:nvSpPr>
        <p:spPr>
          <a:xfrm>
            <a:off x="3777114" y="4492325"/>
            <a:ext cx="1832810" cy="307777"/>
          </a:xfrm>
          <a:prstGeom prst="rect">
            <a:avLst/>
          </a:prstGeom>
          <a:noFill/>
        </p:spPr>
        <p:txBody>
          <a:bodyPr wrap="square">
            <a:spAutoFit/>
          </a:bodyPr>
          <a:lstStyle/>
          <a:p>
            <a:pPr algn="ctr"/>
            <a:r>
              <a:rPr lang="en-US" altLang="ko-KR" sz="1400" dirty="0">
                <a:solidFill>
                  <a:srgbClr val="00B4D8"/>
                </a:solidFill>
              </a:rPr>
              <a:t>Cigarette lighter </a:t>
            </a:r>
            <a:endParaRPr lang="ko-KR" altLang="en-US" sz="1400" dirty="0">
              <a:solidFill>
                <a:srgbClr val="00B4D8"/>
              </a:solidFill>
            </a:endParaRPr>
          </a:p>
        </p:txBody>
      </p:sp>
      <p:sp>
        <p:nvSpPr>
          <p:cNvPr id="6" name="TextBox 5">
            <a:extLst>
              <a:ext uri="{FF2B5EF4-FFF2-40B4-BE49-F238E27FC236}">
                <a16:creationId xmlns:a16="http://schemas.microsoft.com/office/drawing/2014/main" id="{9F59D7D6-9026-410A-A7B0-EA8CD45B1909}"/>
              </a:ext>
            </a:extLst>
          </p:cNvPr>
          <p:cNvSpPr txBox="1"/>
          <p:nvPr/>
        </p:nvSpPr>
        <p:spPr>
          <a:xfrm>
            <a:off x="9387038" y="6359057"/>
            <a:ext cx="1832810" cy="307777"/>
          </a:xfrm>
          <a:prstGeom prst="rect">
            <a:avLst/>
          </a:prstGeom>
          <a:noFill/>
        </p:spPr>
        <p:txBody>
          <a:bodyPr wrap="square">
            <a:spAutoFit/>
          </a:bodyPr>
          <a:lstStyle/>
          <a:p>
            <a:pPr algn="ctr"/>
            <a:r>
              <a:rPr lang="en-US" altLang="ko-KR" sz="1400" dirty="0">
                <a:solidFill>
                  <a:srgbClr val="00B4D8"/>
                </a:solidFill>
              </a:rPr>
              <a:t>Ball of steel wool</a:t>
            </a:r>
            <a:endParaRPr lang="ko-KR" altLang="en-US" sz="1400" dirty="0">
              <a:solidFill>
                <a:srgbClr val="00B4D8"/>
              </a:solidFill>
            </a:endParaRPr>
          </a:p>
        </p:txBody>
      </p:sp>
      <p:sp>
        <p:nvSpPr>
          <p:cNvPr id="8" name="TextBox 7">
            <a:extLst>
              <a:ext uri="{FF2B5EF4-FFF2-40B4-BE49-F238E27FC236}">
                <a16:creationId xmlns:a16="http://schemas.microsoft.com/office/drawing/2014/main" id="{F415F48D-0E3D-41E5-929A-AC385262F6FF}"/>
              </a:ext>
            </a:extLst>
          </p:cNvPr>
          <p:cNvSpPr txBox="1"/>
          <p:nvPr/>
        </p:nvSpPr>
        <p:spPr>
          <a:xfrm>
            <a:off x="972152" y="2410143"/>
            <a:ext cx="1832810" cy="738664"/>
          </a:xfrm>
          <a:prstGeom prst="rect">
            <a:avLst/>
          </a:prstGeom>
          <a:noFill/>
        </p:spPr>
        <p:txBody>
          <a:bodyPr wrap="square">
            <a:spAutoFit/>
          </a:bodyPr>
          <a:lstStyle/>
          <a:p>
            <a:pPr algn="ctr"/>
            <a:r>
              <a:rPr lang="en-US" altLang="ko-KR" sz="1400" dirty="0">
                <a:solidFill>
                  <a:srgbClr val="00B4D8"/>
                </a:solidFill>
              </a:rPr>
              <a:t>Extra shirt and pants for each survivor </a:t>
            </a:r>
            <a:endParaRPr lang="ko-KR" altLang="en-US" sz="1400" dirty="0">
              <a:solidFill>
                <a:srgbClr val="00B4D8"/>
              </a:solidFill>
            </a:endParaRPr>
          </a:p>
        </p:txBody>
      </p:sp>
      <p:sp>
        <p:nvSpPr>
          <p:cNvPr id="10" name="TextBox 9">
            <a:extLst>
              <a:ext uri="{FF2B5EF4-FFF2-40B4-BE49-F238E27FC236}">
                <a16:creationId xmlns:a16="http://schemas.microsoft.com/office/drawing/2014/main" id="{05BF6283-C790-4B8B-9B86-957BF5AB9182}"/>
              </a:ext>
            </a:extLst>
          </p:cNvPr>
          <p:cNvSpPr txBox="1"/>
          <p:nvPr/>
        </p:nvSpPr>
        <p:spPr>
          <a:xfrm>
            <a:off x="6582076" y="2410143"/>
            <a:ext cx="1832810" cy="523220"/>
          </a:xfrm>
          <a:prstGeom prst="rect">
            <a:avLst/>
          </a:prstGeom>
          <a:noFill/>
        </p:spPr>
        <p:txBody>
          <a:bodyPr wrap="square">
            <a:spAutoFit/>
          </a:bodyPr>
          <a:lstStyle/>
          <a:p>
            <a:pPr algn="ctr"/>
            <a:r>
              <a:rPr lang="en-US" altLang="ko-KR" sz="1400" dirty="0">
                <a:solidFill>
                  <a:srgbClr val="00B4D8"/>
                </a:solidFill>
              </a:rPr>
              <a:t>Can of Crisco shortening</a:t>
            </a:r>
            <a:endParaRPr lang="ko-KR" altLang="en-US" sz="1400" dirty="0">
              <a:solidFill>
                <a:srgbClr val="00B4D8"/>
              </a:solidFill>
            </a:endParaRPr>
          </a:p>
        </p:txBody>
      </p:sp>
      <p:sp>
        <p:nvSpPr>
          <p:cNvPr id="12" name="TextBox 11">
            <a:extLst>
              <a:ext uri="{FF2B5EF4-FFF2-40B4-BE49-F238E27FC236}">
                <a16:creationId xmlns:a16="http://schemas.microsoft.com/office/drawing/2014/main" id="{478B9FBF-B7C5-4034-AB0D-89DE6473C50C}"/>
              </a:ext>
            </a:extLst>
          </p:cNvPr>
          <p:cNvSpPr txBox="1"/>
          <p:nvPr/>
        </p:nvSpPr>
        <p:spPr>
          <a:xfrm>
            <a:off x="3777114" y="2410143"/>
            <a:ext cx="1832810" cy="523220"/>
          </a:xfrm>
          <a:prstGeom prst="rect">
            <a:avLst/>
          </a:prstGeom>
          <a:noFill/>
        </p:spPr>
        <p:txBody>
          <a:bodyPr wrap="square">
            <a:spAutoFit/>
          </a:bodyPr>
          <a:lstStyle/>
          <a:p>
            <a:pPr algn="ctr"/>
            <a:r>
              <a:rPr lang="en-US" altLang="ko-KR" sz="1400" dirty="0">
                <a:solidFill>
                  <a:srgbClr val="00B4D8"/>
                </a:solidFill>
              </a:rPr>
              <a:t>6x6m piece of canvas </a:t>
            </a:r>
            <a:endParaRPr lang="ko-KR" altLang="en-US" sz="1400" dirty="0">
              <a:solidFill>
                <a:srgbClr val="00B4D8"/>
              </a:solidFill>
            </a:endParaRPr>
          </a:p>
        </p:txBody>
      </p:sp>
      <p:sp>
        <p:nvSpPr>
          <p:cNvPr id="14" name="TextBox 13">
            <a:extLst>
              <a:ext uri="{FF2B5EF4-FFF2-40B4-BE49-F238E27FC236}">
                <a16:creationId xmlns:a16="http://schemas.microsoft.com/office/drawing/2014/main" id="{BBD1A90D-BA9E-4799-A5AC-F242921FDD78}"/>
              </a:ext>
            </a:extLst>
          </p:cNvPr>
          <p:cNvSpPr txBox="1"/>
          <p:nvPr/>
        </p:nvSpPr>
        <p:spPr>
          <a:xfrm>
            <a:off x="6582076" y="6359057"/>
            <a:ext cx="1832810" cy="307777"/>
          </a:xfrm>
          <a:prstGeom prst="rect">
            <a:avLst/>
          </a:prstGeom>
          <a:noFill/>
        </p:spPr>
        <p:txBody>
          <a:bodyPr wrap="square">
            <a:spAutoFit/>
          </a:bodyPr>
          <a:lstStyle/>
          <a:p>
            <a:pPr algn="ctr"/>
            <a:r>
              <a:rPr lang="en-US" altLang="ko-KR" sz="1400" dirty="0">
                <a:solidFill>
                  <a:srgbClr val="00B4D8"/>
                </a:solidFill>
              </a:rPr>
              <a:t>Small axe </a:t>
            </a:r>
            <a:endParaRPr lang="ko-KR" altLang="en-US" sz="1400" dirty="0">
              <a:solidFill>
                <a:srgbClr val="00B4D8"/>
              </a:solidFill>
            </a:endParaRPr>
          </a:p>
        </p:txBody>
      </p:sp>
      <p:sp>
        <p:nvSpPr>
          <p:cNvPr id="16" name="TextBox 15">
            <a:extLst>
              <a:ext uri="{FF2B5EF4-FFF2-40B4-BE49-F238E27FC236}">
                <a16:creationId xmlns:a16="http://schemas.microsoft.com/office/drawing/2014/main" id="{D1B80939-EBC4-42C3-A822-61AA0228BFA6}"/>
              </a:ext>
            </a:extLst>
          </p:cNvPr>
          <p:cNvSpPr txBox="1"/>
          <p:nvPr/>
        </p:nvSpPr>
        <p:spPr>
          <a:xfrm>
            <a:off x="9387038" y="2410143"/>
            <a:ext cx="1832810" cy="707886"/>
          </a:xfrm>
          <a:prstGeom prst="rect">
            <a:avLst/>
          </a:prstGeom>
          <a:noFill/>
        </p:spPr>
        <p:txBody>
          <a:bodyPr wrap="square">
            <a:spAutoFit/>
          </a:bodyPr>
          <a:lstStyle/>
          <a:p>
            <a:pPr algn="ctr"/>
            <a:r>
              <a:rPr lang="en-US" altLang="ko-KR" sz="1400" dirty="0">
                <a:solidFill>
                  <a:srgbClr val="00B4D8"/>
                </a:solidFill>
              </a:rPr>
              <a:t>Family size chocolate bars </a:t>
            </a:r>
          </a:p>
          <a:p>
            <a:pPr algn="ctr"/>
            <a:r>
              <a:rPr lang="en-US" altLang="ko-KR" sz="1200" dirty="0">
                <a:solidFill>
                  <a:srgbClr val="00B4D8"/>
                </a:solidFill>
              </a:rPr>
              <a:t>(one per person) </a:t>
            </a:r>
            <a:endParaRPr lang="ko-KR" altLang="en-US" sz="1200" dirty="0">
              <a:solidFill>
                <a:srgbClr val="00B4D8"/>
              </a:solidFill>
            </a:endParaRPr>
          </a:p>
        </p:txBody>
      </p:sp>
      <p:sp>
        <p:nvSpPr>
          <p:cNvPr id="18" name="TextBox 17">
            <a:extLst>
              <a:ext uri="{FF2B5EF4-FFF2-40B4-BE49-F238E27FC236}">
                <a16:creationId xmlns:a16="http://schemas.microsoft.com/office/drawing/2014/main" id="{E22AC3E7-FC54-4BC8-8A9F-C017495C78DD}"/>
              </a:ext>
            </a:extLst>
          </p:cNvPr>
          <p:cNvSpPr txBox="1"/>
          <p:nvPr/>
        </p:nvSpPr>
        <p:spPr>
          <a:xfrm>
            <a:off x="9387038" y="4492325"/>
            <a:ext cx="1832810" cy="492443"/>
          </a:xfrm>
          <a:prstGeom prst="rect">
            <a:avLst/>
          </a:prstGeom>
          <a:noFill/>
        </p:spPr>
        <p:txBody>
          <a:bodyPr wrap="square">
            <a:spAutoFit/>
          </a:bodyPr>
          <a:lstStyle/>
          <a:p>
            <a:pPr algn="ctr"/>
            <a:r>
              <a:rPr lang="en-US" altLang="ko-KR" sz="1400" dirty="0">
                <a:solidFill>
                  <a:srgbClr val="00B4D8"/>
                </a:solidFill>
              </a:rPr>
              <a:t>Newspapers </a:t>
            </a:r>
          </a:p>
          <a:p>
            <a:pPr algn="ctr"/>
            <a:r>
              <a:rPr lang="en-US" altLang="ko-KR" sz="1200" dirty="0">
                <a:solidFill>
                  <a:srgbClr val="00B4D8"/>
                </a:solidFill>
              </a:rPr>
              <a:t>(one per person) </a:t>
            </a:r>
            <a:endParaRPr lang="ko-KR" altLang="en-US" sz="1200" dirty="0">
              <a:solidFill>
                <a:srgbClr val="00B4D8"/>
              </a:solidFill>
            </a:endParaRPr>
          </a:p>
        </p:txBody>
      </p:sp>
      <p:sp>
        <p:nvSpPr>
          <p:cNvPr id="20" name="TextBox 19">
            <a:extLst>
              <a:ext uri="{FF2B5EF4-FFF2-40B4-BE49-F238E27FC236}">
                <a16:creationId xmlns:a16="http://schemas.microsoft.com/office/drawing/2014/main" id="{D6365784-CBF9-4B09-8EE3-EFF11C2EBADE}"/>
              </a:ext>
            </a:extLst>
          </p:cNvPr>
          <p:cNvSpPr txBox="1"/>
          <p:nvPr/>
        </p:nvSpPr>
        <p:spPr>
          <a:xfrm>
            <a:off x="3777114" y="6359057"/>
            <a:ext cx="1832810" cy="523220"/>
          </a:xfrm>
          <a:prstGeom prst="rect">
            <a:avLst/>
          </a:prstGeom>
          <a:noFill/>
        </p:spPr>
        <p:txBody>
          <a:bodyPr wrap="square">
            <a:spAutoFit/>
          </a:bodyPr>
          <a:lstStyle/>
          <a:p>
            <a:pPr algn="ctr"/>
            <a:r>
              <a:rPr lang="en-US" altLang="ko-KR" sz="1400" dirty="0">
                <a:solidFill>
                  <a:srgbClr val="00B4D8"/>
                </a:solidFill>
              </a:rPr>
              <a:t>Loaded .45-caliber pistol</a:t>
            </a:r>
            <a:endParaRPr lang="ko-KR" altLang="en-US" sz="1400" dirty="0">
              <a:solidFill>
                <a:srgbClr val="00B4D8"/>
              </a:solidFill>
            </a:endParaRPr>
          </a:p>
        </p:txBody>
      </p:sp>
      <p:sp>
        <p:nvSpPr>
          <p:cNvPr id="22" name="TextBox 21">
            <a:extLst>
              <a:ext uri="{FF2B5EF4-FFF2-40B4-BE49-F238E27FC236}">
                <a16:creationId xmlns:a16="http://schemas.microsoft.com/office/drawing/2014/main" id="{8B7CC062-6731-49BC-B7A0-F3BA6DE41BB2}"/>
              </a:ext>
            </a:extLst>
          </p:cNvPr>
          <p:cNvSpPr txBox="1"/>
          <p:nvPr/>
        </p:nvSpPr>
        <p:spPr>
          <a:xfrm>
            <a:off x="6582076" y="4492325"/>
            <a:ext cx="1832810" cy="523220"/>
          </a:xfrm>
          <a:prstGeom prst="rect">
            <a:avLst/>
          </a:prstGeom>
          <a:noFill/>
        </p:spPr>
        <p:txBody>
          <a:bodyPr wrap="square">
            <a:spAutoFit/>
          </a:bodyPr>
          <a:lstStyle/>
          <a:p>
            <a:pPr algn="ctr"/>
            <a:r>
              <a:rPr lang="en-US" altLang="ko-KR" sz="1400" dirty="0">
                <a:solidFill>
                  <a:srgbClr val="00B4D8"/>
                </a:solidFill>
              </a:rPr>
              <a:t>1 liter of 100 proof whiskey</a:t>
            </a:r>
            <a:endParaRPr lang="ko-KR" altLang="en-US" sz="1400" dirty="0">
              <a:solidFill>
                <a:srgbClr val="00B4D8"/>
              </a:solidFill>
            </a:endParaRPr>
          </a:p>
        </p:txBody>
      </p:sp>
      <p:sp>
        <p:nvSpPr>
          <p:cNvPr id="24" name="TextBox 23">
            <a:extLst>
              <a:ext uri="{FF2B5EF4-FFF2-40B4-BE49-F238E27FC236}">
                <a16:creationId xmlns:a16="http://schemas.microsoft.com/office/drawing/2014/main" id="{330FF87D-D524-40CA-822E-BD55613BB014}"/>
              </a:ext>
            </a:extLst>
          </p:cNvPr>
          <p:cNvSpPr txBox="1"/>
          <p:nvPr/>
        </p:nvSpPr>
        <p:spPr>
          <a:xfrm>
            <a:off x="972152" y="6359057"/>
            <a:ext cx="1832810" cy="307777"/>
          </a:xfrm>
          <a:prstGeom prst="rect">
            <a:avLst/>
          </a:prstGeom>
          <a:noFill/>
        </p:spPr>
        <p:txBody>
          <a:bodyPr wrap="square">
            <a:spAutoFit/>
          </a:bodyPr>
          <a:lstStyle/>
          <a:p>
            <a:pPr algn="ctr"/>
            <a:r>
              <a:rPr lang="en-US" altLang="ko-KR" sz="1400" dirty="0">
                <a:solidFill>
                  <a:srgbClr val="00B4D8"/>
                </a:solidFill>
              </a:rPr>
              <a:t>Compass</a:t>
            </a:r>
            <a:endParaRPr lang="ko-KR" altLang="en-US" sz="1400" dirty="0">
              <a:solidFill>
                <a:srgbClr val="00B4D8"/>
              </a:solidFill>
            </a:endParaRPr>
          </a:p>
        </p:txBody>
      </p:sp>
      <p:sp>
        <p:nvSpPr>
          <p:cNvPr id="26" name="TextBox 25">
            <a:extLst>
              <a:ext uri="{FF2B5EF4-FFF2-40B4-BE49-F238E27FC236}">
                <a16:creationId xmlns:a16="http://schemas.microsoft.com/office/drawing/2014/main" id="{5E97C8D7-1F9E-4281-896C-41A751131368}"/>
              </a:ext>
            </a:extLst>
          </p:cNvPr>
          <p:cNvSpPr txBox="1"/>
          <p:nvPr/>
        </p:nvSpPr>
        <p:spPr>
          <a:xfrm>
            <a:off x="972152" y="4492325"/>
            <a:ext cx="1832810" cy="523220"/>
          </a:xfrm>
          <a:prstGeom prst="rect">
            <a:avLst/>
          </a:prstGeom>
          <a:noFill/>
        </p:spPr>
        <p:txBody>
          <a:bodyPr wrap="square">
            <a:spAutoFit/>
          </a:bodyPr>
          <a:lstStyle/>
          <a:p>
            <a:pPr algn="ctr"/>
            <a:r>
              <a:rPr lang="en-US" altLang="ko-KR" sz="1400" dirty="0">
                <a:solidFill>
                  <a:srgbClr val="00B4D8"/>
                </a:solidFill>
              </a:rPr>
              <a:t>Sectional air map made of plastic</a:t>
            </a:r>
            <a:endParaRPr lang="ko-KR" altLang="en-US" sz="1400" dirty="0">
              <a:solidFill>
                <a:srgbClr val="00B4D8"/>
              </a:solidFill>
            </a:endParaRPr>
          </a:p>
        </p:txBody>
      </p:sp>
    </p:spTree>
    <p:extLst>
      <p:ext uri="{BB962C8B-B14F-4D97-AF65-F5344CB8AC3E}">
        <p14:creationId xmlns:p14="http://schemas.microsoft.com/office/powerpoint/2010/main" val="1415222042"/>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6,523 BEST &quot;Snow Background&quot; IMAGES, STOCK PHOTOS &amp; VECTORS | Adobe Stock">
            <a:extLst>
              <a:ext uri="{FF2B5EF4-FFF2-40B4-BE49-F238E27FC236}">
                <a16:creationId xmlns:a16="http://schemas.microsoft.com/office/drawing/2014/main" id="{3AF83088-AA3D-478B-AEB5-69EE7BE3B22F}"/>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b="781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7C74298-940A-49CC-BBFA-5F7E174A9ED6}"/>
              </a:ext>
            </a:extLst>
          </p:cNvPr>
          <p:cNvSpPr txBox="1"/>
          <p:nvPr/>
        </p:nvSpPr>
        <p:spPr>
          <a:xfrm>
            <a:off x="1089565" y="191166"/>
            <a:ext cx="10012869" cy="707886"/>
          </a:xfrm>
          <a:prstGeom prst="rect">
            <a:avLst/>
          </a:prstGeom>
          <a:noFill/>
        </p:spPr>
        <p:txBody>
          <a:bodyPr wrap="none" rtlCol="0">
            <a:spAutoFit/>
          </a:bodyPr>
          <a:lstStyle/>
          <a:p>
            <a:r>
              <a:rPr lang="en-US" altLang="ko-KR" sz="4000" b="1" dirty="0">
                <a:solidFill>
                  <a:srgbClr val="03045E"/>
                </a:solidFill>
                <a:latin typeface="Arial Nova" panose="020B0504020202020204" pitchFamily="34" charset="0"/>
              </a:rPr>
              <a:t>Rank</a:t>
            </a:r>
            <a:r>
              <a:rPr lang="en-US" altLang="ko-KR" sz="2800" dirty="0">
                <a:solidFill>
                  <a:srgbClr val="03045E"/>
                </a:solidFill>
                <a:latin typeface="Arial Nova" panose="020B0504020202020204" pitchFamily="34" charset="0"/>
              </a:rPr>
              <a:t> </a:t>
            </a:r>
            <a:r>
              <a:rPr lang="en-US" altLang="ko-KR" sz="2800" dirty="0">
                <a:solidFill>
                  <a:srgbClr val="0077B6"/>
                </a:solidFill>
                <a:latin typeface="Arial Nova" panose="020B0504020202020204" pitchFamily="34" charset="0"/>
              </a:rPr>
              <a:t>the following </a:t>
            </a:r>
            <a:r>
              <a:rPr lang="en-US" altLang="ko-KR" sz="3600" dirty="0">
                <a:solidFill>
                  <a:srgbClr val="03045E"/>
                </a:solidFill>
                <a:latin typeface="Arial Nova" panose="020B0504020202020204" pitchFamily="34" charset="0"/>
              </a:rPr>
              <a:t>items</a:t>
            </a:r>
            <a:r>
              <a:rPr lang="en-US" altLang="ko-KR" sz="2800" dirty="0">
                <a:solidFill>
                  <a:srgbClr val="03045E"/>
                </a:solidFill>
                <a:latin typeface="Arial Nova" panose="020B0504020202020204" pitchFamily="34" charset="0"/>
              </a:rPr>
              <a:t> </a:t>
            </a:r>
            <a:r>
              <a:rPr lang="en-US" altLang="ko-KR" sz="2800" dirty="0">
                <a:solidFill>
                  <a:srgbClr val="0077B6"/>
                </a:solidFill>
                <a:latin typeface="Arial Nova" panose="020B0504020202020204" pitchFamily="34" charset="0"/>
              </a:rPr>
              <a:t>in order of </a:t>
            </a:r>
            <a:r>
              <a:rPr lang="en-US" altLang="ko-KR" sz="4000" dirty="0">
                <a:solidFill>
                  <a:srgbClr val="F72585"/>
                </a:solidFill>
                <a:latin typeface="Arial Black" panose="020B0A04020102020204" pitchFamily="34" charset="0"/>
              </a:rPr>
              <a:t>importance</a:t>
            </a:r>
            <a:r>
              <a:rPr lang="en-US" altLang="ko-KR" sz="4000" dirty="0">
                <a:solidFill>
                  <a:srgbClr val="03045E"/>
                </a:solidFill>
                <a:latin typeface="Arial Black" panose="020B0A04020102020204" pitchFamily="34" charset="0"/>
              </a:rPr>
              <a:t>:</a:t>
            </a:r>
            <a:r>
              <a:rPr lang="en-US" altLang="ko-KR" sz="2800" dirty="0">
                <a:solidFill>
                  <a:srgbClr val="03045E"/>
                </a:solidFill>
                <a:latin typeface="Arial Nova" panose="020B0504020202020204" pitchFamily="34" charset="0"/>
              </a:rPr>
              <a:t> </a:t>
            </a:r>
            <a:endParaRPr lang="ko-KR" altLang="en-US" sz="2800" dirty="0">
              <a:solidFill>
                <a:srgbClr val="03045E"/>
              </a:solidFill>
              <a:latin typeface="Arial Nova" panose="020B0504020202020204" pitchFamily="34" charset="0"/>
            </a:endParaRPr>
          </a:p>
        </p:txBody>
      </p:sp>
      <p:graphicFrame>
        <p:nvGraphicFramePr>
          <p:cNvPr id="4" name="Table 4">
            <a:extLst>
              <a:ext uri="{FF2B5EF4-FFF2-40B4-BE49-F238E27FC236}">
                <a16:creationId xmlns:a16="http://schemas.microsoft.com/office/drawing/2014/main" id="{869D508E-5D9A-4B4E-B47F-F9302628E483}"/>
              </a:ext>
            </a:extLst>
          </p:cNvPr>
          <p:cNvGraphicFramePr>
            <a:graphicFrameLocks noGrp="1"/>
          </p:cNvGraphicFramePr>
          <p:nvPr>
            <p:extLst>
              <p:ext uri="{D42A27DB-BD31-4B8C-83A1-F6EECF244321}">
                <p14:modId xmlns:p14="http://schemas.microsoft.com/office/powerpoint/2010/main" val="4066449247"/>
              </p:ext>
            </p:extLst>
          </p:nvPr>
        </p:nvGraphicFramePr>
        <p:xfrm>
          <a:off x="738231" y="1166070"/>
          <a:ext cx="10703349" cy="5385731"/>
        </p:xfrm>
        <a:graphic>
          <a:graphicData uri="http://schemas.openxmlformats.org/drawingml/2006/table">
            <a:tbl>
              <a:tblPr firstRow="1" bandRow="1">
                <a:tableStyleId>{5C22544A-7EE6-4342-B048-85BDC9FD1C3A}</a:tableStyleId>
              </a:tblPr>
              <a:tblGrid>
                <a:gridCol w="2505439">
                  <a:extLst>
                    <a:ext uri="{9D8B030D-6E8A-4147-A177-3AD203B41FA5}">
                      <a16:colId xmlns:a16="http://schemas.microsoft.com/office/drawing/2014/main" val="104359229"/>
                    </a:ext>
                  </a:extLst>
                </a:gridCol>
                <a:gridCol w="1639582">
                  <a:extLst>
                    <a:ext uri="{9D8B030D-6E8A-4147-A177-3AD203B41FA5}">
                      <a16:colId xmlns:a16="http://schemas.microsoft.com/office/drawing/2014/main" val="1116183455"/>
                    </a:ext>
                  </a:extLst>
                </a:gridCol>
                <a:gridCol w="1639582">
                  <a:extLst>
                    <a:ext uri="{9D8B030D-6E8A-4147-A177-3AD203B41FA5}">
                      <a16:colId xmlns:a16="http://schemas.microsoft.com/office/drawing/2014/main" val="2714032622"/>
                    </a:ext>
                  </a:extLst>
                </a:gridCol>
                <a:gridCol w="1639582">
                  <a:extLst>
                    <a:ext uri="{9D8B030D-6E8A-4147-A177-3AD203B41FA5}">
                      <a16:colId xmlns:a16="http://schemas.microsoft.com/office/drawing/2014/main" val="1799340110"/>
                    </a:ext>
                  </a:extLst>
                </a:gridCol>
                <a:gridCol w="1639582">
                  <a:extLst>
                    <a:ext uri="{9D8B030D-6E8A-4147-A177-3AD203B41FA5}">
                      <a16:colId xmlns:a16="http://schemas.microsoft.com/office/drawing/2014/main" val="752810562"/>
                    </a:ext>
                  </a:extLst>
                </a:gridCol>
                <a:gridCol w="1639582">
                  <a:extLst>
                    <a:ext uri="{9D8B030D-6E8A-4147-A177-3AD203B41FA5}">
                      <a16:colId xmlns:a16="http://schemas.microsoft.com/office/drawing/2014/main" val="2352773006"/>
                    </a:ext>
                  </a:extLst>
                </a:gridCol>
              </a:tblGrid>
              <a:tr h="414287">
                <a:tc>
                  <a:txBody>
                    <a:bodyPr/>
                    <a:lstStyle/>
                    <a:p>
                      <a:pPr algn="ctr" latinLnBrk="1"/>
                      <a:r>
                        <a:rPr lang="en-US" altLang="ko-KR" dirty="0"/>
                        <a:t>Items</a:t>
                      </a:r>
                      <a:endParaRPr lang="ko-KR" altLang="en-US" dirty="0"/>
                    </a:p>
                  </a:txBody>
                  <a:tcPr anchor="b"/>
                </a:tc>
                <a:tc>
                  <a:txBody>
                    <a:bodyPr/>
                    <a:lstStyle/>
                    <a:p>
                      <a:pPr algn="ctr" latinLnBrk="1"/>
                      <a:r>
                        <a:rPr lang="en-US" altLang="ko-KR" dirty="0"/>
                        <a:t>Individual</a:t>
                      </a:r>
                      <a:endParaRPr lang="ko-KR" altLang="en-US" dirty="0"/>
                    </a:p>
                  </a:txBody>
                  <a:tcPr anchor="b"/>
                </a:tc>
                <a:tc>
                  <a:txBody>
                    <a:bodyPr/>
                    <a:lstStyle/>
                    <a:p>
                      <a:pPr algn="ctr" latinLnBrk="1"/>
                      <a:r>
                        <a:rPr lang="en-US" altLang="ko-KR" sz="1400" i="1" dirty="0"/>
                        <a:t>(difference)</a:t>
                      </a:r>
                      <a:endParaRPr lang="ko-KR" altLang="en-US" sz="1400" i="1" dirty="0"/>
                    </a:p>
                  </a:txBody>
                  <a:tcPr anchor="b"/>
                </a:tc>
                <a:tc>
                  <a:txBody>
                    <a:bodyPr/>
                    <a:lstStyle/>
                    <a:p>
                      <a:pPr algn="ctr" latinLnBrk="1"/>
                      <a:r>
                        <a:rPr lang="en-US" altLang="ko-KR" dirty="0"/>
                        <a:t>Team</a:t>
                      </a:r>
                      <a:endParaRPr lang="ko-KR" altLang="en-US" dirty="0"/>
                    </a:p>
                  </a:txBody>
                  <a:tcPr anchor="b"/>
                </a:tc>
                <a:tc>
                  <a:txBody>
                    <a:bodyPr/>
                    <a:lstStyle/>
                    <a:p>
                      <a:pPr algn="ctr" latinLnBrk="1"/>
                      <a:r>
                        <a:rPr lang="en-US" altLang="ko-KR" sz="1400" i="1" dirty="0"/>
                        <a:t>(difference) </a:t>
                      </a:r>
                      <a:endParaRPr lang="ko-KR" altLang="en-US" sz="1400" i="1" dirty="0"/>
                    </a:p>
                  </a:txBody>
                  <a:tcPr anchor="b"/>
                </a:tc>
                <a:tc>
                  <a:txBody>
                    <a:bodyPr/>
                    <a:lstStyle/>
                    <a:p>
                      <a:pPr algn="ctr" latinLnBrk="1"/>
                      <a:r>
                        <a:rPr lang="en-US" altLang="ko-KR" dirty="0"/>
                        <a:t>Mr. </a:t>
                      </a:r>
                      <a:r>
                        <a:rPr lang="en-US" altLang="ko-KR" dirty="0" err="1"/>
                        <a:t>Wanvig</a:t>
                      </a:r>
                      <a:r>
                        <a:rPr lang="en-US" altLang="ko-KR" dirty="0"/>
                        <a:t> </a:t>
                      </a:r>
                      <a:endParaRPr lang="ko-KR" altLang="en-US" dirty="0"/>
                    </a:p>
                  </a:txBody>
                  <a:tcPr anchor="b"/>
                </a:tc>
                <a:extLst>
                  <a:ext uri="{0D108BD9-81ED-4DB2-BD59-A6C34878D82A}">
                    <a16:rowId xmlns:a16="http://schemas.microsoft.com/office/drawing/2014/main" val="4126298580"/>
                  </a:ext>
                </a:extLst>
              </a:tr>
              <a:tr h="414287">
                <a:tc>
                  <a:txBody>
                    <a:bodyPr/>
                    <a:lstStyle/>
                    <a:p>
                      <a:pPr algn="ctr" latinLnBrk="1"/>
                      <a:r>
                        <a:rPr lang="en-US" altLang="ko-KR" sz="1400" dirty="0"/>
                        <a:t>extra clothes (each survivor)</a:t>
                      </a:r>
                      <a:endParaRPr lang="ko-KR" altLang="en-US" sz="1400" dirty="0"/>
                    </a:p>
                  </a:txBody>
                  <a:tcPr/>
                </a:tc>
                <a:tc>
                  <a:txBody>
                    <a:bodyPr/>
                    <a:lstStyle/>
                    <a:p>
                      <a:pPr algn="ctr" latinLnBrk="1"/>
                      <a:endParaRPr lang="ko-KR" altLang="en-US"/>
                    </a:p>
                  </a:txBody>
                  <a:tcPr/>
                </a:tc>
                <a:tc>
                  <a:txBody>
                    <a:bodyPr/>
                    <a:lstStyle/>
                    <a:p>
                      <a:pPr algn="ctr" latinLnBrk="1"/>
                      <a:endParaRPr lang="ko-KR" altLang="en-US" dirty="0"/>
                    </a:p>
                  </a:txBody>
                  <a:tcPr/>
                </a:tc>
                <a:tc>
                  <a:txBody>
                    <a:bodyPr/>
                    <a:lstStyle/>
                    <a:p>
                      <a:pPr algn="ctr" latinLnBrk="1"/>
                      <a:endParaRPr lang="ko-KR" altLang="en-US" dirty="0"/>
                    </a:p>
                  </a:txBody>
                  <a:tcPr/>
                </a:tc>
                <a:tc>
                  <a:txBody>
                    <a:bodyPr/>
                    <a:lstStyle/>
                    <a:p>
                      <a:pPr algn="ctr" latinLnBrk="1"/>
                      <a:endParaRPr lang="ko-KR" altLang="en-US" dirty="0"/>
                    </a:p>
                  </a:txBody>
                  <a:tcPr/>
                </a:tc>
                <a:tc>
                  <a:txBody>
                    <a:bodyPr/>
                    <a:lstStyle/>
                    <a:p>
                      <a:pPr algn="ctr" latinLnBrk="1"/>
                      <a:endParaRPr lang="ko-KR" altLang="en-US" dirty="0"/>
                    </a:p>
                  </a:txBody>
                  <a:tcPr/>
                </a:tc>
                <a:extLst>
                  <a:ext uri="{0D108BD9-81ED-4DB2-BD59-A6C34878D82A}">
                    <a16:rowId xmlns:a16="http://schemas.microsoft.com/office/drawing/2014/main" val="610233597"/>
                  </a:ext>
                </a:extLst>
              </a:tr>
              <a:tr h="414287">
                <a:tc>
                  <a:txBody>
                    <a:bodyPr/>
                    <a:lstStyle/>
                    <a:p>
                      <a:pPr algn="ctr" latinLnBrk="1"/>
                      <a:r>
                        <a:rPr lang="en-US" altLang="ko-KR" sz="1400" dirty="0"/>
                        <a:t>6x6 canvas</a:t>
                      </a:r>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extLst>
                  <a:ext uri="{0D108BD9-81ED-4DB2-BD59-A6C34878D82A}">
                    <a16:rowId xmlns:a16="http://schemas.microsoft.com/office/drawing/2014/main" val="1478333987"/>
                  </a:ext>
                </a:extLst>
              </a:tr>
              <a:tr h="414287">
                <a:tc>
                  <a:txBody>
                    <a:bodyPr/>
                    <a:lstStyle/>
                    <a:p>
                      <a:pPr algn="ctr" latinLnBrk="1"/>
                      <a:r>
                        <a:rPr lang="en-US" altLang="ko-KR" sz="1400" dirty="0"/>
                        <a:t>Crisco shortening </a:t>
                      </a:r>
                      <a:endParaRPr lang="ko-KR" altLang="en-US" sz="1400" dirty="0"/>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extLst>
                  <a:ext uri="{0D108BD9-81ED-4DB2-BD59-A6C34878D82A}">
                    <a16:rowId xmlns:a16="http://schemas.microsoft.com/office/drawing/2014/main" val="3487587926"/>
                  </a:ext>
                </a:extLst>
              </a:tr>
              <a:tr h="414287">
                <a:tc>
                  <a:txBody>
                    <a:bodyPr/>
                    <a:lstStyle/>
                    <a:p>
                      <a:pPr algn="ctr" latinLnBrk="1"/>
                      <a:r>
                        <a:rPr lang="en-US" altLang="ko-KR" sz="1400" dirty="0"/>
                        <a:t>family sized chocolate bars</a:t>
                      </a:r>
                      <a:endParaRPr lang="ko-KR" altLang="en-US" sz="1400" dirty="0"/>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extLst>
                  <a:ext uri="{0D108BD9-81ED-4DB2-BD59-A6C34878D82A}">
                    <a16:rowId xmlns:a16="http://schemas.microsoft.com/office/drawing/2014/main" val="3620333767"/>
                  </a:ext>
                </a:extLst>
              </a:tr>
              <a:tr h="414287">
                <a:tc>
                  <a:txBody>
                    <a:bodyPr/>
                    <a:lstStyle/>
                    <a:p>
                      <a:pPr algn="ctr" latinLnBrk="1"/>
                      <a:r>
                        <a:rPr lang="en-US" altLang="ko-KR" sz="1400" dirty="0"/>
                        <a:t>air map (made of plastic)</a:t>
                      </a:r>
                      <a:endParaRPr lang="ko-KR" altLang="en-US" sz="1400" dirty="0"/>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extLst>
                  <a:ext uri="{0D108BD9-81ED-4DB2-BD59-A6C34878D82A}">
                    <a16:rowId xmlns:a16="http://schemas.microsoft.com/office/drawing/2014/main" val="2873724043"/>
                  </a:ext>
                </a:extLst>
              </a:tr>
              <a:tr h="414287">
                <a:tc>
                  <a:txBody>
                    <a:bodyPr/>
                    <a:lstStyle/>
                    <a:p>
                      <a:pPr algn="ctr" latinLnBrk="1"/>
                      <a:r>
                        <a:rPr lang="en-US" altLang="ko-KR" sz="1400" dirty="0"/>
                        <a:t>Cigarette lighter</a:t>
                      </a:r>
                      <a:endParaRPr lang="ko-KR" altLang="en-US" sz="1400" dirty="0"/>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extLst>
                  <a:ext uri="{0D108BD9-81ED-4DB2-BD59-A6C34878D82A}">
                    <a16:rowId xmlns:a16="http://schemas.microsoft.com/office/drawing/2014/main" val="277984842"/>
                  </a:ext>
                </a:extLst>
              </a:tr>
              <a:tr h="414287">
                <a:tc>
                  <a:txBody>
                    <a:bodyPr/>
                    <a:lstStyle/>
                    <a:p>
                      <a:pPr algn="ctr" latinLnBrk="1"/>
                      <a:r>
                        <a:rPr lang="en-US" altLang="ko-KR" sz="1400" dirty="0"/>
                        <a:t>1L of 100 proof whiskey</a:t>
                      </a:r>
                      <a:endParaRPr lang="ko-KR" altLang="en-US" sz="1400" dirty="0"/>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extLst>
                  <a:ext uri="{0D108BD9-81ED-4DB2-BD59-A6C34878D82A}">
                    <a16:rowId xmlns:a16="http://schemas.microsoft.com/office/drawing/2014/main" val="2195855136"/>
                  </a:ext>
                </a:extLst>
              </a:tr>
              <a:tr h="414287">
                <a:tc>
                  <a:txBody>
                    <a:bodyPr/>
                    <a:lstStyle/>
                    <a:p>
                      <a:pPr algn="ctr" latinLnBrk="1"/>
                      <a:r>
                        <a:rPr lang="en-US" altLang="ko-KR" sz="1400" dirty="0"/>
                        <a:t>Newspapers (per person)</a:t>
                      </a:r>
                      <a:endParaRPr lang="ko-KR" altLang="en-US" sz="1400" dirty="0"/>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extLst>
                  <a:ext uri="{0D108BD9-81ED-4DB2-BD59-A6C34878D82A}">
                    <a16:rowId xmlns:a16="http://schemas.microsoft.com/office/drawing/2014/main" val="3693483392"/>
                  </a:ext>
                </a:extLst>
              </a:tr>
              <a:tr h="414287">
                <a:tc>
                  <a:txBody>
                    <a:bodyPr/>
                    <a:lstStyle/>
                    <a:p>
                      <a:pPr algn="ctr" latinLnBrk="1"/>
                      <a:r>
                        <a:rPr lang="en-US" altLang="ko-KR" sz="1400" dirty="0"/>
                        <a:t>compass</a:t>
                      </a:r>
                      <a:endParaRPr lang="ko-KR" altLang="en-US" sz="1400" dirty="0"/>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extLst>
                  <a:ext uri="{0D108BD9-81ED-4DB2-BD59-A6C34878D82A}">
                    <a16:rowId xmlns:a16="http://schemas.microsoft.com/office/drawing/2014/main" val="3063036131"/>
                  </a:ext>
                </a:extLst>
              </a:tr>
              <a:tr h="414287">
                <a:tc>
                  <a:txBody>
                    <a:bodyPr/>
                    <a:lstStyle/>
                    <a:p>
                      <a:pPr algn="ctr" latinLnBrk="1"/>
                      <a:r>
                        <a:rPr lang="en-US" altLang="ko-KR" sz="1400" dirty="0"/>
                        <a:t>Loaded .45 caliber gun</a:t>
                      </a:r>
                      <a:endParaRPr lang="ko-KR" altLang="en-US" sz="1400" dirty="0"/>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extLst>
                  <a:ext uri="{0D108BD9-81ED-4DB2-BD59-A6C34878D82A}">
                    <a16:rowId xmlns:a16="http://schemas.microsoft.com/office/drawing/2014/main" val="2689878996"/>
                  </a:ext>
                </a:extLst>
              </a:tr>
              <a:tr h="414287">
                <a:tc>
                  <a:txBody>
                    <a:bodyPr/>
                    <a:lstStyle/>
                    <a:p>
                      <a:pPr algn="ctr" latinLnBrk="1"/>
                      <a:r>
                        <a:rPr lang="en-US" altLang="ko-KR" sz="1400" dirty="0"/>
                        <a:t>Small axe</a:t>
                      </a:r>
                      <a:endParaRPr lang="ko-KR" altLang="en-US" sz="1400" dirty="0"/>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extLst>
                  <a:ext uri="{0D108BD9-81ED-4DB2-BD59-A6C34878D82A}">
                    <a16:rowId xmlns:a16="http://schemas.microsoft.com/office/drawing/2014/main" val="2487354864"/>
                  </a:ext>
                </a:extLst>
              </a:tr>
              <a:tr h="414287">
                <a:tc>
                  <a:txBody>
                    <a:bodyPr/>
                    <a:lstStyle/>
                    <a:p>
                      <a:pPr algn="ctr" latinLnBrk="1"/>
                      <a:r>
                        <a:rPr lang="en-US" altLang="ko-KR" sz="1400" dirty="0"/>
                        <a:t>Ball of steal wool </a:t>
                      </a:r>
                      <a:endParaRPr lang="ko-KR" altLang="en-US" sz="1400" dirty="0"/>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a:p>
                  </a:txBody>
                  <a:tcPr/>
                </a:tc>
                <a:tc>
                  <a:txBody>
                    <a:bodyPr/>
                    <a:lstStyle/>
                    <a:p>
                      <a:pPr algn="ctr" latinLnBrk="1"/>
                      <a:endParaRPr lang="ko-KR" altLang="en-US" dirty="0"/>
                    </a:p>
                  </a:txBody>
                  <a:tcPr/>
                </a:tc>
                <a:extLst>
                  <a:ext uri="{0D108BD9-81ED-4DB2-BD59-A6C34878D82A}">
                    <a16:rowId xmlns:a16="http://schemas.microsoft.com/office/drawing/2014/main" val="1124688804"/>
                  </a:ext>
                </a:extLst>
              </a:tr>
            </a:tbl>
          </a:graphicData>
        </a:graphic>
      </p:graphicFrame>
    </p:spTree>
    <p:extLst>
      <p:ext uri="{BB962C8B-B14F-4D97-AF65-F5344CB8AC3E}">
        <p14:creationId xmlns:p14="http://schemas.microsoft.com/office/powerpoint/2010/main" val="141301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ozen background of ice ⬇ Stock Photo, Image by © mexrix #93123184">
            <a:extLst>
              <a:ext uri="{FF2B5EF4-FFF2-40B4-BE49-F238E27FC236}">
                <a16:creationId xmlns:a16="http://schemas.microsoft.com/office/drawing/2014/main" id="{CD4045DE-A125-4CC0-8099-7B73C405EA2A}"/>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C1F437A-161C-4E02-9DD7-0A576800F32B}"/>
              </a:ext>
            </a:extLst>
          </p:cNvPr>
          <p:cNvSpPr txBox="1"/>
          <p:nvPr/>
        </p:nvSpPr>
        <p:spPr>
          <a:xfrm flipH="1">
            <a:off x="577409" y="2105561"/>
            <a:ext cx="11037182" cy="2646878"/>
          </a:xfrm>
          <a:prstGeom prst="rect">
            <a:avLst/>
          </a:prstGeom>
          <a:noFill/>
        </p:spPr>
        <p:txBody>
          <a:bodyPr wrap="square" rtlCol="0" anchor="ctr">
            <a:spAutoFit/>
          </a:bodyPr>
          <a:lstStyle/>
          <a:p>
            <a:pPr algn="ctr"/>
            <a:r>
              <a:rPr lang="en-US" altLang="ko-KR" sz="16600" dirty="0">
                <a:solidFill>
                  <a:schemeClr val="bg1"/>
                </a:solidFill>
                <a:latin typeface="Aharoni" panose="02010803020104030203" pitchFamily="2" charset="-79"/>
                <a:cs typeface="Aharoni" panose="02010803020104030203" pitchFamily="2" charset="-79"/>
              </a:rPr>
              <a:t>Ranking</a:t>
            </a:r>
            <a:endParaRPr lang="ko-KR" altLang="en-US" sz="16600"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369560783"/>
      </p:ext>
    </p:extLst>
  </p:cSld>
  <p:clrMapOvr>
    <a:masterClrMapping/>
  </p:clrMapOvr>
  <p:transition spd="slow">
    <p:cover dir="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A6698A-4B03-40FF-99B9-43D15FAE166A}"/>
              </a:ext>
            </a:extLst>
          </p:cNvPr>
          <p:cNvSpPr txBox="1"/>
          <p:nvPr/>
        </p:nvSpPr>
        <p:spPr>
          <a:xfrm>
            <a:off x="0" y="0"/>
            <a:ext cx="3127779" cy="5386090"/>
          </a:xfrm>
          <a:prstGeom prst="rect">
            <a:avLst/>
          </a:prstGeom>
          <a:noFill/>
        </p:spPr>
        <p:txBody>
          <a:bodyPr wrap="none" rtlCol="0">
            <a:spAutoFit/>
          </a:bodyPr>
          <a:lstStyle/>
          <a:p>
            <a:r>
              <a:rPr lang="en-US" altLang="ko-KR" sz="34400" dirty="0">
                <a:solidFill>
                  <a:srgbClr val="0077B6">
                    <a:alpha val="6000"/>
                  </a:srgbClr>
                </a:solidFill>
                <a:latin typeface="Arial Black" panose="020B0A04020102020204" pitchFamily="34" charset="0"/>
              </a:rPr>
              <a:t>1</a:t>
            </a:r>
            <a:endParaRPr lang="ko-KR" altLang="en-US" sz="34400" dirty="0">
              <a:solidFill>
                <a:srgbClr val="0077B6">
                  <a:alpha val="6000"/>
                </a:srgbClr>
              </a:solidFill>
              <a:latin typeface="Arial Black" panose="020B0A04020102020204" pitchFamily="34" charset="0"/>
            </a:endParaRPr>
          </a:p>
        </p:txBody>
      </p:sp>
      <p:sp>
        <p:nvSpPr>
          <p:cNvPr id="3" name="TextBox 2">
            <a:extLst>
              <a:ext uri="{FF2B5EF4-FFF2-40B4-BE49-F238E27FC236}">
                <a16:creationId xmlns:a16="http://schemas.microsoft.com/office/drawing/2014/main" id="{2DCA383A-B267-4B93-A71F-E5DC9262E522}"/>
              </a:ext>
            </a:extLst>
          </p:cNvPr>
          <p:cNvSpPr txBox="1"/>
          <p:nvPr/>
        </p:nvSpPr>
        <p:spPr>
          <a:xfrm>
            <a:off x="5497585" y="4550003"/>
            <a:ext cx="6096000" cy="1754326"/>
          </a:xfrm>
          <a:prstGeom prst="rect">
            <a:avLst/>
          </a:prstGeom>
          <a:noFill/>
        </p:spPr>
        <p:txBody>
          <a:bodyPr wrap="square">
            <a:spAutoFit/>
          </a:bodyPr>
          <a:lstStyle/>
          <a:p>
            <a:r>
              <a:rPr lang="en-US" altLang="ko-KR" dirty="0">
                <a:solidFill>
                  <a:srgbClr val="00B4D8"/>
                </a:solidFill>
              </a:rPr>
              <a:t>The gravest danger facing the group is exposure to cold. The greatest need is for a source of warmth and the second greatest need is for signaling devices. This makes building a fire the first order of business. Without matches, something is needed to produce sparks, and even without fluid, a cigarette lighter can do that. </a:t>
            </a:r>
            <a:endParaRPr lang="ko-KR" altLang="en-US" dirty="0">
              <a:solidFill>
                <a:srgbClr val="00B4D8"/>
              </a:solidFill>
            </a:endParaRPr>
          </a:p>
        </p:txBody>
      </p:sp>
      <p:sp>
        <p:nvSpPr>
          <p:cNvPr id="2" name="TextBox 1">
            <a:extLst>
              <a:ext uri="{FF2B5EF4-FFF2-40B4-BE49-F238E27FC236}">
                <a16:creationId xmlns:a16="http://schemas.microsoft.com/office/drawing/2014/main" id="{0B17B073-B30F-4A38-B479-27AC30FD1306}"/>
              </a:ext>
            </a:extLst>
          </p:cNvPr>
          <p:cNvSpPr txBox="1"/>
          <p:nvPr/>
        </p:nvSpPr>
        <p:spPr>
          <a:xfrm>
            <a:off x="5642386" y="2920394"/>
            <a:ext cx="5806398" cy="1415772"/>
          </a:xfrm>
          <a:prstGeom prst="rect">
            <a:avLst/>
          </a:prstGeom>
          <a:noFill/>
        </p:spPr>
        <p:txBody>
          <a:bodyPr wrap="none" rtlCol="0">
            <a:spAutoFit/>
          </a:bodyPr>
          <a:lstStyle/>
          <a:p>
            <a:pPr algn="ctr"/>
            <a:r>
              <a:rPr lang="en-US" altLang="ko-KR" sz="5400" dirty="0">
                <a:solidFill>
                  <a:srgbClr val="F72585"/>
                </a:solidFill>
                <a:latin typeface="Aharoni" panose="02010803020104030203" pitchFamily="2" charset="-79"/>
                <a:cs typeface="Aharoni" panose="02010803020104030203" pitchFamily="2" charset="-79"/>
              </a:rPr>
              <a:t>Cigarette Lighter </a:t>
            </a:r>
          </a:p>
          <a:p>
            <a:pPr algn="ctr"/>
            <a:r>
              <a:rPr lang="en-US" altLang="ko-KR" sz="3200" i="1" dirty="0">
                <a:solidFill>
                  <a:srgbClr val="0077B6"/>
                </a:solidFill>
                <a:latin typeface="Abadi Extra Light" panose="020B0204020104020204" pitchFamily="34" charset="0"/>
              </a:rPr>
              <a:t>(without fluid)</a:t>
            </a:r>
            <a:endParaRPr lang="ko-KR" altLang="en-US" sz="3600" i="1" dirty="0">
              <a:solidFill>
                <a:srgbClr val="0077B6"/>
              </a:solidFill>
              <a:latin typeface="Abadi Extra Light" panose="020B0204020104020204" pitchFamily="34" charset="0"/>
            </a:endParaRPr>
          </a:p>
        </p:txBody>
      </p:sp>
      <p:pic>
        <p:nvPicPr>
          <p:cNvPr id="4" name="Picture 12" descr="18,676 Cigarette Lighter Stock Photos, Pictures &amp; Royalty-Free Images -  iStock">
            <a:extLst>
              <a:ext uri="{FF2B5EF4-FFF2-40B4-BE49-F238E27FC236}">
                <a16:creationId xmlns:a16="http://schemas.microsoft.com/office/drawing/2014/main" id="{F5FB7007-0A40-41A3-9A61-296988E3105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67" b="90359" l="10000" r="90000">
                        <a14:foregroundMark x1="35250" y1="21895" x2="36250" y2="21895"/>
                        <a14:foregroundMark x1="44000" y1="90359" x2="45000" y2="90359"/>
                        <a14:foregroundMark x1="60250" y1="89869" x2="60250" y2="89869"/>
                        <a14:foregroundMark x1="39750" y1="89869" x2="39750" y2="89869"/>
                        <a14:foregroundMark x1="61750" y1="89706" x2="61750" y2="89706"/>
                      </a14:backgroundRemoval>
                    </a14:imgEffect>
                  </a14:imgLayer>
                </a14:imgProps>
              </a:ext>
              <a:ext uri="{28A0092B-C50C-407E-A947-70E740481C1C}">
                <a14:useLocalDpi xmlns:a14="http://schemas.microsoft.com/office/drawing/2010/main" val="0"/>
              </a:ext>
            </a:extLst>
          </a:blip>
          <a:srcRect/>
          <a:stretch>
            <a:fillRect/>
          </a:stretch>
        </p:blipFill>
        <p:spPr bwMode="auto">
          <a:xfrm rot="20557931">
            <a:off x="1433648" y="1898756"/>
            <a:ext cx="2679177" cy="40991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3499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A6698A-4B03-40FF-99B9-43D15FAE166A}"/>
              </a:ext>
            </a:extLst>
          </p:cNvPr>
          <p:cNvSpPr txBox="1"/>
          <p:nvPr/>
        </p:nvSpPr>
        <p:spPr>
          <a:xfrm>
            <a:off x="0" y="0"/>
            <a:ext cx="3127779" cy="5386090"/>
          </a:xfrm>
          <a:prstGeom prst="rect">
            <a:avLst/>
          </a:prstGeom>
          <a:noFill/>
        </p:spPr>
        <p:txBody>
          <a:bodyPr wrap="none" rtlCol="0">
            <a:spAutoFit/>
          </a:bodyPr>
          <a:lstStyle/>
          <a:p>
            <a:r>
              <a:rPr lang="en-US" altLang="ko-KR" sz="34400" dirty="0">
                <a:solidFill>
                  <a:srgbClr val="0077B6">
                    <a:alpha val="6000"/>
                  </a:srgbClr>
                </a:solidFill>
                <a:latin typeface="Arial Black" panose="020B0A04020102020204" pitchFamily="34" charset="0"/>
              </a:rPr>
              <a:t>2</a:t>
            </a:r>
            <a:endParaRPr lang="ko-KR" altLang="en-US" sz="34400" dirty="0">
              <a:solidFill>
                <a:srgbClr val="0077B6">
                  <a:alpha val="6000"/>
                </a:srgbClr>
              </a:solidFill>
              <a:latin typeface="Arial Black" panose="020B0A04020102020204" pitchFamily="34" charset="0"/>
            </a:endParaRPr>
          </a:p>
        </p:txBody>
      </p:sp>
      <p:sp>
        <p:nvSpPr>
          <p:cNvPr id="3" name="TextBox 2">
            <a:extLst>
              <a:ext uri="{FF2B5EF4-FFF2-40B4-BE49-F238E27FC236}">
                <a16:creationId xmlns:a16="http://schemas.microsoft.com/office/drawing/2014/main" id="{2DCA383A-B267-4B93-A71F-E5DC9262E522}"/>
              </a:ext>
            </a:extLst>
          </p:cNvPr>
          <p:cNvSpPr txBox="1"/>
          <p:nvPr/>
        </p:nvSpPr>
        <p:spPr>
          <a:xfrm>
            <a:off x="5497585" y="4550003"/>
            <a:ext cx="6096000" cy="1200329"/>
          </a:xfrm>
          <a:prstGeom prst="rect">
            <a:avLst/>
          </a:prstGeom>
          <a:noFill/>
        </p:spPr>
        <p:txBody>
          <a:bodyPr wrap="square">
            <a:spAutoFit/>
          </a:bodyPr>
          <a:lstStyle/>
          <a:p>
            <a:r>
              <a:rPr lang="en-US" altLang="ko-KR" dirty="0">
                <a:solidFill>
                  <a:srgbClr val="00B4D8"/>
                </a:solidFill>
              </a:rPr>
              <a:t>To make a fire, the survivors need a means of catching he sparks made by the cigarette lighter. This is the best substance for catching a spark and supporting a flame, even if the steel wool is a little wet.</a:t>
            </a:r>
            <a:endParaRPr lang="ko-KR" altLang="en-US" dirty="0">
              <a:solidFill>
                <a:srgbClr val="00B4D8"/>
              </a:solidFill>
            </a:endParaRPr>
          </a:p>
        </p:txBody>
      </p:sp>
      <p:sp>
        <p:nvSpPr>
          <p:cNvPr id="2" name="TextBox 1">
            <a:extLst>
              <a:ext uri="{FF2B5EF4-FFF2-40B4-BE49-F238E27FC236}">
                <a16:creationId xmlns:a16="http://schemas.microsoft.com/office/drawing/2014/main" id="{0B17B073-B30F-4A38-B479-27AC30FD1306}"/>
              </a:ext>
            </a:extLst>
          </p:cNvPr>
          <p:cNvSpPr txBox="1"/>
          <p:nvPr/>
        </p:nvSpPr>
        <p:spPr>
          <a:xfrm>
            <a:off x="6667508" y="2920394"/>
            <a:ext cx="3756156" cy="1415772"/>
          </a:xfrm>
          <a:prstGeom prst="rect">
            <a:avLst/>
          </a:prstGeom>
          <a:noFill/>
        </p:spPr>
        <p:txBody>
          <a:bodyPr wrap="none" rtlCol="0">
            <a:spAutoFit/>
          </a:bodyPr>
          <a:lstStyle/>
          <a:p>
            <a:pPr algn="ctr"/>
            <a:r>
              <a:rPr lang="en-US" altLang="ko-KR" sz="3200" i="1" dirty="0">
                <a:solidFill>
                  <a:srgbClr val="0077B6"/>
                </a:solidFill>
                <a:latin typeface="Abadi Extra Light" panose="020B0204020104020204" pitchFamily="34" charset="0"/>
              </a:rPr>
              <a:t>A ball of </a:t>
            </a:r>
            <a:endParaRPr lang="ko-KR" altLang="en-US" sz="3600" i="1" dirty="0">
              <a:solidFill>
                <a:srgbClr val="0077B6"/>
              </a:solidFill>
              <a:latin typeface="Abadi Extra Light" panose="020B0204020104020204" pitchFamily="34" charset="0"/>
            </a:endParaRPr>
          </a:p>
          <a:p>
            <a:pPr algn="ctr"/>
            <a:r>
              <a:rPr lang="en-US" altLang="ko-KR" sz="5400" dirty="0">
                <a:solidFill>
                  <a:srgbClr val="F72585"/>
                </a:solidFill>
                <a:latin typeface="Aharoni" panose="02010803020104030203" pitchFamily="2" charset="-79"/>
                <a:cs typeface="Aharoni" panose="02010803020104030203" pitchFamily="2" charset="-79"/>
              </a:rPr>
              <a:t>Steal Wool</a:t>
            </a:r>
          </a:p>
        </p:txBody>
      </p:sp>
      <p:pic>
        <p:nvPicPr>
          <p:cNvPr id="6" name="Picture 24" descr="Dish Washing Steel Wool, स्टील वूल - Bansal Plastic &amp; Packers, Noida | ID:  21230803997">
            <a:extLst>
              <a:ext uri="{FF2B5EF4-FFF2-40B4-BE49-F238E27FC236}">
                <a16:creationId xmlns:a16="http://schemas.microsoft.com/office/drawing/2014/main" id="{E57F0A0C-0D05-40E3-9F2A-E3D81B362CF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00" b="92400" l="4200" r="95800">
                        <a14:foregroundMark x1="7400" y1="53000" x2="9400" y2="44800"/>
                        <a14:foregroundMark x1="4200" y1="58000" x2="4600" y2="53400"/>
                        <a14:foregroundMark x1="36800" y1="91000" x2="46000" y2="92400"/>
                        <a14:foregroundMark x1="93800" y1="57200" x2="93600" y2="48000"/>
                        <a14:foregroundMark x1="95600" y1="40000" x2="95800" y2="42200"/>
                        <a14:foregroundMark x1="92200" y1="60800" x2="91000" y2="63000"/>
                        <a14:foregroundMark x1="88200" y1="71200" x2="87400" y2="73200"/>
                        <a14:foregroundMark x1="85000" y1="77000" x2="81400" y2="82200"/>
                        <a14:foregroundMark x1="79200" y1="85200" x2="71200" y2="89200"/>
                        <a14:foregroundMark x1="75800" y1="87200" x2="75400" y2="87600"/>
                        <a14:foregroundMark x1="88800" y1="69600" x2="91000" y2="65600"/>
                        <a14:foregroundMark x1="79600" y1="12800" x2="58800" y2="8600"/>
                        <a14:foregroundMark x1="58800" y1="8600" x2="58800" y2="8600"/>
                        <a14:foregroundMark x1="58600" y1="7600" x2="48800" y2="10200"/>
                        <a14:foregroundMark x1="48800" y1="10200" x2="48200" y2="10600"/>
                        <a14:foregroundMark x1="48600" y1="9200" x2="37600" y2="7000"/>
                        <a14:foregroundMark x1="42800" y1="6600" x2="45800" y2="6800"/>
                        <a14:foregroundMark x1="12600" y1="20800" x2="16600" y2="18400"/>
                        <a14:foregroundMark x1="17600" y1="17200" x2="20000" y2="15800"/>
                        <a14:foregroundMark x1="27800" y1="10600" x2="30600" y2="10400"/>
                        <a14:foregroundMark x1="6800" y1="70200" x2="5400" y2="65200"/>
                        <a14:foregroundMark x1="4200" y1="52400" x2="5400" y2="49400"/>
                      </a14:backgroundRemoval>
                    </a14:imgEffect>
                  </a14:imgLayer>
                </a14:imgProps>
              </a:ext>
              <a:ext uri="{28A0092B-C50C-407E-A947-70E740481C1C}">
                <a14:useLocalDpi xmlns:a14="http://schemas.microsoft.com/office/drawing/2010/main" val="0"/>
              </a:ext>
            </a:extLst>
          </a:blip>
          <a:srcRect/>
          <a:stretch>
            <a:fillRect/>
          </a:stretch>
        </p:blipFill>
        <p:spPr bwMode="auto">
          <a:xfrm>
            <a:off x="993636" y="2471541"/>
            <a:ext cx="3729249" cy="37292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36838"/>
      </p:ext>
    </p:extLst>
  </p:cSld>
  <p:clrMapOvr>
    <a:masterClrMapping/>
  </p:clrMapOvr>
  <mc:AlternateContent xmlns:mc="http://schemas.openxmlformats.org/markup-compatibility/2006" xmlns:p14="http://schemas.microsoft.com/office/powerpoint/2010/main">
    <mc:Choice Requires="p14">
      <p:transition>
        <p14:pan dir="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A6698A-4B03-40FF-99B9-43D15FAE166A}"/>
              </a:ext>
            </a:extLst>
          </p:cNvPr>
          <p:cNvSpPr txBox="1"/>
          <p:nvPr/>
        </p:nvSpPr>
        <p:spPr>
          <a:xfrm>
            <a:off x="0" y="0"/>
            <a:ext cx="3127779" cy="5386090"/>
          </a:xfrm>
          <a:prstGeom prst="rect">
            <a:avLst/>
          </a:prstGeom>
          <a:noFill/>
        </p:spPr>
        <p:txBody>
          <a:bodyPr wrap="none" rtlCol="0">
            <a:spAutoFit/>
          </a:bodyPr>
          <a:lstStyle/>
          <a:p>
            <a:r>
              <a:rPr lang="en-US" altLang="ko-KR" sz="34400" dirty="0">
                <a:solidFill>
                  <a:srgbClr val="0077B6">
                    <a:alpha val="6000"/>
                  </a:srgbClr>
                </a:solidFill>
                <a:latin typeface="Arial Black" panose="020B0A04020102020204" pitchFamily="34" charset="0"/>
              </a:rPr>
              <a:t>3</a:t>
            </a:r>
            <a:endParaRPr lang="ko-KR" altLang="en-US" sz="34400" dirty="0">
              <a:solidFill>
                <a:srgbClr val="0077B6">
                  <a:alpha val="6000"/>
                </a:srgbClr>
              </a:solidFill>
              <a:latin typeface="Arial Black" panose="020B0A04020102020204" pitchFamily="34" charset="0"/>
            </a:endParaRPr>
          </a:p>
        </p:txBody>
      </p:sp>
      <p:sp>
        <p:nvSpPr>
          <p:cNvPr id="3" name="TextBox 2">
            <a:extLst>
              <a:ext uri="{FF2B5EF4-FFF2-40B4-BE49-F238E27FC236}">
                <a16:creationId xmlns:a16="http://schemas.microsoft.com/office/drawing/2014/main" id="{2DCA383A-B267-4B93-A71F-E5DC9262E522}"/>
              </a:ext>
            </a:extLst>
          </p:cNvPr>
          <p:cNvSpPr txBox="1"/>
          <p:nvPr/>
        </p:nvSpPr>
        <p:spPr>
          <a:xfrm>
            <a:off x="5497585" y="4550003"/>
            <a:ext cx="6096000" cy="923330"/>
          </a:xfrm>
          <a:prstGeom prst="rect">
            <a:avLst/>
          </a:prstGeom>
          <a:noFill/>
        </p:spPr>
        <p:txBody>
          <a:bodyPr wrap="square">
            <a:spAutoFit/>
          </a:bodyPr>
          <a:lstStyle/>
          <a:p>
            <a:r>
              <a:rPr lang="en-US" altLang="ko-KR" dirty="0">
                <a:solidFill>
                  <a:srgbClr val="00B4D8"/>
                </a:solidFill>
              </a:rPr>
              <a:t>Besides adding warmth to the body, clothes can also be used for shelter, signaling, bedding, bandages, string (when unraveled), and fuel for the fire.</a:t>
            </a:r>
            <a:endParaRPr lang="ko-KR" altLang="en-US" dirty="0">
              <a:solidFill>
                <a:srgbClr val="00B4D8"/>
              </a:solidFill>
            </a:endParaRPr>
          </a:p>
        </p:txBody>
      </p:sp>
      <p:sp>
        <p:nvSpPr>
          <p:cNvPr id="2" name="TextBox 1">
            <a:extLst>
              <a:ext uri="{FF2B5EF4-FFF2-40B4-BE49-F238E27FC236}">
                <a16:creationId xmlns:a16="http://schemas.microsoft.com/office/drawing/2014/main" id="{0B17B073-B30F-4A38-B479-27AC30FD1306}"/>
              </a:ext>
            </a:extLst>
          </p:cNvPr>
          <p:cNvSpPr txBox="1"/>
          <p:nvPr/>
        </p:nvSpPr>
        <p:spPr>
          <a:xfrm>
            <a:off x="6306833" y="2920394"/>
            <a:ext cx="4477508" cy="1415772"/>
          </a:xfrm>
          <a:prstGeom prst="rect">
            <a:avLst/>
          </a:prstGeom>
          <a:noFill/>
        </p:spPr>
        <p:txBody>
          <a:bodyPr wrap="none" rtlCol="0">
            <a:spAutoFit/>
          </a:bodyPr>
          <a:lstStyle/>
          <a:p>
            <a:pPr algn="ctr"/>
            <a:r>
              <a:rPr lang="en-US" altLang="ko-KR" sz="5400" dirty="0">
                <a:solidFill>
                  <a:srgbClr val="F72585"/>
                </a:solidFill>
                <a:latin typeface="Aharoni" panose="02010803020104030203" pitchFamily="2" charset="-79"/>
                <a:cs typeface="Aharoni" panose="02010803020104030203" pitchFamily="2" charset="-79"/>
              </a:rPr>
              <a:t>Extra Clothes</a:t>
            </a:r>
          </a:p>
          <a:p>
            <a:pPr algn="ctr"/>
            <a:r>
              <a:rPr lang="en-US" altLang="ko-KR" sz="3200" i="1" dirty="0">
                <a:solidFill>
                  <a:srgbClr val="0077B6"/>
                </a:solidFill>
                <a:latin typeface="Abadi Extra Light" panose="020B0204020104020204" pitchFamily="34" charset="0"/>
              </a:rPr>
              <a:t>for each survivor </a:t>
            </a:r>
            <a:endParaRPr lang="ko-KR" altLang="en-US" sz="3600" i="1" dirty="0">
              <a:solidFill>
                <a:srgbClr val="0077B6"/>
              </a:solidFill>
              <a:latin typeface="Abadi Extra Light" panose="020B0204020104020204" pitchFamily="34" charset="0"/>
            </a:endParaRPr>
          </a:p>
        </p:txBody>
      </p:sp>
      <p:pic>
        <p:nvPicPr>
          <p:cNvPr id="6" name="Picture 2" descr="Download Folded Clothes Png - Transparent Png Clothing Stack - Full Size PNG  Image - PNGkit">
            <a:extLst>
              <a:ext uri="{FF2B5EF4-FFF2-40B4-BE49-F238E27FC236}">
                <a16:creationId xmlns:a16="http://schemas.microsoft.com/office/drawing/2014/main" id="{15ECAE9E-A291-4E18-993F-4BE4CF7C9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539" y="2693045"/>
            <a:ext cx="4496480" cy="3787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785622"/>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A6698A-4B03-40FF-99B9-43D15FAE166A}"/>
              </a:ext>
            </a:extLst>
          </p:cNvPr>
          <p:cNvSpPr txBox="1"/>
          <p:nvPr/>
        </p:nvSpPr>
        <p:spPr>
          <a:xfrm>
            <a:off x="0" y="0"/>
            <a:ext cx="3127779" cy="5386090"/>
          </a:xfrm>
          <a:prstGeom prst="rect">
            <a:avLst/>
          </a:prstGeom>
          <a:noFill/>
        </p:spPr>
        <p:txBody>
          <a:bodyPr wrap="none" rtlCol="0">
            <a:spAutoFit/>
          </a:bodyPr>
          <a:lstStyle/>
          <a:p>
            <a:r>
              <a:rPr lang="en-US" altLang="ko-KR" sz="34400" dirty="0">
                <a:solidFill>
                  <a:srgbClr val="0077B6">
                    <a:alpha val="6000"/>
                  </a:srgbClr>
                </a:solidFill>
                <a:latin typeface="Arial Black" panose="020B0A04020102020204" pitchFamily="34" charset="0"/>
              </a:rPr>
              <a:t>4</a:t>
            </a:r>
            <a:endParaRPr lang="ko-KR" altLang="en-US" sz="34400" dirty="0">
              <a:solidFill>
                <a:srgbClr val="0077B6">
                  <a:alpha val="6000"/>
                </a:srgbClr>
              </a:solidFill>
              <a:latin typeface="Arial Black" panose="020B0A04020102020204" pitchFamily="34" charset="0"/>
            </a:endParaRPr>
          </a:p>
        </p:txBody>
      </p:sp>
      <p:sp>
        <p:nvSpPr>
          <p:cNvPr id="3" name="TextBox 2">
            <a:extLst>
              <a:ext uri="{FF2B5EF4-FFF2-40B4-BE49-F238E27FC236}">
                <a16:creationId xmlns:a16="http://schemas.microsoft.com/office/drawing/2014/main" id="{2DCA383A-B267-4B93-A71F-E5DC9262E522}"/>
              </a:ext>
            </a:extLst>
          </p:cNvPr>
          <p:cNvSpPr txBox="1"/>
          <p:nvPr/>
        </p:nvSpPr>
        <p:spPr>
          <a:xfrm>
            <a:off x="5497585" y="3610203"/>
            <a:ext cx="6096000" cy="2862322"/>
          </a:xfrm>
          <a:prstGeom prst="rect">
            <a:avLst/>
          </a:prstGeom>
          <a:noFill/>
        </p:spPr>
        <p:txBody>
          <a:bodyPr wrap="square">
            <a:spAutoFit/>
          </a:bodyPr>
          <a:lstStyle/>
          <a:p>
            <a:r>
              <a:rPr lang="en-US" altLang="ko-KR" dirty="0">
                <a:solidFill>
                  <a:srgbClr val="00B4D8"/>
                </a:solidFill>
              </a:rPr>
              <a:t>This has many uses. A mirror-like signaling device can be made from the lid. After shining the lid with steel wool, it will reflect sunlight and generate 5 to 7 million candlepower. This is bright enough to be seen beyond the horizon. While this could be limited somewhat by the trees, a member of the group could climb a tree and use the mirrored lid to signal search planes. If they had no other means of signaling than this, they would have a better than 80% chance of being rescued within the first day.</a:t>
            </a:r>
            <a:endParaRPr lang="ko-KR" altLang="en-US" dirty="0">
              <a:solidFill>
                <a:srgbClr val="00B4D8"/>
              </a:solidFill>
            </a:endParaRPr>
          </a:p>
        </p:txBody>
      </p:sp>
      <p:sp>
        <p:nvSpPr>
          <p:cNvPr id="2" name="TextBox 1">
            <a:extLst>
              <a:ext uri="{FF2B5EF4-FFF2-40B4-BE49-F238E27FC236}">
                <a16:creationId xmlns:a16="http://schemas.microsoft.com/office/drawing/2014/main" id="{0B17B073-B30F-4A38-B479-27AC30FD1306}"/>
              </a:ext>
            </a:extLst>
          </p:cNvPr>
          <p:cNvSpPr txBox="1"/>
          <p:nvPr/>
        </p:nvSpPr>
        <p:spPr>
          <a:xfrm>
            <a:off x="6345305" y="1980594"/>
            <a:ext cx="4400564" cy="1415772"/>
          </a:xfrm>
          <a:prstGeom prst="rect">
            <a:avLst/>
          </a:prstGeom>
          <a:noFill/>
        </p:spPr>
        <p:txBody>
          <a:bodyPr wrap="none" rtlCol="0">
            <a:spAutoFit/>
          </a:bodyPr>
          <a:lstStyle/>
          <a:p>
            <a:pPr algn="ctr"/>
            <a:r>
              <a:rPr lang="en-US" altLang="ko-KR" sz="5400" dirty="0">
                <a:solidFill>
                  <a:srgbClr val="F72585"/>
                </a:solidFill>
                <a:latin typeface="Aharoni" panose="02010803020104030203" pitchFamily="2" charset="-79"/>
                <a:cs typeface="Aharoni" panose="02010803020104030203" pitchFamily="2" charset="-79"/>
              </a:rPr>
              <a:t>Can of Crisco</a:t>
            </a:r>
          </a:p>
          <a:p>
            <a:pPr algn="ctr"/>
            <a:r>
              <a:rPr lang="en-US" altLang="ko-KR" sz="3200" i="1" dirty="0">
                <a:solidFill>
                  <a:srgbClr val="0077B6"/>
                </a:solidFill>
                <a:latin typeface="Abadi Extra Light" panose="020B0204020104020204" pitchFamily="34" charset="0"/>
              </a:rPr>
              <a:t>shortening</a:t>
            </a:r>
            <a:endParaRPr lang="ko-KR" altLang="en-US" sz="3600" i="1" dirty="0">
              <a:solidFill>
                <a:srgbClr val="0077B6"/>
              </a:solidFill>
              <a:latin typeface="Abadi Extra Light" panose="020B0204020104020204" pitchFamily="34" charset="0"/>
            </a:endParaRPr>
          </a:p>
        </p:txBody>
      </p:sp>
      <p:pic>
        <p:nvPicPr>
          <p:cNvPr id="6" name="Picture 6" descr="Crisco All-Vegetable Shortening - 48oz : Target">
            <a:extLst>
              <a:ext uri="{FF2B5EF4-FFF2-40B4-BE49-F238E27FC236}">
                <a16:creationId xmlns:a16="http://schemas.microsoft.com/office/drawing/2014/main" id="{B5031781-BA39-4A87-ACBE-2A8DE52E6FA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89" b="96721" l="9221" r="89344">
                        <a14:foregroundMark x1="64549" y1="4713" x2="40984" y2="4098"/>
                        <a14:foregroundMark x1="40984" y1="4098" x2="30943" y2="6557"/>
                        <a14:foregroundMark x1="31352" y1="86475" x2="40574" y2="91803"/>
                        <a14:foregroundMark x1="40574" y1="91803" x2="50820" y2="93443"/>
                        <a14:foregroundMark x1="54508" y1="96311" x2="54098" y2="96311"/>
                        <a14:foregroundMark x1="51844" y1="96721" x2="51844" y2="96721"/>
                      </a14:backgroundRemoval>
                    </a14:imgEffect>
                  </a14:imgLayer>
                </a14:imgProps>
              </a:ext>
              <a:ext uri="{28A0092B-C50C-407E-A947-70E740481C1C}">
                <a14:useLocalDpi xmlns:a14="http://schemas.microsoft.com/office/drawing/2010/main" val="0"/>
              </a:ext>
            </a:extLst>
          </a:blip>
          <a:srcRect/>
          <a:stretch>
            <a:fillRect/>
          </a:stretch>
        </p:blipFill>
        <p:spPr bwMode="auto">
          <a:xfrm>
            <a:off x="831836" y="2195810"/>
            <a:ext cx="4097227" cy="40972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747071"/>
      </p:ext>
    </p:extLst>
  </p:cSld>
  <p:clrMapOvr>
    <a:masterClrMapping/>
  </p:clrMapOvr>
  <mc:AlternateContent xmlns:mc="http://schemas.openxmlformats.org/markup-compatibility/2006" xmlns:p14="http://schemas.microsoft.com/office/powerpoint/2010/main">
    <mc:Choice Requires="p14">
      <p:transition>
        <p14:pan dir="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A6698A-4B03-40FF-99B9-43D15FAE166A}"/>
              </a:ext>
            </a:extLst>
          </p:cNvPr>
          <p:cNvSpPr txBox="1"/>
          <p:nvPr/>
        </p:nvSpPr>
        <p:spPr>
          <a:xfrm>
            <a:off x="0" y="0"/>
            <a:ext cx="3127779" cy="5386090"/>
          </a:xfrm>
          <a:prstGeom prst="rect">
            <a:avLst/>
          </a:prstGeom>
          <a:noFill/>
        </p:spPr>
        <p:txBody>
          <a:bodyPr wrap="none" rtlCol="0">
            <a:spAutoFit/>
          </a:bodyPr>
          <a:lstStyle/>
          <a:p>
            <a:r>
              <a:rPr lang="en-US" altLang="ko-KR" sz="34400" dirty="0">
                <a:solidFill>
                  <a:srgbClr val="0077B6">
                    <a:alpha val="6000"/>
                  </a:srgbClr>
                </a:solidFill>
                <a:latin typeface="Arial Black" panose="020B0A04020102020204" pitchFamily="34" charset="0"/>
              </a:rPr>
              <a:t>4</a:t>
            </a:r>
            <a:endParaRPr lang="ko-KR" altLang="en-US" sz="34400" dirty="0">
              <a:solidFill>
                <a:srgbClr val="0077B6">
                  <a:alpha val="6000"/>
                </a:srgbClr>
              </a:solidFill>
              <a:latin typeface="Arial Black" panose="020B0A04020102020204" pitchFamily="34" charset="0"/>
            </a:endParaRPr>
          </a:p>
        </p:txBody>
      </p:sp>
      <p:sp>
        <p:nvSpPr>
          <p:cNvPr id="3" name="TextBox 2">
            <a:extLst>
              <a:ext uri="{FF2B5EF4-FFF2-40B4-BE49-F238E27FC236}">
                <a16:creationId xmlns:a16="http://schemas.microsoft.com/office/drawing/2014/main" id="{2DCA383A-B267-4B93-A71F-E5DC9262E522}"/>
              </a:ext>
            </a:extLst>
          </p:cNvPr>
          <p:cNvSpPr txBox="1"/>
          <p:nvPr/>
        </p:nvSpPr>
        <p:spPr>
          <a:xfrm>
            <a:off x="5497585" y="3610203"/>
            <a:ext cx="6096000" cy="2862322"/>
          </a:xfrm>
          <a:prstGeom prst="rect">
            <a:avLst/>
          </a:prstGeom>
          <a:noFill/>
        </p:spPr>
        <p:txBody>
          <a:bodyPr wrap="square">
            <a:spAutoFit/>
          </a:bodyPr>
          <a:lstStyle/>
          <a:p>
            <a:r>
              <a:rPr lang="en-US" altLang="ko-KR" dirty="0">
                <a:solidFill>
                  <a:srgbClr val="00B4D8"/>
                </a:solidFill>
              </a:rPr>
              <a:t>There are other uses for this item. It can be rubbed on exposed skin for protection against the cold. When melted into oil, the shortening is helpful as fuel. When soaked into a piece of cloth, melted shortening will act like a candle. The empty can is useful in melting snow for drinking water. It is much safer to drink warmed water than to eat snow, since warm water will help retain body heat. Water is important because dehydration will affect decision-making. The can is also useful as a cup. </a:t>
            </a:r>
            <a:endParaRPr lang="ko-KR" altLang="en-US" dirty="0">
              <a:solidFill>
                <a:srgbClr val="00B4D8"/>
              </a:solidFill>
            </a:endParaRPr>
          </a:p>
        </p:txBody>
      </p:sp>
      <p:sp>
        <p:nvSpPr>
          <p:cNvPr id="2" name="TextBox 1">
            <a:extLst>
              <a:ext uri="{FF2B5EF4-FFF2-40B4-BE49-F238E27FC236}">
                <a16:creationId xmlns:a16="http://schemas.microsoft.com/office/drawing/2014/main" id="{0B17B073-B30F-4A38-B479-27AC30FD1306}"/>
              </a:ext>
            </a:extLst>
          </p:cNvPr>
          <p:cNvSpPr txBox="1"/>
          <p:nvPr/>
        </p:nvSpPr>
        <p:spPr>
          <a:xfrm>
            <a:off x="6345305" y="1980594"/>
            <a:ext cx="4400564" cy="1415772"/>
          </a:xfrm>
          <a:prstGeom prst="rect">
            <a:avLst/>
          </a:prstGeom>
          <a:noFill/>
        </p:spPr>
        <p:txBody>
          <a:bodyPr wrap="none" rtlCol="0">
            <a:spAutoFit/>
          </a:bodyPr>
          <a:lstStyle/>
          <a:p>
            <a:pPr algn="ctr"/>
            <a:r>
              <a:rPr lang="en-US" altLang="ko-KR" sz="5400" dirty="0">
                <a:solidFill>
                  <a:srgbClr val="F72585"/>
                </a:solidFill>
                <a:latin typeface="Aharoni" panose="02010803020104030203" pitchFamily="2" charset="-79"/>
                <a:cs typeface="Aharoni" panose="02010803020104030203" pitchFamily="2" charset="-79"/>
              </a:rPr>
              <a:t>Can of Crisco</a:t>
            </a:r>
          </a:p>
          <a:p>
            <a:pPr algn="ctr"/>
            <a:r>
              <a:rPr lang="en-US" altLang="ko-KR" sz="3200" i="1" dirty="0">
                <a:solidFill>
                  <a:srgbClr val="0077B6"/>
                </a:solidFill>
                <a:latin typeface="Abadi Extra Light" panose="020B0204020104020204" pitchFamily="34" charset="0"/>
              </a:rPr>
              <a:t>shortening</a:t>
            </a:r>
            <a:endParaRPr lang="ko-KR" altLang="en-US" sz="3600" i="1" dirty="0">
              <a:solidFill>
                <a:srgbClr val="0077B6"/>
              </a:solidFill>
              <a:latin typeface="Abadi Extra Light" panose="020B0204020104020204" pitchFamily="34" charset="0"/>
            </a:endParaRPr>
          </a:p>
        </p:txBody>
      </p:sp>
      <p:pic>
        <p:nvPicPr>
          <p:cNvPr id="6" name="Picture 6" descr="Crisco All-Vegetable Shortening - 48oz : Target">
            <a:extLst>
              <a:ext uri="{FF2B5EF4-FFF2-40B4-BE49-F238E27FC236}">
                <a16:creationId xmlns:a16="http://schemas.microsoft.com/office/drawing/2014/main" id="{62577C0E-027D-4427-A3B0-AF8AE6ACC3C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89" b="96721" l="9221" r="89344">
                        <a14:foregroundMark x1="64549" y1="4713" x2="40984" y2="4098"/>
                        <a14:foregroundMark x1="40984" y1="4098" x2="30943" y2="6557"/>
                        <a14:foregroundMark x1="31352" y1="86475" x2="40574" y2="91803"/>
                        <a14:foregroundMark x1="40574" y1="91803" x2="50820" y2="93443"/>
                        <a14:foregroundMark x1="54508" y1="96311" x2="54098" y2="96311"/>
                        <a14:foregroundMark x1="51844" y1="96721" x2="51844" y2="96721"/>
                      </a14:backgroundRemoval>
                    </a14:imgEffect>
                  </a14:imgLayer>
                </a14:imgProps>
              </a:ext>
              <a:ext uri="{28A0092B-C50C-407E-A947-70E740481C1C}">
                <a14:useLocalDpi xmlns:a14="http://schemas.microsoft.com/office/drawing/2010/main" val="0"/>
              </a:ext>
            </a:extLst>
          </a:blip>
          <a:srcRect/>
          <a:stretch>
            <a:fillRect/>
          </a:stretch>
        </p:blipFill>
        <p:spPr bwMode="auto">
          <a:xfrm>
            <a:off x="831836" y="2195810"/>
            <a:ext cx="4097227" cy="40972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66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A6698A-4B03-40FF-99B9-43D15FAE166A}"/>
              </a:ext>
            </a:extLst>
          </p:cNvPr>
          <p:cNvSpPr txBox="1"/>
          <p:nvPr/>
        </p:nvSpPr>
        <p:spPr>
          <a:xfrm>
            <a:off x="0" y="0"/>
            <a:ext cx="3127779" cy="5386090"/>
          </a:xfrm>
          <a:prstGeom prst="rect">
            <a:avLst/>
          </a:prstGeom>
          <a:noFill/>
        </p:spPr>
        <p:txBody>
          <a:bodyPr wrap="none" rtlCol="0">
            <a:spAutoFit/>
          </a:bodyPr>
          <a:lstStyle/>
          <a:p>
            <a:r>
              <a:rPr lang="en-US" altLang="ko-KR" sz="34400" dirty="0">
                <a:solidFill>
                  <a:srgbClr val="0077B6">
                    <a:alpha val="6000"/>
                  </a:srgbClr>
                </a:solidFill>
                <a:latin typeface="Arial Black" panose="020B0A04020102020204" pitchFamily="34" charset="0"/>
              </a:rPr>
              <a:t>5</a:t>
            </a:r>
            <a:endParaRPr lang="ko-KR" altLang="en-US" sz="34400" dirty="0">
              <a:solidFill>
                <a:srgbClr val="0077B6">
                  <a:alpha val="6000"/>
                </a:srgbClr>
              </a:solidFill>
              <a:latin typeface="Arial Black" panose="020B0A04020102020204" pitchFamily="34" charset="0"/>
            </a:endParaRPr>
          </a:p>
        </p:txBody>
      </p:sp>
      <p:sp>
        <p:nvSpPr>
          <p:cNvPr id="3" name="TextBox 2">
            <a:extLst>
              <a:ext uri="{FF2B5EF4-FFF2-40B4-BE49-F238E27FC236}">
                <a16:creationId xmlns:a16="http://schemas.microsoft.com/office/drawing/2014/main" id="{2DCA383A-B267-4B93-A71F-E5DC9262E522}"/>
              </a:ext>
            </a:extLst>
          </p:cNvPr>
          <p:cNvSpPr txBox="1"/>
          <p:nvPr/>
        </p:nvSpPr>
        <p:spPr>
          <a:xfrm>
            <a:off x="5497585" y="4550003"/>
            <a:ext cx="6096000" cy="2031325"/>
          </a:xfrm>
          <a:prstGeom prst="rect">
            <a:avLst/>
          </a:prstGeom>
          <a:noFill/>
        </p:spPr>
        <p:txBody>
          <a:bodyPr wrap="square">
            <a:spAutoFit/>
          </a:bodyPr>
          <a:lstStyle/>
          <a:p>
            <a:r>
              <a:rPr lang="en-US" altLang="ko-KR" dirty="0">
                <a:solidFill>
                  <a:srgbClr val="00B4D8"/>
                </a:solidFill>
              </a:rPr>
              <a:t>The cold makes shelter necessary, and canvas would protect against wind and snow (canvas is used in making tents). Spread on a frame made of trees, it could be used as a tent or a wind screen. It might also be used as a ground cover to keep the survivors dry. Its shape, when contrasted with the surrounding terrain, makes it a signaling device.</a:t>
            </a:r>
            <a:endParaRPr lang="ko-KR" altLang="en-US" dirty="0">
              <a:solidFill>
                <a:srgbClr val="00B4D8"/>
              </a:solidFill>
            </a:endParaRPr>
          </a:p>
        </p:txBody>
      </p:sp>
      <p:sp>
        <p:nvSpPr>
          <p:cNvPr id="2" name="TextBox 1">
            <a:extLst>
              <a:ext uri="{FF2B5EF4-FFF2-40B4-BE49-F238E27FC236}">
                <a16:creationId xmlns:a16="http://schemas.microsoft.com/office/drawing/2014/main" id="{0B17B073-B30F-4A38-B479-27AC30FD1306}"/>
              </a:ext>
            </a:extLst>
          </p:cNvPr>
          <p:cNvSpPr txBox="1"/>
          <p:nvPr/>
        </p:nvSpPr>
        <p:spPr>
          <a:xfrm>
            <a:off x="7129172" y="2920394"/>
            <a:ext cx="2832827" cy="1415772"/>
          </a:xfrm>
          <a:prstGeom prst="rect">
            <a:avLst/>
          </a:prstGeom>
          <a:noFill/>
        </p:spPr>
        <p:txBody>
          <a:bodyPr wrap="none" rtlCol="0">
            <a:spAutoFit/>
          </a:bodyPr>
          <a:lstStyle/>
          <a:p>
            <a:pPr algn="ctr"/>
            <a:r>
              <a:rPr lang="en-US" altLang="ko-KR" sz="3200" i="1" dirty="0">
                <a:solidFill>
                  <a:srgbClr val="0077B6"/>
                </a:solidFill>
                <a:latin typeface="Abadi Extra Light" panose="020B0204020104020204" pitchFamily="34" charset="0"/>
              </a:rPr>
              <a:t>A 6x6m piece of</a:t>
            </a:r>
          </a:p>
          <a:p>
            <a:pPr algn="ctr"/>
            <a:r>
              <a:rPr lang="en-US" altLang="ko-KR" sz="5400" dirty="0">
                <a:solidFill>
                  <a:srgbClr val="F72585"/>
                </a:solidFill>
                <a:latin typeface="Aharoni" panose="02010803020104030203" pitchFamily="2" charset="-79"/>
                <a:cs typeface="Aharoni" panose="02010803020104030203" pitchFamily="2" charset="-79"/>
              </a:rPr>
              <a:t>Canvas</a:t>
            </a:r>
            <a:endParaRPr lang="ko-KR" altLang="en-US" sz="5400" i="1" dirty="0">
              <a:solidFill>
                <a:srgbClr val="0077B6"/>
              </a:solidFill>
              <a:latin typeface="Abadi Extra Light" panose="020B0204020104020204" pitchFamily="34" charset="0"/>
            </a:endParaRPr>
          </a:p>
        </p:txBody>
      </p:sp>
      <p:pic>
        <p:nvPicPr>
          <p:cNvPr id="6" name="Picture 4" descr="Cotton Dust Sheet 3.5m x 2.6m">
            <a:extLst>
              <a:ext uri="{FF2B5EF4-FFF2-40B4-BE49-F238E27FC236}">
                <a16:creationId xmlns:a16="http://schemas.microsoft.com/office/drawing/2014/main" id="{6D50C1D8-365F-44C0-82A0-DBD1969A78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0500" b="20500"/>
          <a:stretch/>
        </p:blipFill>
        <p:spPr bwMode="auto">
          <a:xfrm>
            <a:off x="201146" y="1971610"/>
            <a:ext cx="6172370" cy="3641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637859"/>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A6698A-4B03-40FF-99B9-43D15FAE166A}"/>
              </a:ext>
            </a:extLst>
          </p:cNvPr>
          <p:cNvSpPr txBox="1"/>
          <p:nvPr/>
        </p:nvSpPr>
        <p:spPr>
          <a:xfrm>
            <a:off x="0" y="0"/>
            <a:ext cx="3127779" cy="5386090"/>
          </a:xfrm>
          <a:prstGeom prst="rect">
            <a:avLst/>
          </a:prstGeom>
          <a:noFill/>
        </p:spPr>
        <p:txBody>
          <a:bodyPr wrap="none" rtlCol="0">
            <a:spAutoFit/>
          </a:bodyPr>
          <a:lstStyle/>
          <a:p>
            <a:r>
              <a:rPr lang="en-US" altLang="ko-KR" sz="34400" dirty="0">
                <a:solidFill>
                  <a:srgbClr val="0077B6">
                    <a:alpha val="6000"/>
                  </a:srgbClr>
                </a:solidFill>
                <a:latin typeface="Arial Black" panose="020B0A04020102020204" pitchFamily="34" charset="0"/>
              </a:rPr>
              <a:t>6</a:t>
            </a:r>
            <a:endParaRPr lang="ko-KR" altLang="en-US" sz="34400" dirty="0">
              <a:solidFill>
                <a:srgbClr val="0077B6">
                  <a:alpha val="6000"/>
                </a:srgbClr>
              </a:solidFill>
              <a:latin typeface="Arial Black" panose="020B0A04020102020204" pitchFamily="34" charset="0"/>
            </a:endParaRPr>
          </a:p>
        </p:txBody>
      </p:sp>
      <p:sp>
        <p:nvSpPr>
          <p:cNvPr id="3" name="TextBox 2">
            <a:extLst>
              <a:ext uri="{FF2B5EF4-FFF2-40B4-BE49-F238E27FC236}">
                <a16:creationId xmlns:a16="http://schemas.microsoft.com/office/drawing/2014/main" id="{2DCA383A-B267-4B93-A71F-E5DC9262E522}"/>
              </a:ext>
            </a:extLst>
          </p:cNvPr>
          <p:cNvSpPr txBox="1"/>
          <p:nvPr/>
        </p:nvSpPr>
        <p:spPr>
          <a:xfrm>
            <a:off x="5497586" y="4042003"/>
            <a:ext cx="6096000" cy="1477328"/>
          </a:xfrm>
          <a:prstGeom prst="rect">
            <a:avLst/>
          </a:prstGeom>
          <a:noFill/>
        </p:spPr>
        <p:txBody>
          <a:bodyPr wrap="square">
            <a:spAutoFit/>
          </a:bodyPr>
          <a:lstStyle/>
          <a:p>
            <a:r>
              <a:rPr lang="en-US" altLang="ko-KR" dirty="0">
                <a:solidFill>
                  <a:srgbClr val="00B4D8"/>
                </a:solidFill>
              </a:rPr>
              <a:t>Survivors need a constant supply of wood in order to maintain the fire. The ax could be used for this as well as for clearing a sheltered campsite, cutting tree branches for ground insulation, and constructing a frame for the canvas tent.</a:t>
            </a:r>
            <a:endParaRPr lang="ko-KR" altLang="en-US" dirty="0">
              <a:solidFill>
                <a:srgbClr val="00B4D8"/>
              </a:solidFill>
            </a:endParaRPr>
          </a:p>
        </p:txBody>
      </p:sp>
      <p:sp>
        <p:nvSpPr>
          <p:cNvPr id="2" name="TextBox 1">
            <a:extLst>
              <a:ext uri="{FF2B5EF4-FFF2-40B4-BE49-F238E27FC236}">
                <a16:creationId xmlns:a16="http://schemas.microsoft.com/office/drawing/2014/main" id="{0B17B073-B30F-4A38-B479-27AC30FD1306}"/>
              </a:ext>
            </a:extLst>
          </p:cNvPr>
          <p:cNvSpPr txBox="1"/>
          <p:nvPr/>
        </p:nvSpPr>
        <p:spPr>
          <a:xfrm>
            <a:off x="6782924" y="2920394"/>
            <a:ext cx="3525324" cy="923330"/>
          </a:xfrm>
          <a:prstGeom prst="rect">
            <a:avLst/>
          </a:prstGeom>
          <a:noFill/>
        </p:spPr>
        <p:txBody>
          <a:bodyPr wrap="none" rtlCol="0">
            <a:spAutoFit/>
          </a:bodyPr>
          <a:lstStyle/>
          <a:p>
            <a:pPr algn="ctr"/>
            <a:r>
              <a:rPr lang="en-US" altLang="ko-KR" sz="5400" dirty="0">
                <a:solidFill>
                  <a:srgbClr val="F72585"/>
                </a:solidFill>
                <a:latin typeface="Aharoni" panose="02010803020104030203" pitchFamily="2" charset="-79"/>
                <a:cs typeface="Aharoni" panose="02010803020104030203" pitchFamily="2" charset="-79"/>
              </a:rPr>
              <a:t>Small Axe</a:t>
            </a:r>
          </a:p>
        </p:txBody>
      </p:sp>
      <p:pic>
        <p:nvPicPr>
          <p:cNvPr id="6" name="Picture 22" descr="1.75 lb Camp Hatchet - Sport Utility Finish w/14&quot; curved handle | Self  Reliance Outfitters">
            <a:extLst>
              <a:ext uri="{FF2B5EF4-FFF2-40B4-BE49-F238E27FC236}">
                <a16:creationId xmlns:a16="http://schemas.microsoft.com/office/drawing/2014/main" id="{C67F5A9D-2FFB-4B46-AD1E-313898419E8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5127" y="1659351"/>
            <a:ext cx="4765304" cy="47653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509167"/>
      </p:ext>
    </p:extLst>
  </p:cSld>
  <p:clrMapOvr>
    <a:masterClrMapping/>
  </p:clrMapOvr>
  <mc:AlternateContent xmlns:mc="http://schemas.openxmlformats.org/markup-compatibility/2006" xmlns:p14="http://schemas.microsoft.com/office/powerpoint/2010/main">
    <mc:Choice Requires="p14">
      <p:transition>
        <p14:pan dir="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ozen background of ice ⬇ Stock Photo, Image by © mexrix #93123184">
            <a:extLst>
              <a:ext uri="{FF2B5EF4-FFF2-40B4-BE49-F238E27FC236}">
                <a16:creationId xmlns:a16="http://schemas.microsoft.com/office/drawing/2014/main" id="{BAF2840B-3F99-4FE2-9606-76F399C48463}"/>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C1F437A-161C-4E02-9DD7-0A576800F32B}"/>
              </a:ext>
            </a:extLst>
          </p:cNvPr>
          <p:cNvSpPr txBox="1"/>
          <p:nvPr/>
        </p:nvSpPr>
        <p:spPr>
          <a:xfrm flipH="1">
            <a:off x="577409" y="2105561"/>
            <a:ext cx="11037182" cy="2646878"/>
          </a:xfrm>
          <a:prstGeom prst="rect">
            <a:avLst/>
          </a:prstGeom>
          <a:noFill/>
        </p:spPr>
        <p:txBody>
          <a:bodyPr wrap="square" rtlCol="0" anchor="ctr">
            <a:spAutoFit/>
          </a:bodyPr>
          <a:lstStyle/>
          <a:p>
            <a:pPr algn="ctr"/>
            <a:r>
              <a:rPr lang="en-US" altLang="ko-KR" sz="16600" dirty="0">
                <a:solidFill>
                  <a:schemeClr val="bg1"/>
                </a:solidFill>
                <a:latin typeface="Aharoni" panose="02010803020104030203" pitchFamily="2" charset="-79"/>
                <a:cs typeface="Aharoni" panose="02010803020104030203" pitchFamily="2" charset="-79"/>
              </a:rPr>
              <a:t>Scenario</a:t>
            </a:r>
            <a:endParaRPr lang="ko-KR" altLang="en-US" sz="16600"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555099694"/>
      </p:ext>
    </p:extLst>
  </p:cSld>
  <p:clrMapOvr>
    <a:masterClrMapping/>
  </p:clrMapOvr>
  <p:transition spd="slow">
    <p:cover dir="r"/>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A6698A-4B03-40FF-99B9-43D15FAE166A}"/>
              </a:ext>
            </a:extLst>
          </p:cNvPr>
          <p:cNvSpPr txBox="1"/>
          <p:nvPr/>
        </p:nvSpPr>
        <p:spPr>
          <a:xfrm>
            <a:off x="0" y="0"/>
            <a:ext cx="3127779" cy="5386090"/>
          </a:xfrm>
          <a:prstGeom prst="rect">
            <a:avLst/>
          </a:prstGeom>
          <a:noFill/>
        </p:spPr>
        <p:txBody>
          <a:bodyPr wrap="none" rtlCol="0">
            <a:spAutoFit/>
          </a:bodyPr>
          <a:lstStyle/>
          <a:p>
            <a:r>
              <a:rPr lang="en-US" altLang="ko-KR" sz="34400" dirty="0">
                <a:solidFill>
                  <a:srgbClr val="0077B6">
                    <a:alpha val="6000"/>
                  </a:srgbClr>
                </a:solidFill>
                <a:latin typeface="Arial Black" panose="020B0A04020102020204" pitchFamily="34" charset="0"/>
              </a:rPr>
              <a:t>7</a:t>
            </a:r>
            <a:endParaRPr lang="ko-KR" altLang="en-US" sz="34400" dirty="0">
              <a:solidFill>
                <a:srgbClr val="0077B6">
                  <a:alpha val="6000"/>
                </a:srgbClr>
              </a:solidFill>
              <a:latin typeface="Arial Black" panose="020B0A04020102020204" pitchFamily="34" charset="0"/>
            </a:endParaRPr>
          </a:p>
        </p:txBody>
      </p:sp>
      <p:sp>
        <p:nvSpPr>
          <p:cNvPr id="3" name="TextBox 2">
            <a:extLst>
              <a:ext uri="{FF2B5EF4-FFF2-40B4-BE49-F238E27FC236}">
                <a16:creationId xmlns:a16="http://schemas.microsoft.com/office/drawing/2014/main" id="{2DCA383A-B267-4B93-A71F-E5DC9262E522}"/>
              </a:ext>
            </a:extLst>
          </p:cNvPr>
          <p:cNvSpPr txBox="1"/>
          <p:nvPr/>
        </p:nvSpPr>
        <p:spPr>
          <a:xfrm>
            <a:off x="5497585" y="4550003"/>
            <a:ext cx="6096000" cy="923330"/>
          </a:xfrm>
          <a:prstGeom prst="rect">
            <a:avLst/>
          </a:prstGeom>
          <a:noFill/>
        </p:spPr>
        <p:txBody>
          <a:bodyPr wrap="square">
            <a:spAutoFit/>
          </a:bodyPr>
          <a:lstStyle/>
          <a:p>
            <a:r>
              <a:rPr lang="en-US" altLang="ko-KR" dirty="0">
                <a:solidFill>
                  <a:srgbClr val="00B4D8"/>
                </a:solidFill>
              </a:rPr>
              <a:t>Chocolate will provide some food energy. Since it contains mostly carbohydrates, it supplies the energy without making digestive demands on the body.</a:t>
            </a:r>
            <a:endParaRPr lang="ko-KR" altLang="en-US" dirty="0">
              <a:solidFill>
                <a:srgbClr val="00B4D8"/>
              </a:solidFill>
            </a:endParaRPr>
          </a:p>
        </p:txBody>
      </p:sp>
      <p:sp>
        <p:nvSpPr>
          <p:cNvPr id="2" name="TextBox 1">
            <a:extLst>
              <a:ext uri="{FF2B5EF4-FFF2-40B4-BE49-F238E27FC236}">
                <a16:creationId xmlns:a16="http://schemas.microsoft.com/office/drawing/2014/main" id="{0B17B073-B30F-4A38-B479-27AC30FD1306}"/>
              </a:ext>
            </a:extLst>
          </p:cNvPr>
          <p:cNvSpPr txBox="1"/>
          <p:nvPr/>
        </p:nvSpPr>
        <p:spPr>
          <a:xfrm>
            <a:off x="6024705" y="2920394"/>
            <a:ext cx="5041765" cy="1415772"/>
          </a:xfrm>
          <a:prstGeom prst="rect">
            <a:avLst/>
          </a:prstGeom>
          <a:noFill/>
        </p:spPr>
        <p:txBody>
          <a:bodyPr wrap="none" rtlCol="0">
            <a:spAutoFit/>
          </a:bodyPr>
          <a:lstStyle/>
          <a:p>
            <a:pPr algn="ctr"/>
            <a:r>
              <a:rPr lang="en-US" altLang="ko-KR" sz="3200" i="1" dirty="0">
                <a:solidFill>
                  <a:srgbClr val="0077B6"/>
                </a:solidFill>
                <a:latin typeface="Abadi Extra Light" panose="020B0204020104020204" pitchFamily="34" charset="0"/>
              </a:rPr>
              <a:t>Family sized</a:t>
            </a:r>
          </a:p>
          <a:p>
            <a:pPr algn="ctr"/>
            <a:r>
              <a:rPr lang="en-US" altLang="ko-KR" sz="5400" dirty="0">
                <a:solidFill>
                  <a:srgbClr val="F72585"/>
                </a:solidFill>
                <a:latin typeface="Aharoni" panose="02010803020104030203" pitchFamily="2" charset="-79"/>
                <a:cs typeface="Aharoni" panose="02010803020104030203" pitchFamily="2" charset="-79"/>
              </a:rPr>
              <a:t>Chocolate Bars</a:t>
            </a:r>
          </a:p>
        </p:txBody>
      </p:sp>
      <p:pic>
        <p:nvPicPr>
          <p:cNvPr id="6" name="Picture 8" descr="Almond Chocolate Bar | Fundraising Chocolate Almonds Canada – Purdys Year  Round Fundraising">
            <a:extLst>
              <a:ext uri="{FF2B5EF4-FFF2-40B4-BE49-F238E27FC236}">
                <a16:creationId xmlns:a16="http://schemas.microsoft.com/office/drawing/2014/main" id="{E7B8066A-97F7-4E39-883D-26399A912C7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6792" r="94151">
                        <a14:foregroundMark x1="6981" y1="40189" x2="10943" y2="44151"/>
                        <a14:foregroundMark x1="94151" y1="31321" x2="90943" y2="31509"/>
                        <a14:foregroundMark x1="61132" y1="62453" x2="63208" y2="61698"/>
                        <a14:backgroundMark x1="70189" y1="59057" x2="71132" y2="60377"/>
                        <a14:backgroundMark x1="62830" y1="62830" x2="62830" y2="62830"/>
                      </a14:backgroundRemoval>
                    </a14:imgEffect>
                  </a14:imgLayer>
                </a14:imgProps>
              </a:ext>
              <a:ext uri="{28A0092B-C50C-407E-A947-70E740481C1C}">
                <a14:useLocalDpi xmlns:a14="http://schemas.microsoft.com/office/drawing/2010/main" val="0"/>
              </a:ext>
            </a:extLst>
          </a:blip>
          <a:srcRect l="4143" t="14124" r="2057" b="25906"/>
          <a:stretch/>
        </p:blipFill>
        <p:spPr bwMode="auto">
          <a:xfrm>
            <a:off x="503722" y="2153252"/>
            <a:ext cx="5431827" cy="34728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353383"/>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A6698A-4B03-40FF-99B9-43D15FAE166A}"/>
              </a:ext>
            </a:extLst>
          </p:cNvPr>
          <p:cNvSpPr txBox="1"/>
          <p:nvPr/>
        </p:nvSpPr>
        <p:spPr>
          <a:xfrm>
            <a:off x="0" y="0"/>
            <a:ext cx="3127779" cy="5386090"/>
          </a:xfrm>
          <a:prstGeom prst="rect">
            <a:avLst/>
          </a:prstGeom>
          <a:noFill/>
        </p:spPr>
        <p:txBody>
          <a:bodyPr wrap="none" rtlCol="0">
            <a:spAutoFit/>
          </a:bodyPr>
          <a:lstStyle/>
          <a:p>
            <a:r>
              <a:rPr lang="en-US" altLang="ko-KR" sz="34400" dirty="0">
                <a:solidFill>
                  <a:srgbClr val="0077B6">
                    <a:alpha val="6000"/>
                  </a:srgbClr>
                </a:solidFill>
                <a:latin typeface="Arial Black" panose="020B0A04020102020204" pitchFamily="34" charset="0"/>
              </a:rPr>
              <a:t>8</a:t>
            </a:r>
            <a:endParaRPr lang="ko-KR" altLang="en-US" sz="34400" dirty="0">
              <a:solidFill>
                <a:srgbClr val="0077B6">
                  <a:alpha val="6000"/>
                </a:srgbClr>
              </a:solidFill>
              <a:latin typeface="Arial Black" panose="020B0A04020102020204" pitchFamily="34" charset="0"/>
            </a:endParaRPr>
          </a:p>
        </p:txBody>
      </p:sp>
      <p:sp>
        <p:nvSpPr>
          <p:cNvPr id="3" name="TextBox 2">
            <a:extLst>
              <a:ext uri="{FF2B5EF4-FFF2-40B4-BE49-F238E27FC236}">
                <a16:creationId xmlns:a16="http://schemas.microsoft.com/office/drawing/2014/main" id="{2DCA383A-B267-4B93-A71F-E5DC9262E522}"/>
              </a:ext>
            </a:extLst>
          </p:cNvPr>
          <p:cNvSpPr txBox="1"/>
          <p:nvPr/>
        </p:nvSpPr>
        <p:spPr>
          <a:xfrm>
            <a:off x="5497585" y="4550003"/>
            <a:ext cx="6096000" cy="1754326"/>
          </a:xfrm>
          <a:prstGeom prst="rect">
            <a:avLst/>
          </a:prstGeom>
          <a:noFill/>
        </p:spPr>
        <p:txBody>
          <a:bodyPr wrap="square">
            <a:spAutoFit/>
          </a:bodyPr>
          <a:lstStyle/>
          <a:p>
            <a:r>
              <a:rPr lang="en-US" altLang="ko-KR" dirty="0">
                <a:solidFill>
                  <a:srgbClr val="00B4D8"/>
                </a:solidFill>
              </a:rPr>
              <a:t>These are useful in starting a fire. They can also be used as insulation under clothing when rolled up and placed around a person’s arms and legs. A newspaper can also be used as a verbal signaling device when rolled up in a megaphone-shape. It could also provide reading material for recreation.</a:t>
            </a:r>
            <a:endParaRPr lang="ko-KR" altLang="en-US" dirty="0">
              <a:solidFill>
                <a:srgbClr val="00B4D8"/>
              </a:solidFill>
            </a:endParaRPr>
          </a:p>
        </p:txBody>
      </p:sp>
      <p:sp>
        <p:nvSpPr>
          <p:cNvPr id="2" name="TextBox 1">
            <a:extLst>
              <a:ext uri="{FF2B5EF4-FFF2-40B4-BE49-F238E27FC236}">
                <a16:creationId xmlns:a16="http://schemas.microsoft.com/office/drawing/2014/main" id="{0B17B073-B30F-4A38-B479-27AC30FD1306}"/>
              </a:ext>
            </a:extLst>
          </p:cNvPr>
          <p:cNvSpPr txBox="1"/>
          <p:nvPr/>
        </p:nvSpPr>
        <p:spPr>
          <a:xfrm>
            <a:off x="6366142" y="2920394"/>
            <a:ext cx="4358887" cy="1415772"/>
          </a:xfrm>
          <a:prstGeom prst="rect">
            <a:avLst/>
          </a:prstGeom>
          <a:noFill/>
        </p:spPr>
        <p:txBody>
          <a:bodyPr wrap="none" rtlCol="0">
            <a:spAutoFit/>
          </a:bodyPr>
          <a:lstStyle/>
          <a:p>
            <a:pPr algn="ctr"/>
            <a:r>
              <a:rPr lang="en-US" altLang="ko-KR" sz="5400" dirty="0">
                <a:solidFill>
                  <a:srgbClr val="F72585"/>
                </a:solidFill>
                <a:latin typeface="Aharoni" panose="02010803020104030203" pitchFamily="2" charset="-79"/>
                <a:cs typeface="Aharoni" panose="02010803020104030203" pitchFamily="2" charset="-79"/>
              </a:rPr>
              <a:t>Newspapers</a:t>
            </a:r>
          </a:p>
          <a:p>
            <a:pPr algn="ctr"/>
            <a:r>
              <a:rPr lang="en-US" altLang="ko-KR" sz="3200" i="1" dirty="0">
                <a:solidFill>
                  <a:srgbClr val="0077B6"/>
                </a:solidFill>
                <a:latin typeface="Abadi Extra Light" panose="020B0204020104020204" pitchFamily="34" charset="0"/>
              </a:rPr>
              <a:t>(one per person)</a:t>
            </a:r>
            <a:endParaRPr lang="ko-KR" altLang="en-US" sz="3600" i="1" dirty="0">
              <a:solidFill>
                <a:srgbClr val="0077B6"/>
              </a:solidFill>
              <a:latin typeface="Abadi Extra Light" panose="020B0204020104020204" pitchFamily="34" charset="0"/>
            </a:endParaRPr>
          </a:p>
        </p:txBody>
      </p:sp>
      <p:pic>
        <p:nvPicPr>
          <p:cNvPr id="6" name="Picture 18" descr="Newspapers: Read All About It Quiz | Britannica">
            <a:extLst>
              <a:ext uri="{FF2B5EF4-FFF2-40B4-BE49-F238E27FC236}">
                <a16:creationId xmlns:a16="http://schemas.microsoft.com/office/drawing/2014/main" id="{28F729E6-8690-4170-B97E-85590C5FE32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26" b="89926" l="1000" r="95556">
                        <a14:foregroundMark x1="5889" y1="63556" x2="6778" y2="62815"/>
                        <a14:foregroundMark x1="3667" y1="43407" x2="5444" y2="42963"/>
                        <a14:foregroundMark x1="36667" y1="18519" x2="26222" y2="17926"/>
                        <a14:foregroundMark x1="10111" y1="18963" x2="19111" y2="20148"/>
                        <a14:foregroundMark x1="45222" y1="16148" x2="51111" y2="28000"/>
                        <a14:foregroundMark x1="57556" y1="17481" x2="52222" y2="14074"/>
                        <a14:foregroundMark x1="48556" y1="12000" x2="42333" y2="15111"/>
                        <a14:foregroundMark x1="42333" y1="15111" x2="36222" y2="15556"/>
                        <a14:foregroundMark x1="36222" y1="15556" x2="34111" y2="16741"/>
                        <a14:foregroundMark x1="82111" y1="19111" x2="70333" y2="20296"/>
                        <a14:foregroundMark x1="91778" y1="31407" x2="91778" y2="33185"/>
                        <a14:foregroundMark x1="95444" y1="36000" x2="95444" y2="36000"/>
                        <a14:foregroundMark x1="93556" y1="26963" x2="93556" y2="26963"/>
                        <a14:foregroundMark x1="94000" y1="22370" x2="94000" y2="22370"/>
                        <a14:foregroundMark x1="92000" y1="17185" x2="92000" y2="17185"/>
                        <a14:foregroundMark x1="87556" y1="17037" x2="52667" y2="15704"/>
                        <a14:foregroundMark x1="85444" y1="16000" x2="91111" y2="14815"/>
                        <a14:foregroundMark x1="91111" y1="14815" x2="91778" y2="16444"/>
                        <a14:foregroundMark x1="93333" y1="14815" x2="93333" y2="14815"/>
                        <a14:foregroundMark x1="94000" y1="16741" x2="94000" y2="16741"/>
                        <a14:foregroundMark x1="95556" y1="76741" x2="95556" y2="76741"/>
                        <a14:foregroundMark x1="93667" y1="77630" x2="83667" y2="78222"/>
                        <a14:foregroundMark x1="86889" y1="80148" x2="80222" y2="80148"/>
                        <a14:foregroundMark x1="81222" y1="80889" x2="75667" y2="81926"/>
                        <a14:foregroundMark x1="71222" y1="83852" x2="68333" y2="84296"/>
                        <a14:foregroundMark x1="40778" y1="88889" x2="19000" y2="78519"/>
                        <a14:foregroundMark x1="19000" y1="78519" x2="17667" y2="76889"/>
                        <a14:foregroundMark x1="2556" y1="63111" x2="3667" y2="65185"/>
                        <a14:foregroundMark x1="3778" y1="50667" x2="3778" y2="50667"/>
                        <a14:foregroundMark x1="4556" y1="51407" x2="5000" y2="51556"/>
                        <a14:foregroundMark x1="2444" y1="31556" x2="2444" y2="31556"/>
                        <a14:foregroundMark x1="3333" y1="29481" x2="3333" y2="29481"/>
                        <a14:foregroundMark x1="5889" y1="26370" x2="5889" y2="26370"/>
                        <a14:foregroundMark x1="5889" y1="27111" x2="5889" y2="27111"/>
                        <a14:foregroundMark x1="8556" y1="22815" x2="8556" y2="22815"/>
                        <a14:foregroundMark x1="9667" y1="19111" x2="9667" y2="19111"/>
                        <a14:foregroundMark x1="1000" y1="58667" x2="1000" y2="58667"/>
                        <a14:foregroundMark x1="17222" y1="17630" x2="19889" y2="17333"/>
                        <a14:foregroundMark x1="41889" y1="13037" x2="41778" y2="14815"/>
                        <a14:foregroundMark x1="40778" y1="13630" x2="40778" y2="13630"/>
                        <a14:foregroundMark x1="34556" y1="15407" x2="34556" y2="15407"/>
                        <a14:foregroundMark x1="26000" y1="15852" x2="23889" y2="16889"/>
                        <a14:foregroundMark x1="27556" y1="15407" x2="27556" y2="15407"/>
                        <a14:foregroundMark x1="25111" y1="16593" x2="25111" y2="16593"/>
                        <a14:foregroundMark x1="24333" y1="16148" x2="24333" y2="16148"/>
                        <a14:backgroundMark x1="556" y1="62815" x2="556" y2="62815"/>
                      </a14:backgroundRemoval>
                    </a14:imgEffect>
                  </a14:imgLayer>
                </a14:imgProps>
              </a:ext>
              <a:ext uri="{28A0092B-C50C-407E-A947-70E740481C1C}">
                <a14:useLocalDpi xmlns:a14="http://schemas.microsoft.com/office/drawing/2010/main" val="0"/>
              </a:ext>
            </a:extLst>
          </a:blip>
          <a:srcRect/>
          <a:stretch>
            <a:fillRect/>
          </a:stretch>
        </p:blipFill>
        <p:spPr bwMode="auto">
          <a:xfrm>
            <a:off x="719745" y="2639158"/>
            <a:ext cx="4525355" cy="33940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12031"/>
      </p:ext>
    </p:extLst>
  </p:cSld>
  <p:clrMapOvr>
    <a:masterClrMapping/>
  </p:clrMapOvr>
  <mc:AlternateContent xmlns:mc="http://schemas.openxmlformats.org/markup-compatibility/2006" xmlns:p14="http://schemas.microsoft.com/office/powerpoint/2010/main">
    <mc:Choice Requires="p14">
      <p:transition>
        <p14:pan dir="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A6698A-4B03-40FF-99B9-43D15FAE166A}"/>
              </a:ext>
            </a:extLst>
          </p:cNvPr>
          <p:cNvSpPr txBox="1"/>
          <p:nvPr/>
        </p:nvSpPr>
        <p:spPr>
          <a:xfrm>
            <a:off x="0" y="0"/>
            <a:ext cx="3127779" cy="5386090"/>
          </a:xfrm>
          <a:prstGeom prst="rect">
            <a:avLst/>
          </a:prstGeom>
          <a:noFill/>
        </p:spPr>
        <p:txBody>
          <a:bodyPr wrap="none" rtlCol="0">
            <a:spAutoFit/>
          </a:bodyPr>
          <a:lstStyle/>
          <a:p>
            <a:r>
              <a:rPr lang="en-US" altLang="ko-KR" sz="34400" dirty="0">
                <a:solidFill>
                  <a:srgbClr val="0077B6">
                    <a:alpha val="6000"/>
                  </a:srgbClr>
                </a:solidFill>
                <a:latin typeface="Arial Black" panose="020B0A04020102020204" pitchFamily="34" charset="0"/>
              </a:rPr>
              <a:t>9</a:t>
            </a:r>
            <a:endParaRPr lang="ko-KR" altLang="en-US" sz="34400" dirty="0">
              <a:solidFill>
                <a:srgbClr val="0077B6">
                  <a:alpha val="6000"/>
                </a:srgbClr>
              </a:solidFill>
              <a:latin typeface="Arial Black" panose="020B0A04020102020204" pitchFamily="34" charset="0"/>
            </a:endParaRPr>
          </a:p>
        </p:txBody>
      </p:sp>
      <p:sp>
        <p:nvSpPr>
          <p:cNvPr id="3" name="TextBox 2">
            <a:extLst>
              <a:ext uri="{FF2B5EF4-FFF2-40B4-BE49-F238E27FC236}">
                <a16:creationId xmlns:a16="http://schemas.microsoft.com/office/drawing/2014/main" id="{2DCA383A-B267-4B93-A71F-E5DC9262E522}"/>
              </a:ext>
            </a:extLst>
          </p:cNvPr>
          <p:cNvSpPr txBox="1"/>
          <p:nvPr/>
        </p:nvSpPr>
        <p:spPr>
          <a:xfrm>
            <a:off x="5497585" y="1717903"/>
            <a:ext cx="6096000" cy="5078313"/>
          </a:xfrm>
          <a:prstGeom prst="rect">
            <a:avLst/>
          </a:prstGeom>
          <a:noFill/>
        </p:spPr>
        <p:txBody>
          <a:bodyPr wrap="square">
            <a:spAutoFit/>
          </a:bodyPr>
          <a:lstStyle/>
          <a:p>
            <a:r>
              <a:rPr lang="en-US" altLang="ko-KR" dirty="0">
                <a:solidFill>
                  <a:srgbClr val="00B4D8"/>
                </a:solidFill>
              </a:rPr>
              <a:t>The pistol provides a sound-signaling device. (The international distress signal is 3 shots fired in rapid succession). There have been numerous cases of survivors going undetected because they were too weak to make a loud enough noise to attract attention. The butt of the pistol could be used as a hammer, and the powder from the shells will assist in fire building. By placing a small bit of cloth in a cartridge emptied of its bullet, one can start a fire by firing the gun at dry wood on the ground. The pistol also has some serious disadvantages. Anger, frustration, impatience, irritability, and lapses of rationality may increase as the group awaits rescue. The availability of a lethal weapon is a danger to the group under these conditions. Although a pistol could be used in hunting, it would take an expert marksman to kill an animal with it. Then the animal would have to be transported to the crash site, which could prove difficult to impossible depending on its size.</a:t>
            </a:r>
            <a:endParaRPr lang="ko-KR" altLang="en-US" dirty="0">
              <a:solidFill>
                <a:srgbClr val="00B4D8"/>
              </a:solidFill>
            </a:endParaRPr>
          </a:p>
        </p:txBody>
      </p:sp>
      <p:sp>
        <p:nvSpPr>
          <p:cNvPr id="2" name="TextBox 1">
            <a:extLst>
              <a:ext uri="{FF2B5EF4-FFF2-40B4-BE49-F238E27FC236}">
                <a16:creationId xmlns:a16="http://schemas.microsoft.com/office/drawing/2014/main" id="{0B17B073-B30F-4A38-B479-27AC30FD1306}"/>
              </a:ext>
            </a:extLst>
          </p:cNvPr>
          <p:cNvSpPr txBox="1"/>
          <p:nvPr/>
        </p:nvSpPr>
        <p:spPr>
          <a:xfrm>
            <a:off x="6058366" y="88294"/>
            <a:ext cx="4974439" cy="1415772"/>
          </a:xfrm>
          <a:prstGeom prst="rect">
            <a:avLst/>
          </a:prstGeom>
          <a:noFill/>
        </p:spPr>
        <p:txBody>
          <a:bodyPr wrap="none" rtlCol="0">
            <a:spAutoFit/>
          </a:bodyPr>
          <a:lstStyle/>
          <a:p>
            <a:pPr algn="ctr"/>
            <a:r>
              <a:rPr lang="en-US" altLang="ko-KR" sz="3200" i="1" dirty="0">
                <a:solidFill>
                  <a:srgbClr val="0077B6"/>
                </a:solidFill>
                <a:latin typeface="Abadi Extra Light" panose="020B0204020104020204" pitchFamily="34" charset="0"/>
              </a:rPr>
              <a:t>loaded</a:t>
            </a:r>
            <a:endParaRPr lang="ko-KR" altLang="en-US" sz="3200" i="1" dirty="0">
              <a:solidFill>
                <a:srgbClr val="0077B6"/>
              </a:solidFill>
              <a:latin typeface="Abadi Extra Light" panose="020B0204020104020204" pitchFamily="34" charset="0"/>
            </a:endParaRPr>
          </a:p>
          <a:p>
            <a:pPr algn="ctr"/>
            <a:r>
              <a:rPr lang="en-US" altLang="ko-KR" sz="5400" dirty="0">
                <a:solidFill>
                  <a:srgbClr val="F72585"/>
                </a:solidFill>
                <a:latin typeface="Aharoni" panose="02010803020104030203" pitchFamily="2" charset="-79"/>
                <a:cs typeface="Aharoni" panose="02010803020104030203" pitchFamily="2" charset="-79"/>
              </a:rPr>
              <a:t>.45 Caliber Gun</a:t>
            </a:r>
          </a:p>
        </p:txBody>
      </p:sp>
      <p:pic>
        <p:nvPicPr>
          <p:cNvPr id="6" name="Picture 20" descr="CZ P-10 F .45 AUTO">
            <a:extLst>
              <a:ext uri="{FF2B5EF4-FFF2-40B4-BE49-F238E27FC236}">
                <a16:creationId xmlns:a16="http://schemas.microsoft.com/office/drawing/2014/main" id="{8596499F-7AE4-47A7-9563-6937DDDF8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659612">
            <a:off x="680936" y="1986444"/>
            <a:ext cx="5410403" cy="37123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782938"/>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A6698A-4B03-40FF-99B9-43D15FAE166A}"/>
              </a:ext>
            </a:extLst>
          </p:cNvPr>
          <p:cNvSpPr txBox="1"/>
          <p:nvPr/>
        </p:nvSpPr>
        <p:spPr>
          <a:xfrm>
            <a:off x="0" y="0"/>
            <a:ext cx="6070893" cy="5386090"/>
          </a:xfrm>
          <a:prstGeom prst="rect">
            <a:avLst/>
          </a:prstGeom>
          <a:noFill/>
        </p:spPr>
        <p:txBody>
          <a:bodyPr wrap="none" rtlCol="0">
            <a:spAutoFit/>
          </a:bodyPr>
          <a:lstStyle/>
          <a:p>
            <a:r>
              <a:rPr lang="en-US" altLang="ko-KR" sz="34400" dirty="0">
                <a:solidFill>
                  <a:srgbClr val="0077B6">
                    <a:alpha val="6000"/>
                  </a:srgbClr>
                </a:solidFill>
                <a:latin typeface="Arial Black" panose="020B0A04020102020204" pitchFamily="34" charset="0"/>
              </a:rPr>
              <a:t>10</a:t>
            </a:r>
            <a:endParaRPr lang="ko-KR" altLang="en-US" sz="34400" dirty="0">
              <a:solidFill>
                <a:srgbClr val="0077B6">
                  <a:alpha val="6000"/>
                </a:srgbClr>
              </a:solidFill>
              <a:latin typeface="Arial Black" panose="020B0A04020102020204" pitchFamily="34" charset="0"/>
            </a:endParaRPr>
          </a:p>
        </p:txBody>
      </p:sp>
      <p:sp>
        <p:nvSpPr>
          <p:cNvPr id="3" name="TextBox 2">
            <a:extLst>
              <a:ext uri="{FF2B5EF4-FFF2-40B4-BE49-F238E27FC236}">
                <a16:creationId xmlns:a16="http://schemas.microsoft.com/office/drawing/2014/main" id="{2DCA383A-B267-4B93-A71F-E5DC9262E522}"/>
              </a:ext>
            </a:extLst>
          </p:cNvPr>
          <p:cNvSpPr txBox="1"/>
          <p:nvPr/>
        </p:nvSpPr>
        <p:spPr>
          <a:xfrm>
            <a:off x="5497585" y="2746603"/>
            <a:ext cx="6096000" cy="3693319"/>
          </a:xfrm>
          <a:prstGeom prst="rect">
            <a:avLst/>
          </a:prstGeom>
          <a:noFill/>
        </p:spPr>
        <p:txBody>
          <a:bodyPr wrap="square">
            <a:spAutoFit/>
          </a:bodyPr>
          <a:lstStyle/>
          <a:p>
            <a:r>
              <a:rPr lang="en-US" altLang="ko-KR" dirty="0">
                <a:solidFill>
                  <a:srgbClr val="00B4D8"/>
                </a:solidFill>
              </a:rPr>
              <a:t>The only uses of whiskey are as an aid in fire building and as a fuel for a torch (made by soaking a piece of clothing in the whiskey and attaching it to a tree branch). The empty bottle could be used for storing water. The danger of whiskey is that someone might drink it, thinking it would bring warmth. Alcohol takes on the temperature it is exposed to, and a drink of minus 30 degrees Fahrenheit whiskey would freeze a person’s esophagus and stomach. Alcohol also dilates the blood vessels in the skin, resulting in chilled blood belong carried back to the heart, resulting in a rapid loss of body heat. Thus, a drunken person is more likely to get hypothermia than a sober person is.</a:t>
            </a:r>
            <a:endParaRPr lang="ko-KR" altLang="en-US" dirty="0">
              <a:solidFill>
                <a:srgbClr val="00B4D8"/>
              </a:solidFill>
            </a:endParaRPr>
          </a:p>
        </p:txBody>
      </p:sp>
      <p:sp>
        <p:nvSpPr>
          <p:cNvPr id="2" name="TextBox 1">
            <a:extLst>
              <a:ext uri="{FF2B5EF4-FFF2-40B4-BE49-F238E27FC236}">
                <a16:creationId xmlns:a16="http://schemas.microsoft.com/office/drawing/2014/main" id="{0B17B073-B30F-4A38-B479-27AC30FD1306}"/>
              </a:ext>
            </a:extLst>
          </p:cNvPr>
          <p:cNvSpPr txBox="1"/>
          <p:nvPr/>
        </p:nvSpPr>
        <p:spPr>
          <a:xfrm>
            <a:off x="6931201" y="1116994"/>
            <a:ext cx="3228768" cy="1415772"/>
          </a:xfrm>
          <a:prstGeom prst="rect">
            <a:avLst/>
          </a:prstGeom>
          <a:noFill/>
        </p:spPr>
        <p:txBody>
          <a:bodyPr wrap="none" rtlCol="0">
            <a:spAutoFit/>
          </a:bodyPr>
          <a:lstStyle/>
          <a:p>
            <a:pPr algn="ctr"/>
            <a:r>
              <a:rPr lang="en-US" altLang="ko-KR" sz="3200" i="1" dirty="0">
                <a:solidFill>
                  <a:srgbClr val="0077B6"/>
                </a:solidFill>
                <a:latin typeface="Abadi Extra Light" panose="020B0204020104020204" pitchFamily="34" charset="0"/>
              </a:rPr>
              <a:t>1L of 100 proof</a:t>
            </a:r>
            <a:endParaRPr lang="ko-KR" altLang="en-US" sz="3200" i="1" dirty="0">
              <a:solidFill>
                <a:srgbClr val="0077B6"/>
              </a:solidFill>
              <a:latin typeface="Abadi Extra Light" panose="020B0204020104020204" pitchFamily="34" charset="0"/>
            </a:endParaRPr>
          </a:p>
          <a:p>
            <a:pPr algn="ctr"/>
            <a:r>
              <a:rPr lang="en-US" altLang="ko-KR" sz="5400" dirty="0">
                <a:solidFill>
                  <a:srgbClr val="F72585"/>
                </a:solidFill>
                <a:latin typeface="Aharoni" panose="02010803020104030203" pitchFamily="2" charset="-79"/>
                <a:cs typeface="Aharoni" panose="02010803020104030203" pitchFamily="2" charset="-79"/>
              </a:rPr>
              <a:t>Whiskey </a:t>
            </a:r>
          </a:p>
        </p:txBody>
      </p:sp>
      <p:pic>
        <p:nvPicPr>
          <p:cNvPr id="6" name="Picture 14" descr="Jack Daniels Single Barrel 100 Proof 70 cl">
            <a:extLst>
              <a:ext uri="{FF2B5EF4-FFF2-40B4-BE49-F238E27FC236}">
                <a16:creationId xmlns:a16="http://schemas.microsoft.com/office/drawing/2014/main" id="{9EB612B6-5FCF-43CC-9C70-84E755C8E11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875" b="94500" l="10000" r="90000">
                        <a14:foregroundMark x1="44875" y1="8250" x2="51250" y2="7875"/>
                        <a14:foregroundMark x1="54000" y1="91750" x2="46250" y2="92125"/>
                        <a14:foregroundMark x1="65875" y1="94000" x2="64500" y2="94500"/>
                        <a14:foregroundMark x1="67625" y1="92875" x2="67625" y2="92875"/>
                        <a14:foregroundMark x1="66500" y1="87875" x2="66500" y2="87875"/>
                      </a14:backgroundRemoval>
                    </a14:imgEffect>
                  </a14:imgLayer>
                </a14:imgProps>
              </a:ext>
              <a:ext uri="{28A0092B-C50C-407E-A947-70E740481C1C}">
                <a14:useLocalDpi xmlns:a14="http://schemas.microsoft.com/office/drawing/2010/main" val="0"/>
              </a:ext>
            </a:extLst>
          </a:blip>
          <a:srcRect/>
          <a:stretch>
            <a:fillRect/>
          </a:stretch>
        </p:blipFill>
        <p:spPr bwMode="auto">
          <a:xfrm>
            <a:off x="383858" y="1326195"/>
            <a:ext cx="5113727" cy="51137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053348"/>
      </p:ext>
    </p:extLst>
  </p:cSld>
  <p:clrMapOvr>
    <a:masterClrMapping/>
  </p:clrMapOvr>
  <mc:AlternateContent xmlns:mc="http://schemas.openxmlformats.org/markup-compatibility/2006" xmlns:p14="http://schemas.microsoft.com/office/powerpoint/2010/main">
    <mc:Choice Requires="p14">
      <p:transition>
        <p14:pan dir="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A6698A-4B03-40FF-99B9-43D15FAE166A}"/>
              </a:ext>
            </a:extLst>
          </p:cNvPr>
          <p:cNvSpPr txBox="1"/>
          <p:nvPr/>
        </p:nvSpPr>
        <p:spPr>
          <a:xfrm>
            <a:off x="0" y="0"/>
            <a:ext cx="6070893" cy="5386090"/>
          </a:xfrm>
          <a:prstGeom prst="rect">
            <a:avLst/>
          </a:prstGeom>
          <a:noFill/>
        </p:spPr>
        <p:txBody>
          <a:bodyPr wrap="none" rtlCol="0">
            <a:spAutoFit/>
          </a:bodyPr>
          <a:lstStyle/>
          <a:p>
            <a:r>
              <a:rPr lang="en-US" altLang="ko-KR" sz="34400" dirty="0">
                <a:solidFill>
                  <a:srgbClr val="0077B6">
                    <a:alpha val="6000"/>
                  </a:srgbClr>
                </a:solidFill>
                <a:latin typeface="Arial Black" panose="020B0A04020102020204" pitchFamily="34" charset="0"/>
              </a:rPr>
              <a:t>11</a:t>
            </a:r>
            <a:endParaRPr lang="ko-KR" altLang="en-US" sz="34400" dirty="0">
              <a:solidFill>
                <a:srgbClr val="0077B6">
                  <a:alpha val="6000"/>
                </a:srgbClr>
              </a:solidFill>
              <a:latin typeface="Arial Black" panose="020B0A04020102020204" pitchFamily="34" charset="0"/>
            </a:endParaRPr>
          </a:p>
        </p:txBody>
      </p:sp>
      <p:sp>
        <p:nvSpPr>
          <p:cNvPr id="3" name="TextBox 2">
            <a:extLst>
              <a:ext uri="{FF2B5EF4-FFF2-40B4-BE49-F238E27FC236}">
                <a16:creationId xmlns:a16="http://schemas.microsoft.com/office/drawing/2014/main" id="{2DCA383A-B267-4B93-A71F-E5DC9262E522}"/>
              </a:ext>
            </a:extLst>
          </p:cNvPr>
          <p:cNvSpPr txBox="1"/>
          <p:nvPr/>
        </p:nvSpPr>
        <p:spPr>
          <a:xfrm>
            <a:off x="5497585" y="3843724"/>
            <a:ext cx="6096000" cy="1200329"/>
          </a:xfrm>
          <a:prstGeom prst="rect">
            <a:avLst/>
          </a:prstGeom>
          <a:noFill/>
        </p:spPr>
        <p:txBody>
          <a:bodyPr wrap="square">
            <a:spAutoFit/>
          </a:bodyPr>
          <a:lstStyle/>
          <a:p>
            <a:r>
              <a:rPr lang="en-US" altLang="ko-KR" dirty="0">
                <a:solidFill>
                  <a:srgbClr val="00B4D8"/>
                </a:solidFill>
              </a:rPr>
              <a:t>Because a compass might encourage someone to try to walk to the nearest town, it is a dangerous item. Its only redeeming feature is that it could be used as a reflector of sunlight (due to its glass top).</a:t>
            </a:r>
            <a:endParaRPr lang="ko-KR" altLang="en-US" dirty="0">
              <a:solidFill>
                <a:srgbClr val="00B4D8"/>
              </a:solidFill>
            </a:endParaRPr>
          </a:p>
        </p:txBody>
      </p:sp>
      <p:sp>
        <p:nvSpPr>
          <p:cNvPr id="2" name="TextBox 1">
            <a:extLst>
              <a:ext uri="{FF2B5EF4-FFF2-40B4-BE49-F238E27FC236}">
                <a16:creationId xmlns:a16="http://schemas.microsoft.com/office/drawing/2014/main" id="{0B17B073-B30F-4A38-B479-27AC30FD1306}"/>
              </a:ext>
            </a:extLst>
          </p:cNvPr>
          <p:cNvSpPr txBox="1"/>
          <p:nvPr/>
        </p:nvSpPr>
        <p:spPr>
          <a:xfrm>
            <a:off x="6990512" y="2920394"/>
            <a:ext cx="3110146" cy="923330"/>
          </a:xfrm>
          <a:prstGeom prst="rect">
            <a:avLst/>
          </a:prstGeom>
          <a:noFill/>
        </p:spPr>
        <p:txBody>
          <a:bodyPr wrap="none" rtlCol="0">
            <a:spAutoFit/>
          </a:bodyPr>
          <a:lstStyle/>
          <a:p>
            <a:pPr algn="ctr"/>
            <a:r>
              <a:rPr lang="en-US" altLang="ko-KR" sz="5400" dirty="0">
                <a:solidFill>
                  <a:srgbClr val="F72585"/>
                </a:solidFill>
                <a:latin typeface="Aharoni" panose="02010803020104030203" pitchFamily="2" charset="-79"/>
                <a:cs typeface="Aharoni" panose="02010803020104030203" pitchFamily="2" charset="-79"/>
              </a:rPr>
              <a:t>Compass</a:t>
            </a:r>
          </a:p>
        </p:txBody>
      </p:sp>
      <p:pic>
        <p:nvPicPr>
          <p:cNvPr id="6" name="Picture 16" descr="It's a quality thing: Behind the Global Compass 2018-19 report- Wine  Intelligence">
            <a:extLst>
              <a:ext uri="{FF2B5EF4-FFF2-40B4-BE49-F238E27FC236}">
                <a16:creationId xmlns:a16="http://schemas.microsoft.com/office/drawing/2014/main" id="{2860ACD4-8F8A-43B4-941D-6653CF6BC6C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862" b="89947" l="9987" r="89947">
                        <a14:foregroundMark x1="42196" y1="9854" x2="46825" y2="8862"/>
                        <a14:foregroundMark x1="51389" y1="84325" x2="51389" y2="84325"/>
                      </a14:backgroundRemoval>
                    </a14:imgEffect>
                  </a14:imgLayer>
                </a14:imgProps>
              </a:ext>
              <a:ext uri="{28A0092B-C50C-407E-A947-70E740481C1C}">
                <a14:useLocalDpi xmlns:a14="http://schemas.microsoft.com/office/drawing/2010/main" val="0"/>
              </a:ext>
            </a:extLst>
          </a:blip>
          <a:srcRect/>
          <a:stretch>
            <a:fillRect/>
          </a:stretch>
        </p:blipFill>
        <p:spPr bwMode="auto">
          <a:xfrm>
            <a:off x="598415" y="1931184"/>
            <a:ext cx="4611854" cy="46118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872220"/>
      </p:ext>
    </p:extLst>
  </p:cSld>
  <p:clrMapOvr>
    <a:masterClrMapping/>
  </p:clrMapOvr>
  <mc:AlternateContent xmlns:mc="http://schemas.openxmlformats.org/markup-compatibility/2006" xmlns:p14="http://schemas.microsoft.com/office/powerpoint/2010/main">
    <mc:Choice Requires="p14">
      <p:transition spd="med" p14:dur="520">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A6698A-4B03-40FF-99B9-43D15FAE166A}"/>
              </a:ext>
            </a:extLst>
          </p:cNvPr>
          <p:cNvSpPr txBox="1"/>
          <p:nvPr/>
        </p:nvSpPr>
        <p:spPr>
          <a:xfrm>
            <a:off x="0" y="0"/>
            <a:ext cx="6070893" cy="5386090"/>
          </a:xfrm>
          <a:prstGeom prst="rect">
            <a:avLst/>
          </a:prstGeom>
          <a:noFill/>
        </p:spPr>
        <p:txBody>
          <a:bodyPr wrap="none" rtlCol="0">
            <a:spAutoFit/>
          </a:bodyPr>
          <a:lstStyle/>
          <a:p>
            <a:r>
              <a:rPr lang="en-US" altLang="ko-KR" sz="34400" dirty="0">
                <a:solidFill>
                  <a:srgbClr val="0077B6">
                    <a:alpha val="6000"/>
                  </a:srgbClr>
                </a:solidFill>
                <a:latin typeface="Arial Black" panose="020B0A04020102020204" pitchFamily="34" charset="0"/>
              </a:rPr>
              <a:t>12</a:t>
            </a:r>
            <a:endParaRPr lang="ko-KR" altLang="en-US" sz="34400" dirty="0">
              <a:solidFill>
                <a:srgbClr val="0077B6">
                  <a:alpha val="6000"/>
                </a:srgbClr>
              </a:solidFill>
              <a:latin typeface="Arial Black" panose="020B0A04020102020204" pitchFamily="34" charset="0"/>
            </a:endParaRPr>
          </a:p>
        </p:txBody>
      </p:sp>
      <p:sp>
        <p:nvSpPr>
          <p:cNvPr id="3" name="TextBox 2">
            <a:extLst>
              <a:ext uri="{FF2B5EF4-FFF2-40B4-BE49-F238E27FC236}">
                <a16:creationId xmlns:a16="http://schemas.microsoft.com/office/drawing/2014/main" id="{2DCA383A-B267-4B93-A71F-E5DC9262E522}"/>
              </a:ext>
            </a:extLst>
          </p:cNvPr>
          <p:cNvSpPr txBox="1"/>
          <p:nvPr/>
        </p:nvSpPr>
        <p:spPr>
          <a:xfrm>
            <a:off x="5497585" y="4550003"/>
            <a:ext cx="6096000" cy="1200329"/>
          </a:xfrm>
          <a:prstGeom prst="rect">
            <a:avLst/>
          </a:prstGeom>
          <a:noFill/>
        </p:spPr>
        <p:txBody>
          <a:bodyPr wrap="square">
            <a:spAutoFit/>
          </a:bodyPr>
          <a:lstStyle/>
          <a:p>
            <a:r>
              <a:rPr lang="en-US" altLang="ko-KR" dirty="0">
                <a:solidFill>
                  <a:srgbClr val="00B4D8"/>
                </a:solidFill>
              </a:rPr>
              <a:t>This is also among the least desirable of the items because it will encourage individuals to try to walk to the nearest town. Its only useful feature is as a ground cover to keep someone dry.</a:t>
            </a:r>
            <a:endParaRPr lang="ko-KR" altLang="en-US" dirty="0">
              <a:solidFill>
                <a:srgbClr val="00B4D8"/>
              </a:solidFill>
            </a:endParaRPr>
          </a:p>
        </p:txBody>
      </p:sp>
      <p:sp>
        <p:nvSpPr>
          <p:cNvPr id="2" name="TextBox 1">
            <a:extLst>
              <a:ext uri="{FF2B5EF4-FFF2-40B4-BE49-F238E27FC236}">
                <a16:creationId xmlns:a16="http://schemas.microsoft.com/office/drawing/2014/main" id="{0B17B073-B30F-4A38-B479-27AC30FD1306}"/>
              </a:ext>
            </a:extLst>
          </p:cNvPr>
          <p:cNvSpPr txBox="1"/>
          <p:nvPr/>
        </p:nvSpPr>
        <p:spPr>
          <a:xfrm>
            <a:off x="7128370" y="2474892"/>
            <a:ext cx="2834429" cy="1908215"/>
          </a:xfrm>
          <a:prstGeom prst="rect">
            <a:avLst/>
          </a:prstGeom>
          <a:noFill/>
        </p:spPr>
        <p:txBody>
          <a:bodyPr wrap="none" rtlCol="0">
            <a:spAutoFit/>
          </a:bodyPr>
          <a:lstStyle/>
          <a:p>
            <a:pPr algn="ctr"/>
            <a:r>
              <a:rPr lang="en-US" altLang="ko-KR" sz="3200" i="1" dirty="0">
                <a:solidFill>
                  <a:srgbClr val="0077B6"/>
                </a:solidFill>
                <a:latin typeface="Abadi Extra Light" panose="020B0204020104020204" pitchFamily="34" charset="0"/>
              </a:rPr>
              <a:t>A sectional</a:t>
            </a:r>
            <a:endParaRPr lang="ko-KR" altLang="en-US" sz="3200" i="1" dirty="0">
              <a:solidFill>
                <a:srgbClr val="0077B6"/>
              </a:solidFill>
              <a:latin typeface="Abadi Extra Light" panose="020B0204020104020204" pitchFamily="34" charset="0"/>
            </a:endParaRPr>
          </a:p>
          <a:p>
            <a:pPr algn="ctr"/>
            <a:r>
              <a:rPr lang="en-US" altLang="ko-KR" sz="5400" dirty="0">
                <a:solidFill>
                  <a:srgbClr val="F72585"/>
                </a:solidFill>
                <a:latin typeface="Aharoni" panose="02010803020104030203" pitchFamily="2" charset="-79"/>
                <a:cs typeface="Aharoni" panose="02010803020104030203" pitchFamily="2" charset="-79"/>
              </a:rPr>
              <a:t>Air Map</a:t>
            </a:r>
          </a:p>
          <a:p>
            <a:pPr algn="ctr"/>
            <a:r>
              <a:rPr lang="en-US" altLang="ko-KR" sz="3200" i="1" dirty="0">
                <a:solidFill>
                  <a:srgbClr val="0077B6"/>
                </a:solidFill>
                <a:latin typeface="Abadi Extra Light" panose="020B0204020104020204" pitchFamily="34" charset="0"/>
              </a:rPr>
              <a:t>made of plastic</a:t>
            </a:r>
            <a:endParaRPr lang="ko-KR" altLang="en-US" sz="3600" i="1" dirty="0">
              <a:solidFill>
                <a:srgbClr val="0077B6"/>
              </a:solidFill>
              <a:latin typeface="Abadi Extra Light" panose="020B0204020104020204" pitchFamily="34" charset="0"/>
            </a:endParaRPr>
          </a:p>
        </p:txBody>
      </p:sp>
      <p:pic>
        <p:nvPicPr>
          <p:cNvPr id="6" name="Picture 10" descr="airport sectional chart - Danabi">
            <a:extLst>
              <a:ext uri="{FF2B5EF4-FFF2-40B4-BE49-F238E27FC236}">
                <a16:creationId xmlns:a16="http://schemas.microsoft.com/office/drawing/2014/main" id="{B8B373BA-84B6-4DEA-9835-219CEAFEF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81660">
            <a:off x="800156" y="1864739"/>
            <a:ext cx="5560362" cy="31285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001391"/>
      </p:ext>
    </p:extLst>
  </p:cSld>
  <p:clrMapOvr>
    <a:masterClrMapping/>
  </p:clrMapOvr>
  <mc:AlternateContent xmlns:mc="http://schemas.openxmlformats.org/markup-compatibility/2006" xmlns:p14="http://schemas.microsoft.com/office/powerpoint/2010/main">
    <mc:Choice Requires="p14">
      <p:transition>
        <p14:pan dir="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ozen background of ice ⬇ Stock Photo, Image by © mexrix #93123184">
            <a:extLst>
              <a:ext uri="{FF2B5EF4-FFF2-40B4-BE49-F238E27FC236}">
                <a16:creationId xmlns:a16="http://schemas.microsoft.com/office/drawing/2014/main" id="{CD4045DE-A125-4CC0-8099-7B73C405EA2A}"/>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C1F437A-161C-4E02-9DD7-0A576800F32B}"/>
              </a:ext>
            </a:extLst>
          </p:cNvPr>
          <p:cNvSpPr txBox="1"/>
          <p:nvPr/>
        </p:nvSpPr>
        <p:spPr>
          <a:xfrm flipH="1">
            <a:off x="577409" y="2105561"/>
            <a:ext cx="11037182" cy="2646878"/>
          </a:xfrm>
          <a:prstGeom prst="rect">
            <a:avLst/>
          </a:prstGeom>
          <a:noFill/>
        </p:spPr>
        <p:txBody>
          <a:bodyPr wrap="square" rtlCol="0" anchor="ctr">
            <a:spAutoFit/>
          </a:bodyPr>
          <a:lstStyle/>
          <a:p>
            <a:pPr algn="ctr"/>
            <a:r>
              <a:rPr lang="en-US" altLang="ko-KR" sz="16600" dirty="0">
                <a:solidFill>
                  <a:schemeClr val="bg1"/>
                </a:solidFill>
                <a:latin typeface="Aharoni" panose="02010803020104030203" pitchFamily="2" charset="-79"/>
                <a:cs typeface="Aharoni" panose="02010803020104030203" pitchFamily="2" charset="-79"/>
              </a:rPr>
              <a:t>Score</a:t>
            </a:r>
            <a:endParaRPr lang="ko-KR" altLang="en-US" sz="16600"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122859259"/>
      </p:ext>
    </p:extLst>
  </p:cSld>
  <p:clrMapOvr>
    <a:masterClrMapping/>
  </p:clrMapOvr>
  <p:transition spd="slow">
    <p:cover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6,523 BEST &quot;Snow Background&quot; IMAGES, STOCK PHOTOS &amp; VECTORS | Adobe Stock">
            <a:extLst>
              <a:ext uri="{FF2B5EF4-FFF2-40B4-BE49-F238E27FC236}">
                <a16:creationId xmlns:a16="http://schemas.microsoft.com/office/drawing/2014/main" id="{655FD26B-ADE4-4066-A732-1C2917916B0D}"/>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b="781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2E3AC8C-FF6E-4DCA-BCE9-7C4A08DA9B1C}"/>
              </a:ext>
            </a:extLst>
          </p:cNvPr>
          <p:cNvSpPr txBox="1"/>
          <p:nvPr/>
        </p:nvSpPr>
        <p:spPr>
          <a:xfrm>
            <a:off x="712236" y="1443841"/>
            <a:ext cx="10767527" cy="4647426"/>
          </a:xfrm>
          <a:prstGeom prst="rect">
            <a:avLst/>
          </a:prstGeom>
          <a:noFill/>
        </p:spPr>
        <p:txBody>
          <a:bodyPr wrap="square">
            <a:spAutoFit/>
          </a:bodyPr>
          <a:lstStyle/>
          <a:p>
            <a:r>
              <a:rPr lang="en-US" altLang="ko-KR" sz="3600" b="1" dirty="0">
                <a:solidFill>
                  <a:srgbClr val="03045E"/>
                </a:solidFill>
              </a:rPr>
              <a:t>How to score</a:t>
            </a:r>
            <a:r>
              <a:rPr lang="en-US" altLang="ko-KR" sz="3600" b="1" dirty="0">
                <a:solidFill>
                  <a:srgbClr val="0077B6"/>
                </a:solidFill>
              </a:rPr>
              <a:t>: </a:t>
            </a:r>
            <a:r>
              <a:rPr lang="en-US" altLang="ko-KR" sz="3600" dirty="0">
                <a:solidFill>
                  <a:srgbClr val="0077B6"/>
                </a:solidFill>
              </a:rPr>
              <a:t>Each team should list its </a:t>
            </a:r>
            <a:r>
              <a:rPr lang="en-US" altLang="ko-KR" sz="3600" dirty="0">
                <a:solidFill>
                  <a:srgbClr val="F72585"/>
                </a:solidFill>
                <a:latin typeface="Arial Black" panose="020B0A04020102020204" pitchFamily="34" charset="0"/>
              </a:rPr>
              <a:t>top 5</a:t>
            </a:r>
            <a:r>
              <a:rPr lang="en-US" altLang="ko-KR" sz="3600" dirty="0">
                <a:solidFill>
                  <a:srgbClr val="0077B6"/>
                </a:solidFill>
              </a:rPr>
              <a:t> choices in order prior to seeing the answer sheet. To award </a:t>
            </a:r>
            <a:r>
              <a:rPr lang="en-US" altLang="ko-KR" sz="3600" dirty="0">
                <a:solidFill>
                  <a:srgbClr val="03045E"/>
                </a:solidFill>
                <a:latin typeface="Arial Rounded MT Bold" panose="020F0704030504030204" pitchFamily="34" charset="0"/>
              </a:rPr>
              <a:t>points</a:t>
            </a:r>
            <a:r>
              <a:rPr lang="en-US" altLang="ko-KR" sz="3600" dirty="0">
                <a:solidFill>
                  <a:srgbClr val="0077B6"/>
                </a:solidFill>
              </a:rPr>
              <a:t>, look at the ranking numbers on this answer sheet. Award points to each team’s top choices according to the numbers here. For example, the </a:t>
            </a:r>
            <a:r>
              <a:rPr lang="en-US" altLang="ko-KR" sz="3600" dirty="0">
                <a:solidFill>
                  <a:srgbClr val="0077B6"/>
                </a:solidFill>
                <a:latin typeface="Arial Rounded MT Bold" panose="020F0704030504030204" pitchFamily="34" charset="0"/>
              </a:rPr>
              <a:t>map</a:t>
            </a:r>
            <a:r>
              <a:rPr lang="en-US" altLang="ko-KR" sz="3600" dirty="0">
                <a:solidFill>
                  <a:srgbClr val="0077B6"/>
                </a:solidFill>
              </a:rPr>
              <a:t> would earn </a:t>
            </a:r>
            <a:r>
              <a:rPr lang="en-US" altLang="ko-KR" sz="3600" dirty="0">
                <a:solidFill>
                  <a:srgbClr val="0077B6"/>
                </a:solidFill>
                <a:latin typeface="Arial Rounded MT Bold" panose="020F0704030504030204" pitchFamily="34" charset="0"/>
              </a:rPr>
              <a:t>12 points</a:t>
            </a:r>
            <a:r>
              <a:rPr lang="en-US" altLang="ko-KR" sz="3600" dirty="0">
                <a:solidFill>
                  <a:srgbClr val="0077B6"/>
                </a:solidFill>
              </a:rPr>
              <a:t>, while the </a:t>
            </a:r>
            <a:r>
              <a:rPr lang="en-US" altLang="ko-KR" sz="3600" dirty="0">
                <a:solidFill>
                  <a:srgbClr val="0077B6"/>
                </a:solidFill>
                <a:latin typeface="Arial Rounded MT Bold" panose="020F0704030504030204" pitchFamily="34" charset="0"/>
              </a:rPr>
              <a:t>steel wool </a:t>
            </a:r>
            <a:r>
              <a:rPr lang="en-US" altLang="ko-KR" sz="3600" dirty="0">
                <a:solidFill>
                  <a:srgbClr val="0077B6"/>
                </a:solidFill>
              </a:rPr>
              <a:t>would earn </a:t>
            </a:r>
            <a:r>
              <a:rPr lang="en-US" altLang="ko-KR" sz="3600" dirty="0">
                <a:solidFill>
                  <a:srgbClr val="0077B6"/>
                </a:solidFill>
                <a:latin typeface="Arial Rounded MT Bold" panose="020F0704030504030204" pitchFamily="34" charset="0"/>
              </a:rPr>
              <a:t>2 points</a:t>
            </a:r>
            <a:r>
              <a:rPr lang="en-US" altLang="ko-KR" sz="3600" dirty="0">
                <a:solidFill>
                  <a:srgbClr val="0077B6"/>
                </a:solidFill>
              </a:rPr>
              <a:t>. </a:t>
            </a:r>
          </a:p>
          <a:p>
            <a:r>
              <a:rPr lang="en-US" altLang="ko-KR" sz="4400" dirty="0">
                <a:solidFill>
                  <a:srgbClr val="03045E"/>
                </a:solidFill>
                <a:latin typeface="Arial Rounded MT Bold" panose="020F0704030504030204" pitchFamily="34" charset="0"/>
              </a:rPr>
              <a:t>Lowest score wins </a:t>
            </a:r>
            <a:r>
              <a:rPr lang="en-US" altLang="ko-KR" sz="3600" dirty="0">
                <a:solidFill>
                  <a:srgbClr val="0077B6"/>
                </a:solidFill>
              </a:rPr>
              <a:t>(and survives). </a:t>
            </a:r>
            <a:endParaRPr lang="ko-KR" altLang="en-US" sz="3600" dirty="0">
              <a:solidFill>
                <a:srgbClr val="0077B6"/>
              </a:solidFill>
            </a:endParaRPr>
          </a:p>
        </p:txBody>
      </p:sp>
    </p:spTree>
    <p:extLst>
      <p:ext uri="{BB962C8B-B14F-4D97-AF65-F5344CB8AC3E}">
        <p14:creationId xmlns:p14="http://schemas.microsoft.com/office/powerpoint/2010/main" val="4229265197"/>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E9581B-8E4A-4D61-9827-2AF8BDB12436}"/>
              </a:ext>
            </a:extLst>
          </p:cNvPr>
          <p:cNvSpPr txBox="1"/>
          <p:nvPr/>
        </p:nvSpPr>
        <p:spPr>
          <a:xfrm>
            <a:off x="1753299" y="1795244"/>
            <a:ext cx="8246378" cy="646331"/>
          </a:xfrm>
          <a:prstGeom prst="rect">
            <a:avLst/>
          </a:prstGeom>
          <a:noFill/>
        </p:spPr>
        <p:txBody>
          <a:bodyPr wrap="square">
            <a:spAutoFit/>
          </a:bodyPr>
          <a:lstStyle/>
          <a:p>
            <a:r>
              <a:rPr lang="ko-KR" altLang="en-US" dirty="0">
                <a:hlinkClick r:id="rId2"/>
              </a:rPr>
              <a:t>https://www.fradleycroft.co.uk/wp-content/uploads/2018/02/Survival-Exercise-Team-Building-Storming-Answers.pdf</a:t>
            </a:r>
            <a:r>
              <a:rPr lang="ko-KR" altLang="en-US" dirty="0"/>
              <a:t> </a:t>
            </a:r>
          </a:p>
        </p:txBody>
      </p:sp>
    </p:spTree>
    <p:extLst>
      <p:ext uri="{BB962C8B-B14F-4D97-AF65-F5344CB8AC3E}">
        <p14:creationId xmlns:p14="http://schemas.microsoft.com/office/powerpoint/2010/main" val="3811210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18BBF9-D5F5-4420-B6E6-C306EB678399}"/>
              </a:ext>
            </a:extLst>
          </p:cNvPr>
          <p:cNvSpPr txBox="1"/>
          <p:nvPr/>
        </p:nvSpPr>
        <p:spPr>
          <a:xfrm>
            <a:off x="2131613" y="2097866"/>
            <a:ext cx="7928774" cy="2662267"/>
          </a:xfrm>
          <a:prstGeom prst="rect">
            <a:avLst/>
          </a:prstGeom>
          <a:noFill/>
        </p:spPr>
        <p:txBody>
          <a:bodyPr wrap="none" rtlCol="0" anchor="ctr">
            <a:spAutoFit/>
          </a:bodyPr>
          <a:lstStyle/>
          <a:p>
            <a:pPr algn="ctr"/>
            <a:r>
              <a:rPr lang="en-US" altLang="ko-KR" sz="16700" dirty="0">
                <a:solidFill>
                  <a:srgbClr val="F72585"/>
                </a:solidFill>
                <a:latin typeface="Bebas Neue" panose="00000500000000000000" pitchFamily="2" charset="0"/>
              </a:rPr>
              <a:t>ESL</a:t>
            </a:r>
            <a:r>
              <a:rPr lang="en-US" altLang="ko-KR" sz="16700" dirty="0">
                <a:solidFill>
                  <a:srgbClr val="03045E"/>
                </a:solidFill>
                <a:latin typeface="Bebas Neue" panose="00000500000000000000" pitchFamily="2" charset="0"/>
              </a:rPr>
              <a:t> toybox</a:t>
            </a:r>
            <a:endParaRPr lang="ko-KR" altLang="en-US" sz="16700" dirty="0">
              <a:solidFill>
                <a:srgbClr val="03045E"/>
              </a:solidFill>
              <a:latin typeface="Bebas Neue" panose="00000500000000000000" pitchFamily="2" charset="0"/>
            </a:endParaRPr>
          </a:p>
        </p:txBody>
      </p:sp>
      <p:sp>
        <p:nvSpPr>
          <p:cNvPr id="3" name="TextBox 2">
            <a:extLst>
              <a:ext uri="{FF2B5EF4-FFF2-40B4-BE49-F238E27FC236}">
                <a16:creationId xmlns:a16="http://schemas.microsoft.com/office/drawing/2014/main" id="{7C5BDEC9-77D0-4955-81DA-C0790E7A6B91}"/>
              </a:ext>
            </a:extLst>
          </p:cNvPr>
          <p:cNvSpPr txBox="1"/>
          <p:nvPr/>
        </p:nvSpPr>
        <p:spPr>
          <a:xfrm>
            <a:off x="1556084" y="4091459"/>
            <a:ext cx="9079832" cy="923330"/>
          </a:xfrm>
          <a:prstGeom prst="rect">
            <a:avLst/>
          </a:prstGeom>
          <a:noFill/>
        </p:spPr>
        <p:txBody>
          <a:bodyPr wrap="square" rtlCol="0" anchor="ctr">
            <a:spAutoFit/>
          </a:bodyPr>
          <a:lstStyle/>
          <a:p>
            <a:pPr algn="ctr"/>
            <a:r>
              <a:rPr lang="en-US" altLang="ko-KR" sz="5400" dirty="0">
                <a:solidFill>
                  <a:srgbClr val="90E0EF"/>
                </a:solidFill>
                <a:latin typeface="Arial Nova" panose="020B0504020202020204" pitchFamily="34" charset="0"/>
              </a:rPr>
              <a:t>www.esltoybox.com</a:t>
            </a:r>
            <a:endParaRPr lang="en-US" altLang="ko-KR" sz="6600" dirty="0">
              <a:solidFill>
                <a:srgbClr val="90E0EF"/>
              </a:solidFill>
              <a:latin typeface="Arial Nova" panose="020B0504020202020204" pitchFamily="34" charset="0"/>
            </a:endParaRPr>
          </a:p>
        </p:txBody>
      </p:sp>
    </p:spTree>
    <p:extLst>
      <p:ext uri="{BB962C8B-B14F-4D97-AF65-F5344CB8AC3E}">
        <p14:creationId xmlns:p14="http://schemas.microsoft.com/office/powerpoint/2010/main" val="2993082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6,523 BEST &quot;Snow Background&quot; IMAGES, STOCK PHOTOS &amp; VECTORS | Adobe Stock">
            <a:extLst>
              <a:ext uri="{FF2B5EF4-FFF2-40B4-BE49-F238E27FC236}">
                <a16:creationId xmlns:a16="http://schemas.microsoft.com/office/drawing/2014/main" id="{AD4F47BA-A0DD-4098-A1F8-E92EFD867624}"/>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b="781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2E3AC8C-FF6E-4DCA-BCE9-7C4A08DA9B1C}"/>
              </a:ext>
            </a:extLst>
          </p:cNvPr>
          <p:cNvSpPr txBox="1"/>
          <p:nvPr/>
        </p:nvSpPr>
        <p:spPr>
          <a:xfrm>
            <a:off x="712236" y="1443841"/>
            <a:ext cx="10767527" cy="4524315"/>
          </a:xfrm>
          <a:prstGeom prst="rect">
            <a:avLst/>
          </a:prstGeom>
          <a:noFill/>
        </p:spPr>
        <p:txBody>
          <a:bodyPr wrap="square">
            <a:spAutoFit/>
          </a:bodyPr>
          <a:lstStyle/>
          <a:p>
            <a:r>
              <a:rPr lang="en-US" altLang="ko-KR" sz="3600" dirty="0">
                <a:solidFill>
                  <a:srgbClr val="0077B6"/>
                </a:solidFill>
                <a:latin typeface="Arial Rounded MT Bold" panose="020F0704030504030204" pitchFamily="34" charset="0"/>
              </a:rPr>
              <a:t>Mid-January</a:t>
            </a:r>
            <a:r>
              <a:rPr lang="en-US" altLang="ko-KR" sz="3600" dirty="0">
                <a:solidFill>
                  <a:srgbClr val="0077B6"/>
                </a:solidFill>
                <a:latin typeface="Arial Nova Light" panose="020B0304020202020204" pitchFamily="34" charset="0"/>
              </a:rPr>
              <a:t> is the coldest time of year in </a:t>
            </a:r>
            <a:r>
              <a:rPr lang="en-US" altLang="ko-KR" sz="3600" dirty="0">
                <a:solidFill>
                  <a:srgbClr val="F72585"/>
                </a:solidFill>
                <a:latin typeface="Arial Black" panose="020B0A04020102020204" pitchFamily="34" charset="0"/>
              </a:rPr>
              <a:t>Northern Canada</a:t>
            </a:r>
            <a:r>
              <a:rPr lang="en-US" altLang="ko-KR" sz="3600" dirty="0">
                <a:solidFill>
                  <a:srgbClr val="0077B6"/>
                </a:solidFill>
                <a:latin typeface="Arial Nova Light" panose="020B0304020202020204" pitchFamily="34" charset="0"/>
              </a:rPr>
              <a:t>. </a:t>
            </a:r>
          </a:p>
          <a:p>
            <a:r>
              <a:rPr lang="en-US" altLang="ko-KR" sz="3600" dirty="0">
                <a:solidFill>
                  <a:srgbClr val="0077B6"/>
                </a:solidFill>
                <a:latin typeface="Arial Nova Light" panose="020B0304020202020204" pitchFamily="34" charset="0"/>
              </a:rPr>
              <a:t>The </a:t>
            </a:r>
            <a:r>
              <a:rPr lang="en-US" altLang="ko-KR" sz="3600" dirty="0">
                <a:solidFill>
                  <a:srgbClr val="0077B6"/>
                </a:solidFill>
                <a:latin typeface="Arial Rounded MT Bold" panose="020F0704030504030204" pitchFamily="34" charset="0"/>
              </a:rPr>
              <a:t>first</a:t>
            </a:r>
            <a:r>
              <a:rPr lang="en-US" altLang="ko-KR" sz="3600" dirty="0">
                <a:solidFill>
                  <a:srgbClr val="0077B6"/>
                </a:solidFill>
                <a:latin typeface="Arial Nova Light" panose="020B0304020202020204" pitchFamily="34" charset="0"/>
              </a:rPr>
              <a:t> problem the survivors face is the preservation of body </a:t>
            </a:r>
            <a:r>
              <a:rPr lang="en-US" altLang="ko-KR" sz="3600" dirty="0">
                <a:solidFill>
                  <a:srgbClr val="0077B6"/>
                </a:solidFill>
                <a:latin typeface="Arial Rounded MT Bold" panose="020F0704030504030204" pitchFamily="34" charset="0"/>
              </a:rPr>
              <a:t>heat</a:t>
            </a:r>
            <a:r>
              <a:rPr lang="en-US" altLang="ko-KR" sz="3600" dirty="0">
                <a:solidFill>
                  <a:srgbClr val="0077B6"/>
                </a:solidFill>
                <a:latin typeface="Arial Nova Light" panose="020B0304020202020204" pitchFamily="34" charset="0"/>
              </a:rPr>
              <a:t> and the protection against its loss. This problem can be solved by </a:t>
            </a:r>
            <a:r>
              <a:rPr lang="en-US" altLang="ko-KR" sz="3600" dirty="0">
                <a:solidFill>
                  <a:srgbClr val="03045E"/>
                </a:solidFill>
                <a:latin typeface="Arial Rounded MT Bold" panose="020F0704030504030204" pitchFamily="34" charset="0"/>
              </a:rPr>
              <a:t>building a fire</a:t>
            </a:r>
            <a:r>
              <a:rPr lang="en-US" altLang="ko-KR" sz="3600" dirty="0">
                <a:solidFill>
                  <a:srgbClr val="0077B6"/>
                </a:solidFill>
                <a:latin typeface="Arial Nova Light" panose="020B0304020202020204" pitchFamily="34" charset="0"/>
              </a:rPr>
              <a:t>, minimizing movement and exertion, using as much </a:t>
            </a:r>
            <a:r>
              <a:rPr lang="en-US" altLang="ko-KR" sz="3600" dirty="0">
                <a:solidFill>
                  <a:srgbClr val="0077B6"/>
                </a:solidFill>
                <a:latin typeface="Arial Rounded MT Bold" panose="020F0704030504030204" pitchFamily="34" charset="0"/>
              </a:rPr>
              <a:t>insulation</a:t>
            </a:r>
            <a:r>
              <a:rPr lang="en-US" altLang="ko-KR" sz="3600" dirty="0">
                <a:solidFill>
                  <a:srgbClr val="0077B6"/>
                </a:solidFill>
                <a:latin typeface="Arial Nova Light" panose="020B0304020202020204" pitchFamily="34" charset="0"/>
              </a:rPr>
              <a:t> as possible, and constructing a </a:t>
            </a:r>
            <a:r>
              <a:rPr lang="en-US" altLang="ko-KR" sz="3600" dirty="0">
                <a:solidFill>
                  <a:srgbClr val="03045E"/>
                </a:solidFill>
                <a:latin typeface="Arial Rounded MT Bold" panose="020F0704030504030204" pitchFamily="34" charset="0"/>
              </a:rPr>
              <a:t>shelter</a:t>
            </a:r>
            <a:r>
              <a:rPr lang="en-US" altLang="ko-KR" sz="3600" dirty="0">
                <a:solidFill>
                  <a:srgbClr val="0077B6"/>
                </a:solidFill>
                <a:latin typeface="Arial Nova Light" panose="020B0304020202020204" pitchFamily="34" charset="0"/>
              </a:rPr>
              <a:t>.</a:t>
            </a:r>
            <a:endParaRPr lang="ko-KR" altLang="en-US" sz="3600" dirty="0">
              <a:solidFill>
                <a:srgbClr val="0077B6"/>
              </a:solidFill>
              <a:latin typeface="Arial Nova Light" panose="020B0304020202020204" pitchFamily="34" charset="0"/>
            </a:endParaRPr>
          </a:p>
        </p:txBody>
      </p:sp>
    </p:spTree>
    <p:extLst>
      <p:ext uri="{BB962C8B-B14F-4D97-AF65-F5344CB8AC3E}">
        <p14:creationId xmlns:p14="http://schemas.microsoft.com/office/powerpoint/2010/main" val="630822011"/>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6,523 BEST &quot;Snow Background&quot; IMAGES, STOCK PHOTOS &amp; VECTORS | Adobe Stock">
            <a:extLst>
              <a:ext uri="{FF2B5EF4-FFF2-40B4-BE49-F238E27FC236}">
                <a16:creationId xmlns:a16="http://schemas.microsoft.com/office/drawing/2014/main" id="{C2C8E4B2-024B-450E-B0E4-DC80A41FFCF0}"/>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b="781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2E3AC8C-FF6E-4DCA-BCE9-7C4A08DA9B1C}"/>
              </a:ext>
            </a:extLst>
          </p:cNvPr>
          <p:cNvSpPr txBox="1"/>
          <p:nvPr/>
        </p:nvSpPr>
        <p:spPr>
          <a:xfrm>
            <a:off x="345233" y="1012954"/>
            <a:ext cx="11501534" cy="4832092"/>
          </a:xfrm>
          <a:prstGeom prst="rect">
            <a:avLst/>
          </a:prstGeom>
          <a:noFill/>
        </p:spPr>
        <p:txBody>
          <a:bodyPr wrap="square" anchor="ctr">
            <a:spAutoFit/>
          </a:bodyPr>
          <a:lstStyle/>
          <a:p>
            <a:r>
              <a:rPr lang="en-US" altLang="ko-KR" sz="2800" dirty="0">
                <a:solidFill>
                  <a:srgbClr val="0077B6"/>
                </a:solidFill>
                <a:latin typeface="Arial Nova Light" panose="020B0304020202020204" pitchFamily="34" charset="0"/>
              </a:rPr>
              <a:t>The participants have just </a:t>
            </a:r>
            <a:r>
              <a:rPr lang="en-US" altLang="ko-KR" sz="2800" dirty="0">
                <a:solidFill>
                  <a:srgbClr val="F72585"/>
                </a:solidFill>
                <a:latin typeface="Arial Black" panose="020B0A04020102020204" pitchFamily="34" charset="0"/>
              </a:rPr>
              <a:t>crash-landed</a:t>
            </a:r>
            <a:r>
              <a:rPr lang="en-US" altLang="ko-KR" sz="2800" dirty="0">
                <a:solidFill>
                  <a:srgbClr val="0077B6"/>
                </a:solidFill>
                <a:latin typeface="Arial Nova Light" panose="020B0304020202020204" pitchFamily="34" charset="0"/>
              </a:rPr>
              <a:t>. Many individuals tend to overlook the enormous </a:t>
            </a:r>
            <a:r>
              <a:rPr lang="en-US" altLang="ko-KR" sz="2800" dirty="0">
                <a:solidFill>
                  <a:srgbClr val="0077B6"/>
                </a:solidFill>
                <a:latin typeface="Arial Rounded MT Bold" panose="020F0704030504030204" pitchFamily="34" charset="0"/>
              </a:rPr>
              <a:t>shock</a:t>
            </a:r>
            <a:r>
              <a:rPr lang="en-US" altLang="ko-KR" sz="2800" dirty="0">
                <a:solidFill>
                  <a:srgbClr val="0077B6"/>
                </a:solidFill>
                <a:latin typeface="Arial Nova Light" panose="020B0304020202020204" pitchFamily="34" charset="0"/>
              </a:rPr>
              <a:t> reaction this has on the human body and the </a:t>
            </a:r>
            <a:r>
              <a:rPr lang="en-US" altLang="ko-KR" sz="2800" dirty="0">
                <a:solidFill>
                  <a:srgbClr val="03045E"/>
                </a:solidFill>
                <a:latin typeface="Arial Rounded MT Bold" panose="020F0704030504030204" pitchFamily="34" charset="0"/>
              </a:rPr>
              <a:t>deaths</a:t>
            </a:r>
            <a:r>
              <a:rPr lang="en-US" altLang="ko-KR" sz="2800" dirty="0">
                <a:solidFill>
                  <a:srgbClr val="0077B6"/>
                </a:solidFill>
                <a:latin typeface="Arial Nova Light" panose="020B0304020202020204" pitchFamily="34" charset="0"/>
              </a:rPr>
              <a:t> of the </a:t>
            </a:r>
            <a:r>
              <a:rPr lang="en-US" altLang="ko-KR" sz="2800" dirty="0">
                <a:solidFill>
                  <a:srgbClr val="0077B6"/>
                </a:solidFill>
                <a:latin typeface="Arial Rounded MT Bold" panose="020F0704030504030204" pitchFamily="34" charset="0"/>
              </a:rPr>
              <a:t>pilot</a:t>
            </a:r>
            <a:r>
              <a:rPr lang="en-US" altLang="ko-KR" sz="2800" dirty="0">
                <a:solidFill>
                  <a:srgbClr val="0077B6"/>
                </a:solidFill>
                <a:latin typeface="Arial Nova Light" panose="020B0304020202020204" pitchFamily="34" charset="0"/>
              </a:rPr>
              <a:t> and </a:t>
            </a:r>
            <a:r>
              <a:rPr lang="en-US" altLang="ko-KR" sz="2800" dirty="0">
                <a:solidFill>
                  <a:srgbClr val="0077B6"/>
                </a:solidFill>
                <a:latin typeface="Arial Rounded MT Bold" panose="020F0704030504030204" pitchFamily="34" charset="0"/>
              </a:rPr>
              <a:t>co-pilot</a:t>
            </a:r>
            <a:r>
              <a:rPr lang="en-US" altLang="ko-KR" sz="2800" dirty="0">
                <a:solidFill>
                  <a:srgbClr val="0077B6"/>
                </a:solidFill>
                <a:latin typeface="Arial Nova Light" panose="020B0304020202020204" pitchFamily="34" charset="0"/>
              </a:rPr>
              <a:t> increases the shock. Decision-making under such circumstances is extremely difficult. Such a situation requires a strong emphasis on the use of </a:t>
            </a:r>
            <a:r>
              <a:rPr lang="en-US" altLang="ko-KR" sz="2800" dirty="0">
                <a:solidFill>
                  <a:srgbClr val="0077B6"/>
                </a:solidFill>
                <a:latin typeface="Arial Rounded MT Bold" panose="020F0704030504030204" pitchFamily="34" charset="0"/>
              </a:rPr>
              <a:t>reasoning</a:t>
            </a:r>
            <a:r>
              <a:rPr lang="en-US" altLang="ko-KR" sz="2800" dirty="0">
                <a:solidFill>
                  <a:srgbClr val="0077B6"/>
                </a:solidFill>
                <a:latin typeface="Arial Nova Light" panose="020B0304020202020204" pitchFamily="34" charset="0"/>
              </a:rPr>
              <a:t> for making decisions and for </a:t>
            </a:r>
            <a:r>
              <a:rPr lang="en-US" altLang="ko-KR" sz="2800" dirty="0">
                <a:solidFill>
                  <a:srgbClr val="03045E"/>
                </a:solidFill>
                <a:latin typeface="Arial Rounded MT Bold" panose="020F0704030504030204" pitchFamily="34" charset="0"/>
              </a:rPr>
              <a:t>reducing</a:t>
            </a:r>
            <a:r>
              <a:rPr lang="en-US" altLang="ko-KR" sz="2800" dirty="0">
                <a:solidFill>
                  <a:srgbClr val="0077B6"/>
                </a:solidFill>
                <a:latin typeface="Arial Rounded MT Bold" panose="020F0704030504030204" pitchFamily="34" charset="0"/>
              </a:rPr>
              <a:t> </a:t>
            </a:r>
            <a:r>
              <a:rPr lang="en-US" altLang="ko-KR" sz="2800" dirty="0">
                <a:solidFill>
                  <a:srgbClr val="03045E"/>
                </a:solidFill>
                <a:latin typeface="Arial Rounded MT Bold" panose="020F0704030504030204" pitchFamily="34" charset="0"/>
              </a:rPr>
              <a:t>fear</a:t>
            </a:r>
            <a:r>
              <a:rPr lang="en-US" altLang="ko-KR" sz="2800" dirty="0">
                <a:solidFill>
                  <a:srgbClr val="0077B6"/>
                </a:solidFill>
                <a:latin typeface="Arial Rounded MT Bold" panose="020F0704030504030204" pitchFamily="34" charset="0"/>
              </a:rPr>
              <a:t> </a:t>
            </a:r>
            <a:r>
              <a:rPr lang="en-US" altLang="ko-KR" sz="2800" dirty="0">
                <a:solidFill>
                  <a:srgbClr val="0077B6"/>
                </a:solidFill>
                <a:latin typeface="Arial Nova Light" panose="020B0304020202020204" pitchFamily="34" charset="0"/>
              </a:rPr>
              <a:t>and </a:t>
            </a:r>
            <a:r>
              <a:rPr lang="en-US" altLang="ko-KR" sz="2800" dirty="0">
                <a:solidFill>
                  <a:srgbClr val="03045E"/>
                </a:solidFill>
                <a:latin typeface="Arial Rounded MT Bold" panose="020F0704030504030204" pitchFamily="34" charset="0"/>
              </a:rPr>
              <a:t>panic</a:t>
            </a:r>
            <a:r>
              <a:rPr lang="en-US" altLang="ko-KR" sz="2800" dirty="0">
                <a:solidFill>
                  <a:srgbClr val="0077B6"/>
                </a:solidFill>
                <a:latin typeface="Arial Nova Light" panose="020B0304020202020204" pitchFamily="34" charset="0"/>
              </a:rPr>
              <a:t>. </a:t>
            </a:r>
          </a:p>
          <a:p>
            <a:r>
              <a:rPr lang="en-US" altLang="ko-KR" sz="2800" dirty="0">
                <a:solidFill>
                  <a:srgbClr val="0077B6"/>
                </a:solidFill>
                <a:latin typeface="Arial Nova Light" panose="020B0304020202020204" pitchFamily="34" charset="0"/>
              </a:rPr>
              <a:t>Shock would be shown in the survivors by feelings of </a:t>
            </a:r>
            <a:r>
              <a:rPr lang="en-US" altLang="ko-KR" sz="2800" dirty="0">
                <a:solidFill>
                  <a:srgbClr val="0077B6"/>
                </a:solidFill>
                <a:latin typeface="Arial Rounded MT Bold" panose="020F0704030504030204" pitchFamily="34" charset="0"/>
              </a:rPr>
              <a:t>helplessness</a:t>
            </a:r>
            <a:r>
              <a:rPr lang="en-US" altLang="ko-KR" sz="2800" dirty="0">
                <a:solidFill>
                  <a:srgbClr val="0077B6"/>
                </a:solidFill>
                <a:latin typeface="Arial Nova Light" panose="020B0304020202020204" pitchFamily="34" charset="0"/>
              </a:rPr>
              <a:t>, </a:t>
            </a:r>
            <a:r>
              <a:rPr lang="en-US" altLang="ko-KR" sz="2800" dirty="0">
                <a:solidFill>
                  <a:srgbClr val="0077B6"/>
                </a:solidFill>
                <a:latin typeface="Arial Rounded MT Bold" panose="020F0704030504030204" pitchFamily="34" charset="0"/>
              </a:rPr>
              <a:t>loneliness</a:t>
            </a:r>
            <a:r>
              <a:rPr lang="en-US" altLang="ko-KR" sz="2800" dirty="0">
                <a:solidFill>
                  <a:srgbClr val="0077B6"/>
                </a:solidFill>
                <a:latin typeface="Arial Nova Light" panose="020B0304020202020204" pitchFamily="34" charset="0"/>
              </a:rPr>
              <a:t>, </a:t>
            </a:r>
            <a:r>
              <a:rPr lang="en-US" altLang="ko-KR" sz="2800" dirty="0">
                <a:solidFill>
                  <a:srgbClr val="0077B6"/>
                </a:solidFill>
                <a:latin typeface="Arial Rounded MT Bold" panose="020F0704030504030204" pitchFamily="34" charset="0"/>
              </a:rPr>
              <a:t>hopelessness</a:t>
            </a:r>
            <a:r>
              <a:rPr lang="en-US" altLang="ko-KR" sz="2800" dirty="0">
                <a:solidFill>
                  <a:srgbClr val="0077B6"/>
                </a:solidFill>
                <a:latin typeface="Arial Nova Light" panose="020B0304020202020204" pitchFamily="34" charset="0"/>
              </a:rPr>
              <a:t>, and </a:t>
            </a:r>
            <a:r>
              <a:rPr lang="en-US" altLang="ko-KR" sz="2800" dirty="0">
                <a:solidFill>
                  <a:srgbClr val="0077B6"/>
                </a:solidFill>
                <a:latin typeface="Arial Rounded MT Bold" panose="020F0704030504030204" pitchFamily="34" charset="0"/>
              </a:rPr>
              <a:t>fear</a:t>
            </a:r>
            <a:r>
              <a:rPr lang="en-US" altLang="ko-KR" sz="2800" dirty="0">
                <a:solidFill>
                  <a:srgbClr val="0077B6"/>
                </a:solidFill>
                <a:latin typeface="Arial Nova Light" panose="020B0304020202020204" pitchFamily="34" charset="0"/>
              </a:rPr>
              <a:t>. These feelings have brought about more </a:t>
            </a:r>
            <a:r>
              <a:rPr lang="en-US" altLang="ko-KR" sz="2800" dirty="0">
                <a:solidFill>
                  <a:srgbClr val="03045E"/>
                </a:solidFill>
                <a:latin typeface="Arial Rounded MT Bold" panose="020F0704030504030204" pitchFamily="34" charset="0"/>
              </a:rPr>
              <a:t>fatalities</a:t>
            </a:r>
            <a:r>
              <a:rPr lang="en-US" altLang="ko-KR" sz="2800" dirty="0">
                <a:solidFill>
                  <a:srgbClr val="0077B6"/>
                </a:solidFill>
                <a:latin typeface="Arial Nova Light" panose="020B0304020202020204" pitchFamily="34" charset="0"/>
              </a:rPr>
              <a:t> than perhaps any other cause in survival situations. Certainly, the state of shock means the movement of the survivors should be at a minimum, and that an attempt to </a:t>
            </a:r>
            <a:r>
              <a:rPr lang="en-US" altLang="ko-KR" sz="2800" dirty="0">
                <a:solidFill>
                  <a:srgbClr val="F72585"/>
                </a:solidFill>
                <a:latin typeface="Arial Black" panose="020B0A04020102020204" pitchFamily="34" charset="0"/>
              </a:rPr>
              <a:t>calm</a:t>
            </a:r>
            <a:r>
              <a:rPr lang="en-US" altLang="ko-KR" sz="2800" dirty="0">
                <a:solidFill>
                  <a:srgbClr val="0077B6"/>
                </a:solidFill>
                <a:latin typeface="Arial Nova Light" panose="020B0304020202020204" pitchFamily="34" charset="0"/>
              </a:rPr>
              <a:t> them should be made. </a:t>
            </a:r>
            <a:endParaRPr lang="ko-KR" altLang="en-US" sz="2800" dirty="0">
              <a:solidFill>
                <a:srgbClr val="0077B6"/>
              </a:solidFill>
              <a:latin typeface="Arial Nova Light" panose="020B0304020202020204" pitchFamily="34" charset="0"/>
            </a:endParaRPr>
          </a:p>
        </p:txBody>
      </p:sp>
    </p:spTree>
    <p:extLst>
      <p:ext uri="{BB962C8B-B14F-4D97-AF65-F5344CB8AC3E}">
        <p14:creationId xmlns:p14="http://schemas.microsoft.com/office/powerpoint/2010/main" val="290648643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6,523 BEST &quot;Snow Background&quot; IMAGES, STOCK PHOTOS &amp; VECTORS | Adobe Stock">
            <a:extLst>
              <a:ext uri="{FF2B5EF4-FFF2-40B4-BE49-F238E27FC236}">
                <a16:creationId xmlns:a16="http://schemas.microsoft.com/office/drawing/2014/main" id="{9AF93635-A9AD-4A10-BA49-2DD71407C02C}"/>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b="781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2E3AC8C-FF6E-4DCA-BCE9-7C4A08DA9B1C}"/>
              </a:ext>
            </a:extLst>
          </p:cNvPr>
          <p:cNvSpPr txBox="1"/>
          <p:nvPr/>
        </p:nvSpPr>
        <p:spPr>
          <a:xfrm>
            <a:off x="712236" y="1720840"/>
            <a:ext cx="10767527" cy="3416320"/>
          </a:xfrm>
          <a:prstGeom prst="rect">
            <a:avLst/>
          </a:prstGeom>
          <a:noFill/>
        </p:spPr>
        <p:txBody>
          <a:bodyPr wrap="square">
            <a:spAutoFit/>
          </a:bodyPr>
          <a:lstStyle/>
          <a:p>
            <a:r>
              <a:rPr lang="en-US" altLang="ko-KR" sz="3600" dirty="0">
                <a:solidFill>
                  <a:srgbClr val="0077B6"/>
                </a:solidFill>
                <a:latin typeface="Arial Nova Light" panose="020B0304020202020204" pitchFamily="34" charset="0"/>
              </a:rPr>
              <a:t>Before taking off, a pilot has to file a </a:t>
            </a:r>
            <a:r>
              <a:rPr lang="en-US" altLang="ko-KR" sz="3600" dirty="0">
                <a:solidFill>
                  <a:srgbClr val="F72585"/>
                </a:solidFill>
                <a:latin typeface="Arial Rounded MT Bold" panose="020F0704030504030204" pitchFamily="34" charset="0"/>
              </a:rPr>
              <a:t>flight plan </a:t>
            </a:r>
            <a:r>
              <a:rPr lang="en-US" altLang="ko-KR" sz="3600" dirty="0">
                <a:solidFill>
                  <a:srgbClr val="0077B6"/>
                </a:solidFill>
                <a:latin typeface="Arial Nova Light" panose="020B0304020202020204" pitchFamily="34" charset="0"/>
              </a:rPr>
              <a:t>which contains vital information such as the </a:t>
            </a:r>
            <a:r>
              <a:rPr lang="en-US" altLang="ko-KR" sz="3600" dirty="0">
                <a:solidFill>
                  <a:srgbClr val="0077B6"/>
                </a:solidFill>
                <a:latin typeface="Arial Rounded MT Bold" panose="020F0704030504030204" pitchFamily="34" charset="0"/>
              </a:rPr>
              <a:t>course</a:t>
            </a:r>
            <a:r>
              <a:rPr lang="en-US" altLang="ko-KR" sz="3600" dirty="0">
                <a:solidFill>
                  <a:srgbClr val="0077B6"/>
                </a:solidFill>
                <a:latin typeface="Arial Nova Light" panose="020B0304020202020204" pitchFamily="34" charset="0"/>
              </a:rPr>
              <a:t>, </a:t>
            </a:r>
            <a:r>
              <a:rPr lang="en-US" altLang="ko-KR" sz="3600" dirty="0">
                <a:solidFill>
                  <a:srgbClr val="0077B6"/>
                </a:solidFill>
                <a:latin typeface="Arial Rounded MT Bold" panose="020F0704030504030204" pitchFamily="34" charset="0"/>
              </a:rPr>
              <a:t>speed</a:t>
            </a:r>
            <a:r>
              <a:rPr lang="en-US" altLang="ko-KR" sz="3600" dirty="0">
                <a:solidFill>
                  <a:srgbClr val="0077B6"/>
                </a:solidFill>
                <a:latin typeface="Arial Nova Light" panose="020B0304020202020204" pitchFamily="34" charset="0"/>
              </a:rPr>
              <a:t>, estimated </a:t>
            </a:r>
            <a:r>
              <a:rPr lang="en-US" altLang="ko-KR" sz="3600" dirty="0">
                <a:solidFill>
                  <a:srgbClr val="0077B6"/>
                </a:solidFill>
                <a:latin typeface="Arial Rounded MT Bold" panose="020F0704030504030204" pitchFamily="34" charset="0"/>
              </a:rPr>
              <a:t>time</a:t>
            </a:r>
            <a:r>
              <a:rPr lang="en-US" altLang="ko-KR" sz="3600" dirty="0">
                <a:solidFill>
                  <a:srgbClr val="0077B6"/>
                </a:solidFill>
                <a:latin typeface="Arial Nova Light" panose="020B0304020202020204" pitchFamily="34" charset="0"/>
              </a:rPr>
              <a:t> of arrival, </a:t>
            </a:r>
            <a:r>
              <a:rPr lang="en-US" altLang="ko-KR" sz="3600" dirty="0">
                <a:solidFill>
                  <a:srgbClr val="0077B6"/>
                </a:solidFill>
                <a:latin typeface="Arial Rounded MT Bold" panose="020F0704030504030204" pitchFamily="34" charset="0"/>
              </a:rPr>
              <a:t>type</a:t>
            </a:r>
            <a:r>
              <a:rPr lang="en-US" altLang="ko-KR" sz="3600" dirty="0">
                <a:solidFill>
                  <a:srgbClr val="0077B6"/>
                </a:solidFill>
                <a:latin typeface="Arial Nova Light" panose="020B0304020202020204" pitchFamily="34" charset="0"/>
              </a:rPr>
              <a:t> of aircraft, and number of </a:t>
            </a:r>
            <a:r>
              <a:rPr lang="en-US" altLang="ko-KR" sz="3600" dirty="0">
                <a:solidFill>
                  <a:srgbClr val="0077B6"/>
                </a:solidFill>
                <a:latin typeface="Arial Rounded MT Bold" panose="020F0704030504030204" pitchFamily="34" charset="0"/>
              </a:rPr>
              <a:t>passengers</a:t>
            </a:r>
            <a:r>
              <a:rPr lang="en-US" altLang="ko-KR" sz="3600" dirty="0">
                <a:solidFill>
                  <a:srgbClr val="0077B6"/>
                </a:solidFill>
                <a:latin typeface="Arial Nova Light" panose="020B0304020202020204" pitchFamily="34" charset="0"/>
              </a:rPr>
              <a:t>. </a:t>
            </a:r>
            <a:r>
              <a:rPr lang="en-US" altLang="ko-KR" sz="3600" dirty="0">
                <a:solidFill>
                  <a:srgbClr val="03045E"/>
                </a:solidFill>
                <a:latin typeface="Arial Rounded MT Bold" panose="020F0704030504030204" pitchFamily="34" charset="0"/>
              </a:rPr>
              <a:t>Search-and-rescue</a:t>
            </a:r>
            <a:r>
              <a:rPr lang="en-US" altLang="ko-KR" sz="3600" dirty="0">
                <a:solidFill>
                  <a:srgbClr val="0077B6"/>
                </a:solidFill>
                <a:latin typeface="Arial Nova Light" panose="020B0304020202020204" pitchFamily="34" charset="0"/>
              </a:rPr>
              <a:t> operations begin shortly after the failure of a plane to appear at its destination at the estimated time of arrival. </a:t>
            </a:r>
            <a:endParaRPr lang="ko-KR" altLang="en-US" sz="3600" dirty="0">
              <a:solidFill>
                <a:srgbClr val="0077B6"/>
              </a:solidFill>
              <a:latin typeface="Arial Nova Light" panose="020B0304020202020204" pitchFamily="34" charset="0"/>
            </a:endParaRPr>
          </a:p>
        </p:txBody>
      </p:sp>
    </p:spTree>
    <p:extLst>
      <p:ext uri="{BB962C8B-B14F-4D97-AF65-F5344CB8AC3E}">
        <p14:creationId xmlns:p14="http://schemas.microsoft.com/office/powerpoint/2010/main" val="179818787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6,523 BEST &quot;Snow Background&quot; IMAGES, STOCK PHOTOS &amp; VECTORS | Adobe Stock">
            <a:extLst>
              <a:ext uri="{FF2B5EF4-FFF2-40B4-BE49-F238E27FC236}">
                <a16:creationId xmlns:a16="http://schemas.microsoft.com/office/drawing/2014/main" id="{CBD0C7ED-43F2-496F-9F6B-549E20A27A9A}"/>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b="781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2E3AC8C-FF6E-4DCA-BCE9-7C4A08DA9B1C}"/>
              </a:ext>
            </a:extLst>
          </p:cNvPr>
          <p:cNvSpPr txBox="1"/>
          <p:nvPr/>
        </p:nvSpPr>
        <p:spPr>
          <a:xfrm>
            <a:off x="712236" y="1166842"/>
            <a:ext cx="10767527" cy="4524315"/>
          </a:xfrm>
          <a:prstGeom prst="rect">
            <a:avLst/>
          </a:prstGeom>
          <a:noFill/>
        </p:spPr>
        <p:txBody>
          <a:bodyPr wrap="square">
            <a:spAutoFit/>
          </a:bodyPr>
          <a:lstStyle/>
          <a:p>
            <a:r>
              <a:rPr lang="en-US" altLang="ko-KR" sz="3600" dirty="0">
                <a:solidFill>
                  <a:srgbClr val="0077B6"/>
                </a:solidFill>
                <a:latin typeface="Arial Nova Light" panose="020B0304020202020204" pitchFamily="34" charset="0"/>
              </a:rPr>
              <a:t>The </a:t>
            </a:r>
            <a:r>
              <a:rPr lang="en-US" altLang="ko-KR" sz="3600" dirty="0">
                <a:solidFill>
                  <a:srgbClr val="F72585"/>
                </a:solidFill>
                <a:latin typeface="Arial Rounded MT Bold" panose="020F0704030504030204" pitchFamily="34" charset="0"/>
              </a:rPr>
              <a:t>30km</a:t>
            </a:r>
            <a:r>
              <a:rPr lang="en-US" altLang="ko-KR" sz="3600" dirty="0">
                <a:solidFill>
                  <a:srgbClr val="0077B6"/>
                </a:solidFill>
                <a:latin typeface="Arial Nova Light" panose="020B0304020202020204" pitchFamily="34" charset="0"/>
              </a:rPr>
              <a:t> to the </a:t>
            </a:r>
            <a:r>
              <a:rPr lang="en-US" altLang="ko-KR" sz="3600" dirty="0">
                <a:solidFill>
                  <a:srgbClr val="0077B6"/>
                </a:solidFill>
                <a:latin typeface="Arial Rounded MT Bold" panose="020F0704030504030204" pitchFamily="34" charset="0"/>
              </a:rPr>
              <a:t>nearest town </a:t>
            </a:r>
            <a:r>
              <a:rPr lang="en-US" altLang="ko-KR" sz="3600" dirty="0">
                <a:solidFill>
                  <a:srgbClr val="0077B6"/>
                </a:solidFill>
                <a:latin typeface="Arial Nova Light" panose="020B0304020202020204" pitchFamily="34" charset="0"/>
              </a:rPr>
              <a:t>is a long walk under even ideal conditions, particularly if one is not used to walking such distances. In this situation, the walk is even more difficult due to </a:t>
            </a:r>
            <a:r>
              <a:rPr lang="en-US" altLang="ko-KR" sz="3600" dirty="0">
                <a:solidFill>
                  <a:srgbClr val="0077B6"/>
                </a:solidFill>
                <a:latin typeface="Arial Rounded MT Bold" panose="020F0704030504030204" pitchFamily="34" charset="0"/>
              </a:rPr>
              <a:t>shock, snow, dress, and water barriers</a:t>
            </a:r>
            <a:r>
              <a:rPr lang="en-US" altLang="ko-KR" sz="3600" dirty="0">
                <a:solidFill>
                  <a:srgbClr val="0077B6"/>
                </a:solidFill>
                <a:latin typeface="Arial Nova Light" panose="020B0304020202020204" pitchFamily="34" charset="0"/>
              </a:rPr>
              <a:t>. It would mean almost </a:t>
            </a:r>
            <a:r>
              <a:rPr lang="en-US" altLang="ko-KR" sz="3600" dirty="0">
                <a:solidFill>
                  <a:srgbClr val="03045E"/>
                </a:solidFill>
                <a:latin typeface="Arial Rounded MT Bold" panose="020F0704030504030204" pitchFamily="34" charset="0"/>
              </a:rPr>
              <a:t>certain death </a:t>
            </a:r>
            <a:r>
              <a:rPr lang="en-US" altLang="ko-KR" sz="3600" dirty="0">
                <a:solidFill>
                  <a:srgbClr val="0077B6"/>
                </a:solidFill>
                <a:latin typeface="Arial Nova Light" panose="020B0304020202020204" pitchFamily="34" charset="0"/>
              </a:rPr>
              <a:t>from </a:t>
            </a:r>
            <a:r>
              <a:rPr lang="en-US" altLang="ko-KR" sz="3600" dirty="0">
                <a:solidFill>
                  <a:srgbClr val="0077B6"/>
                </a:solidFill>
                <a:latin typeface="Arial Rounded MT Bold" panose="020F0704030504030204" pitchFamily="34" charset="0"/>
              </a:rPr>
              <a:t>freezing</a:t>
            </a:r>
            <a:r>
              <a:rPr lang="en-US" altLang="ko-KR" sz="3600" dirty="0">
                <a:solidFill>
                  <a:srgbClr val="0077B6"/>
                </a:solidFill>
                <a:latin typeface="Arial Nova Light" panose="020B0304020202020204" pitchFamily="34" charset="0"/>
              </a:rPr>
              <a:t> and </a:t>
            </a:r>
            <a:r>
              <a:rPr lang="en-US" altLang="ko-KR" sz="3600" dirty="0">
                <a:solidFill>
                  <a:srgbClr val="0077B6"/>
                </a:solidFill>
                <a:latin typeface="Arial Rounded MT Bold" panose="020F0704030504030204" pitchFamily="34" charset="0"/>
              </a:rPr>
              <a:t>exhaustion</a:t>
            </a:r>
            <a:r>
              <a:rPr lang="en-US" altLang="ko-KR" sz="3600" dirty="0">
                <a:solidFill>
                  <a:srgbClr val="0077B6"/>
                </a:solidFill>
                <a:latin typeface="Arial Nova Light" panose="020B0304020202020204" pitchFamily="34" charset="0"/>
              </a:rPr>
              <a:t>. At temperatures of -25C to -40C, the loss of body heat through exertion is a very serious matter.</a:t>
            </a:r>
            <a:endParaRPr lang="ko-KR" altLang="en-US" sz="3600" dirty="0">
              <a:solidFill>
                <a:srgbClr val="0077B6"/>
              </a:solidFill>
              <a:latin typeface="Arial Nova Light" panose="020B0304020202020204" pitchFamily="34" charset="0"/>
            </a:endParaRPr>
          </a:p>
        </p:txBody>
      </p:sp>
    </p:spTree>
    <p:extLst>
      <p:ext uri="{BB962C8B-B14F-4D97-AF65-F5344CB8AC3E}">
        <p14:creationId xmlns:p14="http://schemas.microsoft.com/office/powerpoint/2010/main" val="40845219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6,523 BEST &quot;Snow Background&quot; IMAGES, STOCK PHOTOS &amp; VECTORS | Adobe Stock">
            <a:extLst>
              <a:ext uri="{FF2B5EF4-FFF2-40B4-BE49-F238E27FC236}">
                <a16:creationId xmlns:a16="http://schemas.microsoft.com/office/drawing/2014/main" id="{78B5A576-5AAE-4A72-BFB7-AAB721299CFA}"/>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b="781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2E3AC8C-FF6E-4DCA-BCE9-7C4A08DA9B1C}"/>
              </a:ext>
            </a:extLst>
          </p:cNvPr>
          <p:cNvSpPr txBox="1"/>
          <p:nvPr/>
        </p:nvSpPr>
        <p:spPr>
          <a:xfrm>
            <a:off x="712236" y="1997839"/>
            <a:ext cx="10767527" cy="2862322"/>
          </a:xfrm>
          <a:prstGeom prst="rect">
            <a:avLst/>
          </a:prstGeom>
          <a:noFill/>
        </p:spPr>
        <p:txBody>
          <a:bodyPr wrap="square">
            <a:spAutoFit/>
          </a:bodyPr>
          <a:lstStyle/>
          <a:p>
            <a:r>
              <a:rPr lang="en-US" altLang="ko-KR" sz="3600" dirty="0">
                <a:solidFill>
                  <a:srgbClr val="0077B6"/>
                </a:solidFill>
                <a:latin typeface="Arial Nova Light" panose="020B0304020202020204" pitchFamily="34" charset="0"/>
              </a:rPr>
              <a:t>Once the survivors have found ways to </a:t>
            </a:r>
            <a:r>
              <a:rPr lang="en-US" altLang="ko-KR" sz="3600" dirty="0">
                <a:solidFill>
                  <a:srgbClr val="0077B6"/>
                </a:solidFill>
                <a:latin typeface="Arial Rounded MT Bold" panose="020F0704030504030204" pitchFamily="34" charset="0"/>
              </a:rPr>
              <a:t>keep warm</a:t>
            </a:r>
            <a:r>
              <a:rPr lang="en-US" altLang="ko-KR" sz="3600" dirty="0">
                <a:solidFill>
                  <a:srgbClr val="0077B6"/>
                </a:solidFill>
                <a:latin typeface="Arial Nova Light" panose="020B0304020202020204" pitchFamily="34" charset="0"/>
              </a:rPr>
              <a:t>, their next task is to </a:t>
            </a:r>
            <a:r>
              <a:rPr lang="en-US" altLang="ko-KR" sz="3600" dirty="0">
                <a:solidFill>
                  <a:srgbClr val="03045E"/>
                </a:solidFill>
                <a:latin typeface="Arial Rounded MT Bold" panose="020F0704030504030204" pitchFamily="34" charset="0"/>
              </a:rPr>
              <a:t>attract the attention of search planes</a:t>
            </a:r>
            <a:r>
              <a:rPr lang="en-US" altLang="ko-KR" sz="3600" dirty="0">
                <a:solidFill>
                  <a:srgbClr val="0077B6"/>
                </a:solidFill>
                <a:latin typeface="Arial Nova Light" panose="020B0304020202020204" pitchFamily="34" charset="0"/>
              </a:rPr>
              <a:t>. Thus, all the items the group has salvaged must be assessed for their value in </a:t>
            </a:r>
            <a:r>
              <a:rPr lang="en-US" altLang="ko-KR" sz="3600" dirty="0">
                <a:solidFill>
                  <a:srgbClr val="0077B6"/>
                </a:solidFill>
                <a:latin typeface="Arial Rounded MT Bold" panose="020F0704030504030204" pitchFamily="34" charset="0"/>
              </a:rPr>
              <a:t>signaling</a:t>
            </a:r>
            <a:r>
              <a:rPr lang="en-US" altLang="ko-KR" sz="3600" dirty="0">
                <a:solidFill>
                  <a:srgbClr val="0077B6"/>
                </a:solidFill>
                <a:latin typeface="Arial Nova Light" panose="020B0304020202020204" pitchFamily="34" charset="0"/>
              </a:rPr>
              <a:t> the group’s whereabouts. </a:t>
            </a:r>
            <a:endParaRPr lang="ko-KR" altLang="en-US" sz="3600" dirty="0">
              <a:solidFill>
                <a:srgbClr val="0077B6"/>
              </a:solidFill>
              <a:latin typeface="Arial Nova Light" panose="020B0304020202020204" pitchFamily="34" charset="0"/>
            </a:endParaRPr>
          </a:p>
        </p:txBody>
      </p:sp>
    </p:spTree>
    <p:extLst>
      <p:ext uri="{BB962C8B-B14F-4D97-AF65-F5344CB8AC3E}">
        <p14:creationId xmlns:p14="http://schemas.microsoft.com/office/powerpoint/2010/main" val="143667513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6,523 BEST &quot;Snow Background&quot; IMAGES, STOCK PHOTOS &amp; VECTORS | Adobe Stock">
            <a:extLst>
              <a:ext uri="{FF2B5EF4-FFF2-40B4-BE49-F238E27FC236}">
                <a16:creationId xmlns:a16="http://schemas.microsoft.com/office/drawing/2014/main" id="{655FD26B-ADE4-4066-A732-1C2917916B0D}"/>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b="781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2E3AC8C-FF6E-4DCA-BCE9-7C4A08DA9B1C}"/>
              </a:ext>
            </a:extLst>
          </p:cNvPr>
          <p:cNvSpPr txBox="1"/>
          <p:nvPr/>
        </p:nvSpPr>
        <p:spPr>
          <a:xfrm>
            <a:off x="712236" y="1443841"/>
            <a:ext cx="10767527" cy="4524315"/>
          </a:xfrm>
          <a:prstGeom prst="rect">
            <a:avLst/>
          </a:prstGeom>
          <a:noFill/>
        </p:spPr>
        <p:txBody>
          <a:bodyPr wrap="square">
            <a:spAutoFit/>
          </a:bodyPr>
          <a:lstStyle/>
          <a:p>
            <a:r>
              <a:rPr lang="en-US" altLang="ko-KR" sz="3600" dirty="0">
                <a:solidFill>
                  <a:srgbClr val="0077B6"/>
                </a:solidFill>
                <a:latin typeface="Arial Nova Light" panose="020B0304020202020204" pitchFamily="34" charset="0"/>
              </a:rPr>
              <a:t>The </a:t>
            </a:r>
            <a:r>
              <a:rPr lang="en-US" altLang="ko-KR" sz="3600" dirty="0">
                <a:solidFill>
                  <a:srgbClr val="0077B6"/>
                </a:solidFill>
                <a:latin typeface="Arial Rounded MT Bold" panose="020F0704030504030204" pitchFamily="34" charset="0"/>
              </a:rPr>
              <a:t>ranking</a:t>
            </a:r>
            <a:r>
              <a:rPr lang="en-US" altLang="ko-KR" sz="3600" dirty="0">
                <a:solidFill>
                  <a:srgbClr val="0077B6"/>
                </a:solidFill>
                <a:latin typeface="Arial Nova Light" panose="020B0304020202020204" pitchFamily="34" charset="0"/>
              </a:rPr>
              <a:t> of the survivors’ items was made by </a:t>
            </a:r>
            <a:r>
              <a:rPr lang="en-US" altLang="ko-KR" sz="3600" dirty="0">
                <a:solidFill>
                  <a:srgbClr val="F72585"/>
                </a:solidFill>
                <a:latin typeface="Arial Black" panose="020B0A04020102020204" pitchFamily="34" charset="0"/>
              </a:rPr>
              <a:t>Mark </a:t>
            </a:r>
            <a:r>
              <a:rPr lang="en-US" altLang="ko-KR" sz="3600" dirty="0" err="1">
                <a:solidFill>
                  <a:srgbClr val="F72585"/>
                </a:solidFill>
                <a:latin typeface="Arial Black" panose="020B0A04020102020204" pitchFamily="34" charset="0"/>
              </a:rPr>
              <a:t>Wanvig</a:t>
            </a:r>
            <a:r>
              <a:rPr lang="en-US" altLang="ko-KR" sz="3600" dirty="0">
                <a:solidFill>
                  <a:srgbClr val="0077B6"/>
                </a:solidFill>
                <a:latin typeface="Arial Nova Light" panose="020B0304020202020204" pitchFamily="34" charset="0"/>
              </a:rPr>
              <a:t>, a former instructor in survival training for the Reconnaissance School of the 101st Division of the U.S. Army. </a:t>
            </a:r>
            <a:r>
              <a:rPr lang="en-US" altLang="ko-KR" sz="3600" dirty="0">
                <a:solidFill>
                  <a:srgbClr val="0077B6"/>
                </a:solidFill>
                <a:latin typeface="Arial Black" panose="020B0A04020102020204" pitchFamily="34" charset="0"/>
              </a:rPr>
              <a:t>Mr. </a:t>
            </a:r>
            <a:r>
              <a:rPr lang="en-US" altLang="ko-KR" sz="3600" dirty="0" err="1">
                <a:solidFill>
                  <a:srgbClr val="0077B6"/>
                </a:solidFill>
                <a:latin typeface="Arial Black" panose="020B0A04020102020204" pitchFamily="34" charset="0"/>
              </a:rPr>
              <a:t>Wanvig</a:t>
            </a:r>
            <a:r>
              <a:rPr lang="en-US" altLang="ko-KR" sz="3600" dirty="0">
                <a:solidFill>
                  <a:srgbClr val="0077B6"/>
                </a:solidFill>
                <a:latin typeface="Arial Black" panose="020B0A04020102020204" pitchFamily="34" charset="0"/>
              </a:rPr>
              <a:t> </a:t>
            </a:r>
            <a:r>
              <a:rPr lang="en-US" altLang="ko-KR" sz="3600" dirty="0">
                <a:solidFill>
                  <a:srgbClr val="0077B6"/>
                </a:solidFill>
                <a:latin typeface="Arial Nova Light" panose="020B0304020202020204" pitchFamily="34" charset="0"/>
              </a:rPr>
              <a:t>currently conducts </a:t>
            </a:r>
            <a:r>
              <a:rPr lang="en-US" altLang="ko-KR" sz="3600" dirty="0">
                <a:solidFill>
                  <a:srgbClr val="0077B6"/>
                </a:solidFill>
                <a:latin typeface="Arial Rounded MT Bold" panose="020F0704030504030204" pitchFamily="34" charset="0"/>
              </a:rPr>
              <a:t>wilderness survival </a:t>
            </a:r>
            <a:r>
              <a:rPr lang="en-US" altLang="ko-KR" sz="3600" dirty="0">
                <a:solidFill>
                  <a:srgbClr val="0077B6"/>
                </a:solidFill>
                <a:latin typeface="Arial Nova Light" panose="020B0304020202020204" pitchFamily="34" charset="0"/>
              </a:rPr>
              <a:t>training programs in the Minneapolis, Minnesota area. </a:t>
            </a:r>
          </a:p>
          <a:p>
            <a:r>
              <a:rPr lang="en-US" altLang="ko-KR" sz="3600" b="1" dirty="0">
                <a:solidFill>
                  <a:srgbClr val="03045E"/>
                </a:solidFill>
                <a:latin typeface="Arial Nova" panose="020B0504020202020204" pitchFamily="34" charset="0"/>
              </a:rPr>
              <a:t>This survival simulation game is used in military training classrooms.</a:t>
            </a:r>
            <a:endParaRPr lang="ko-KR" altLang="en-US" sz="3600" b="1" dirty="0">
              <a:solidFill>
                <a:srgbClr val="03045E"/>
              </a:solidFill>
              <a:latin typeface="Arial Nova" panose="020B0504020202020204" pitchFamily="34" charset="0"/>
            </a:endParaRPr>
          </a:p>
        </p:txBody>
      </p:sp>
    </p:spTree>
    <p:extLst>
      <p:ext uri="{BB962C8B-B14F-4D97-AF65-F5344CB8AC3E}">
        <p14:creationId xmlns:p14="http://schemas.microsoft.com/office/powerpoint/2010/main" val="63511299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ozen background of ice ⬇ Stock Photo, Image by © mexrix #93123184">
            <a:extLst>
              <a:ext uri="{FF2B5EF4-FFF2-40B4-BE49-F238E27FC236}">
                <a16:creationId xmlns:a16="http://schemas.microsoft.com/office/drawing/2014/main" id="{065A9475-9652-4077-BFDB-D7F9CB51EF61}"/>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C1F437A-161C-4E02-9DD7-0A576800F32B}"/>
              </a:ext>
            </a:extLst>
          </p:cNvPr>
          <p:cNvSpPr txBox="1"/>
          <p:nvPr/>
        </p:nvSpPr>
        <p:spPr>
          <a:xfrm flipH="1">
            <a:off x="577409" y="2105561"/>
            <a:ext cx="11037182" cy="2646878"/>
          </a:xfrm>
          <a:prstGeom prst="rect">
            <a:avLst/>
          </a:prstGeom>
          <a:noFill/>
        </p:spPr>
        <p:txBody>
          <a:bodyPr wrap="square" rtlCol="0" anchor="ctr">
            <a:spAutoFit/>
          </a:bodyPr>
          <a:lstStyle/>
          <a:p>
            <a:pPr algn="ctr"/>
            <a:r>
              <a:rPr lang="en-US" altLang="ko-KR" sz="16600" dirty="0">
                <a:solidFill>
                  <a:schemeClr val="bg1"/>
                </a:solidFill>
                <a:latin typeface="Aharoni" panose="02010803020104030203" pitchFamily="2" charset="-79"/>
                <a:cs typeface="Aharoni" panose="02010803020104030203" pitchFamily="2" charset="-79"/>
              </a:rPr>
              <a:t>Task</a:t>
            </a:r>
            <a:endParaRPr lang="ko-KR" altLang="en-US" sz="16600"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429969748"/>
      </p:ext>
    </p:extLst>
  </p:cSld>
  <p:clrMapOvr>
    <a:masterClrMapping/>
  </p:clrMapOvr>
  <p:transition spd="slow">
    <p:cover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1690</Words>
  <Application>Microsoft Office PowerPoint</Application>
  <PresentationFormat>Widescreen</PresentationFormat>
  <Paragraphs>105</Paragraphs>
  <Slides>29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맑은 고딕</vt:lpstr>
      <vt:lpstr>Abadi Extra Light</vt:lpstr>
      <vt:lpstr>Aharoni</vt:lpstr>
      <vt:lpstr>Arial</vt:lpstr>
      <vt:lpstr>Arial Black</vt:lpstr>
      <vt:lpstr>Arial Nova</vt:lpstr>
      <vt:lpstr>Arial Nova Light</vt:lpstr>
      <vt:lpstr>Arial Rounded MT Bold</vt:lpstr>
      <vt:lpstr>Bebas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Arctic survival </dc:title>
  <dc:creator>tim schilstra</dc:creator>
  <cp:lastModifiedBy>tim schilstra</cp:lastModifiedBy>
  <cp:revision>22</cp:revision>
  <dcterms:created xsi:type="dcterms:W3CDTF">2021-04-21T04:49:37Z</dcterms:created>
  <dcterms:modified xsi:type="dcterms:W3CDTF">2021-06-15T23:43:10Z</dcterms:modified>
</cp:coreProperties>
</file>