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311" r:id="rId23"/>
    <p:sldId id="279" r:id="rId24"/>
    <p:sldId id="286" r:id="rId25"/>
    <p:sldId id="283" r:id="rId26"/>
    <p:sldId id="285" r:id="rId27"/>
    <p:sldId id="284" r:id="rId28"/>
    <p:sldId id="307" r:id="rId29"/>
    <p:sldId id="308" r:id="rId30"/>
    <p:sldId id="309" r:id="rId31"/>
    <p:sldId id="290" r:id="rId32"/>
    <p:sldId id="287" r:id="rId33"/>
    <p:sldId id="288" r:id="rId34"/>
    <p:sldId id="289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305" r:id="rId43"/>
    <p:sldId id="306" r:id="rId44"/>
    <p:sldId id="280" r:id="rId45"/>
    <p:sldId id="281" r:id="rId46"/>
    <p:sldId id="278" r:id="rId47"/>
    <p:sldId id="310" r:id="rId48"/>
  </p:sldIdLst>
  <p:sldSz cx="12192000" cy="6858000"/>
  <p:notesSz cx="6858000" cy="9144000"/>
  <p:embeddedFontLst>
    <p:embeddedFont>
      <p:font typeface="Arial Black" panose="020B0A04020102020204" pitchFamily="34" charset="0"/>
      <p:bold r:id="rId49"/>
    </p:embeddedFont>
    <p:embeddedFont>
      <p:font typeface="Arial Nova" panose="020B0504020202020204" pitchFamily="34" charset="0"/>
      <p:regular r:id="rId50"/>
      <p:bold r:id="rId51"/>
      <p:italic r:id="rId52"/>
      <p:boldItalic r:id="rId53"/>
    </p:embeddedFont>
    <p:embeddedFont>
      <p:font typeface="Arial Rounded MT Bold" panose="020F0704030504030204" pitchFamily="34" charset="0"/>
      <p:regular r:id="rId54"/>
    </p:embeddedFont>
    <p:embeddedFont>
      <p:font typeface="Bebas Neue" panose="00000500000000000000" pitchFamily="2" charset="0"/>
      <p:regular r:id="rId55"/>
      <p:bold r:id="rId56"/>
    </p:embeddedFont>
    <p:embeddedFont>
      <p:font typeface="Calibri" panose="020F0502020204030204" pitchFamily="34" charset="0"/>
      <p:regular r:id="rId57"/>
      <p:bold r:id="rId58"/>
      <p:italic r:id="rId59"/>
      <p:boldItalic r:id="rId60"/>
    </p:embeddedFont>
    <p:embeddedFont>
      <p:font typeface="맑은 고딕" panose="020B0503020000020004" pitchFamily="50" charset="-127"/>
      <p:regular r:id="rId61"/>
      <p:bold r:id="rId6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D7A2B"/>
    <a:srgbClr val="C1D6FF"/>
    <a:srgbClr val="71A0FF"/>
    <a:srgbClr val="003399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26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61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8.fntdata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0725CF-3B20-1CA9-819C-4572644D3F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E77B313-7B1A-B455-E11B-B7967C81EA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88FB1F-B27E-B8B1-E6E2-413FF6CD85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627517-DBEA-410B-E391-44987DA18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6B59E-71AD-2AC4-65D9-97B287FF5C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174714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E5075-6AEA-28E3-18DA-DC1DEDAEA6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D0DC88-C145-29AB-46FC-0324B147D6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DB3110-3C78-D3E3-F8E1-8FDF05D7E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220BEB-D17B-FA9F-C610-65F2071AE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79791-FBAF-133F-E60E-C49C09BB39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822848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B1A36F-90A7-849A-79D1-BF9119E64D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92BF1FE-228E-C10B-8B87-F77C17FE0D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A27956-EE7C-1118-BC76-F5B40399F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5CC5F0-7D40-689E-4E09-46B6F34BB1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3592F1-F656-1B01-B6EC-0A3DD370E5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215880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CEC8DB-6DCF-CC5C-47E0-BD961A88CA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00995B-2552-84FB-9309-383E30084F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8C1E6-ED99-D1BD-9703-882008818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5280C-EB85-6497-DD60-AB0E02934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20A5A-E5F6-575F-22BE-673C8E823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676181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D4F1E3-C973-6FF5-AC25-C26A5D420D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4C29996-0E39-B79E-E16F-AAA6A304B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94F818-2B8F-226F-21A7-247F0696A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5BBFCA-6062-840C-23E9-C5778F75B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5A1B7F-99EB-0718-DDEA-676BAE3E0A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02691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3030B0-895C-84EB-B44B-2B5A1DE7B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210C5D-D5BF-E927-1B8E-F6B3ABC157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76E7F1-3952-D077-96D4-A0665EFF191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44F21C-0F4B-6B2C-4FC2-539C3C216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27CE99A-E464-E73B-DE00-C56554F3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25FB75-6803-AE6B-534B-A9FE8D4213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341406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906CA-3A72-FEA4-0E2E-C5D3E7C2C7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C253F6-BE56-7800-A6FE-729A2B82BE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B4777B7-1192-D448-7382-3B6F5B319F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6EAA2D3-4FDE-3EB1-C1AD-6E61FEAFBB3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8EDC859-6739-8767-58DD-A24CD2F963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5B3137-7939-3D42-CC4D-3AD7135145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89FD4CD-B0C6-838C-D06D-FCB74348A0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E4CF66C-D958-F87C-164E-5EF0F82A6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282721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E5B844-62FB-5BC3-8471-37482C488E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1382F54-BFB4-0909-C1D7-D04E26451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D031D4-24E8-914E-499A-41E05748D1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5E0765-D379-0F1A-282F-1D1040ED2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366280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21218B3-913F-AF54-05A5-675A97BC6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B82A82-BB9B-ED1F-8585-828E3ECE5A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FE05A0-86FE-2803-B667-7D65CEDED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580061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C7920D-42F8-D04D-4560-0933A0C3D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4C2577-1185-6513-C719-BD918378A2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3D5DE2-B0A7-BCF3-7A8E-F15DCEF3311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530281-6355-AC95-CE26-02ADC10FD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2D59F0A-253A-4656-1B05-A4DDC2AF3C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7EBD3E1-3242-23D4-7F62-CDB131EBFA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134328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EDAF-65DA-A0DF-16CC-A3E578FFB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F839B5-0505-0644-756B-96A23B3468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F4DC3D-A3B9-6E85-A500-58D702D9C9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A74742-D02A-03AB-36AF-4F59ED87A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258C69-45B4-172E-7859-15F51CA10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89BD89F-8AC4-EAA2-8680-8CD53F17A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3933411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33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362810-A57D-4C40-87E7-6A84EA5BFF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2FC761-FACB-CFE4-0CCA-3E49EC6BE8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B81B1E-1260-0A3B-9177-8E776EC626D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4A6FB5-754D-4744-81ED-3DD3F37AB5D9}" type="datetimeFigureOut">
              <a:rPr lang="ko-KR" altLang="en-US" smtClean="0"/>
              <a:t>2022-06-20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93D248-52D6-53ED-6455-400414DCBA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AA90CC-07C8-8EAA-4DF9-84FF2E33CD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8226E1-A993-48F8-A607-A3298F3B1BFD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793867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D958039-D636-4E5C-B2C4-A775EBC77F89}"/>
              </a:ext>
            </a:extLst>
          </p:cNvPr>
          <p:cNvSpPr/>
          <p:nvPr/>
        </p:nvSpPr>
        <p:spPr>
          <a:xfrm>
            <a:off x="1514763" y="1263072"/>
            <a:ext cx="9162473" cy="4331855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9906A6-D728-DCB8-CA29-2E1BFCCEB067}"/>
              </a:ext>
            </a:extLst>
          </p:cNvPr>
          <p:cNvSpPr txBox="1"/>
          <p:nvPr/>
        </p:nvSpPr>
        <p:spPr>
          <a:xfrm>
            <a:off x="3594354" y="2321005"/>
            <a:ext cx="500329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003399"/>
                </a:solidFill>
                <a:latin typeface="Arial Black" panose="020B0A04020102020204" pitchFamily="34" charset="0"/>
              </a:rPr>
              <a:t>IKEA</a:t>
            </a:r>
            <a:endParaRPr lang="ko-KR" altLang="en-US" sz="13800" dirty="0">
              <a:solidFill>
                <a:srgbClr val="003399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9257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7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034392"/>
            <a:ext cx="1050834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Store manager Peter </a:t>
            </a:r>
            <a:r>
              <a:rPr lang="en-US" altLang="ko-KR" sz="3200" dirty="0" err="1">
                <a:solidFill>
                  <a:srgbClr val="003399"/>
                </a:solidFill>
              </a:rPr>
              <a:t>Elmose</a:t>
            </a:r>
            <a:r>
              <a:rPr lang="en-US" altLang="ko-KR" sz="3200" dirty="0">
                <a:solidFill>
                  <a:srgbClr val="003399"/>
                </a:solidFill>
              </a:rPr>
              <a:t> told </a:t>
            </a:r>
            <a:r>
              <a:rPr lang="en-US" altLang="ko-KR" sz="3200" dirty="0" err="1">
                <a:solidFill>
                  <a:srgbClr val="003399"/>
                </a:solidFill>
              </a:rPr>
              <a:t>Ekstra</a:t>
            </a:r>
            <a:r>
              <a:rPr lang="en-US" altLang="ko-KR" sz="3200" dirty="0">
                <a:solidFill>
                  <a:srgbClr val="003399"/>
                </a:solidFill>
              </a:rPr>
              <a:t> Bladet, a Danish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tabloid</a:t>
            </a:r>
            <a:r>
              <a:rPr lang="en-US" altLang="ko-KR" sz="3200" dirty="0">
                <a:solidFill>
                  <a:srgbClr val="003399"/>
                </a:solidFill>
              </a:rPr>
              <a:t> newspaper, that he encouraged everyone to “pick the exact bed they always have wanted to try.”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1664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280614"/>
            <a:ext cx="1060994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That evening, they watched television and enjoyed stuffed pork, hot cocoa and </a:t>
            </a:r>
            <a:r>
              <a:rPr lang="en-US" altLang="ko-KR" sz="3200" dirty="0" err="1">
                <a:solidFill>
                  <a:srgbClr val="003399"/>
                </a:solidFill>
              </a:rPr>
              <a:t>risalamande</a:t>
            </a:r>
            <a:r>
              <a:rPr lang="en-US" altLang="ko-KR" sz="3200" dirty="0">
                <a:solidFill>
                  <a:srgbClr val="003399"/>
                </a:solidFill>
              </a:rPr>
              <a:t>, a Danish rice pudding served during Christmas time, according to DR.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99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034391"/>
            <a:ext cx="10508342" cy="206210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As everyone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tucked</a:t>
            </a:r>
            <a:r>
              <a:rPr lang="en-US" altLang="ko-KR" sz="3200" dirty="0">
                <a:solidFill>
                  <a:srgbClr val="003399"/>
                </a:solidFill>
              </a:rPr>
              <a:t> themselves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into bed</a:t>
            </a:r>
            <a:r>
              <a:rPr lang="en-US" altLang="ko-KR" sz="3200" dirty="0">
                <a:solidFill>
                  <a:srgbClr val="003399"/>
                </a:solidFill>
              </a:rPr>
              <a:t>, </a:t>
            </a:r>
            <a:r>
              <a:rPr lang="en-US" altLang="ko-KR" sz="3200" dirty="0" err="1">
                <a:solidFill>
                  <a:srgbClr val="003399"/>
                </a:solidFill>
              </a:rPr>
              <a:t>Elmose</a:t>
            </a:r>
            <a:r>
              <a:rPr lang="en-US" altLang="ko-KR" sz="3200" dirty="0">
                <a:solidFill>
                  <a:srgbClr val="003399"/>
                </a:solidFill>
              </a:rPr>
              <a:t> said he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strolled</a:t>
            </a:r>
            <a:r>
              <a:rPr lang="en-US" altLang="ko-KR" sz="3200" dirty="0">
                <a:solidFill>
                  <a:srgbClr val="003399"/>
                </a:solidFill>
              </a:rPr>
              <a:t> around the floors singing good-night songs. In the morning, they had hot coffee and freshly baked </a:t>
            </a:r>
            <a:r>
              <a:rPr lang="en-US" altLang="ko-KR" sz="3200" u="sng" dirty="0">
                <a:solidFill>
                  <a:srgbClr val="003399"/>
                </a:solidFill>
              </a:rPr>
              <a:t>cinnamon rolls</a:t>
            </a:r>
            <a:r>
              <a:rPr lang="en-US" altLang="ko-KR" sz="3200" dirty="0">
                <a:solidFill>
                  <a:srgbClr val="003399"/>
                </a:solidFill>
              </a:rPr>
              <a:t>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590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526835"/>
            <a:ext cx="1050834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Erik </a:t>
            </a:r>
            <a:r>
              <a:rPr lang="en-US" altLang="ko-KR" sz="3200" dirty="0" err="1">
                <a:solidFill>
                  <a:srgbClr val="003399"/>
                </a:solidFill>
              </a:rPr>
              <a:t>Bangsgaard</a:t>
            </a:r>
            <a:r>
              <a:rPr lang="en-US" altLang="ko-KR" sz="3200" dirty="0">
                <a:solidFill>
                  <a:srgbClr val="003399"/>
                </a:solidFill>
              </a:rPr>
              <a:t>, one of the stranded customers, said he was impressed with the service the staff provided.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B1CC60-6C66-92F2-F40C-5B549E081999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03776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526835"/>
            <a:ext cx="1050834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“It was fantastic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considering the circumstances</a:t>
            </a:r>
            <a:r>
              <a:rPr lang="en-US" altLang="ko-KR" sz="3200" dirty="0">
                <a:solidFill>
                  <a:srgbClr val="003399"/>
                </a:solidFill>
              </a:rPr>
              <a:t>,” he told </a:t>
            </a:r>
            <a:r>
              <a:rPr lang="en-US" altLang="ko-KR" sz="3200" dirty="0" err="1">
                <a:solidFill>
                  <a:srgbClr val="003399"/>
                </a:solidFill>
              </a:rPr>
              <a:t>Ekstra</a:t>
            </a:r>
            <a:r>
              <a:rPr lang="en-US" altLang="ko-KR" sz="3200" dirty="0">
                <a:solidFill>
                  <a:srgbClr val="003399"/>
                </a:solidFill>
              </a:rPr>
              <a:t> Bladet.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38A9AB22-48CF-26F3-B0EE-B0CEFB763413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73811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788172"/>
            <a:ext cx="1050834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He and his wife, Hanne, went to Ikea that night with some friends to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dine</a:t>
            </a:r>
            <a:r>
              <a:rPr lang="en-US" altLang="ko-KR" sz="3200" dirty="0">
                <a:solidFill>
                  <a:srgbClr val="003399"/>
                </a:solidFill>
              </a:rPr>
              <a:t> on the cafeteria’s Christmas menu, he said. Soon after arriving at the store, the 75-year-old recognized they may have trouble getting home.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5660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280614"/>
            <a:ext cx="1050834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Despite the less-than-optimal circumstances, </a:t>
            </a:r>
            <a:r>
              <a:rPr lang="en-US" altLang="ko-KR" sz="3200" dirty="0" err="1">
                <a:solidFill>
                  <a:srgbClr val="003399"/>
                </a:solidFill>
              </a:rPr>
              <a:t>Bangsgaard</a:t>
            </a:r>
            <a:r>
              <a:rPr lang="en-US" altLang="ko-KR" sz="3200" dirty="0">
                <a:solidFill>
                  <a:srgbClr val="003399"/>
                </a:solidFill>
              </a:rPr>
              <a:t> said there was a positive mood among the stranded customers and employees.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810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526836"/>
            <a:ext cx="1050834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“We were just really happy to [have]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shelter</a:t>
            </a:r>
            <a:r>
              <a:rPr lang="en-US" altLang="ko-KR" sz="3200" dirty="0">
                <a:solidFill>
                  <a:srgbClr val="003399"/>
                </a:solidFill>
              </a:rPr>
              <a:t>,” he added.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89C7C5A2-9D13-3A7A-1D9A-6D6A4C3C1B69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983834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526835"/>
            <a:ext cx="1050834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Barrett, the toy shop employee, was also thankful for the safe, heated place to sleep.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AFF93616-EEEE-33ED-95C0-67E7AE8E2053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672035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280614"/>
            <a:ext cx="10508342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“It’s much better than sleeping in one’s car,” she told DR. “It has been nice and warm, and we are just happy that they would let us in.”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33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would you do if you were </a:t>
            </a:r>
            <a:r>
              <a:rPr lang="en-US" altLang="ko-KR" sz="4800" b="1" dirty="0">
                <a:solidFill>
                  <a:srgbClr val="FFCC00"/>
                </a:solidFill>
                <a:latin typeface="Arial Black" panose="020B0A04020102020204" pitchFamily="34" charset="0"/>
              </a:rPr>
              <a:t>STRANDED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in Ikea?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1149154" y="2620883"/>
            <a:ext cx="4589718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BRAINSTORM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34920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60"/>
                                </p:stCondLst>
                                <p:childTnLst>
                                  <p:par>
                                    <p:cTn id="1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860"/>
                                </p:stCondLst>
                                <p:childTnLst>
                                  <p:par>
                                    <p:cTn id="1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788171"/>
            <a:ext cx="1050834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But one thing didn’t go exactly to </a:t>
            </a:r>
            <a:r>
              <a:rPr lang="en-US" altLang="ko-KR" sz="3200" dirty="0" err="1">
                <a:solidFill>
                  <a:srgbClr val="003399"/>
                </a:solidFill>
              </a:rPr>
              <a:t>Bangsgaard’s</a:t>
            </a:r>
            <a:r>
              <a:rPr lang="en-US" altLang="ko-KR" sz="3200" dirty="0">
                <a:solidFill>
                  <a:srgbClr val="003399"/>
                </a:solidFill>
              </a:rPr>
              <a:t> liking. He and his wife were eying a double bed as they made their way through the showroom looking for a spot to sleep — only for their friends to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snatch it </a:t>
            </a:r>
            <a:r>
              <a:rPr lang="en-US" altLang="ko-KR" sz="3200" dirty="0">
                <a:solidFill>
                  <a:srgbClr val="003399"/>
                </a:solidFill>
              </a:rPr>
              <a:t>first, he said, laughing.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136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773056"/>
            <a:ext cx="10508342" cy="58477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“So, we took a sofa bed,” he said. “That was really nice.”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16483A1D-27AD-07CC-5F8E-6EDE12082268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612082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852707"/>
            <a:ext cx="10508342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5400" dirty="0" err="1">
                <a:solidFill>
                  <a:srgbClr val="FFCC00"/>
                </a:solidFill>
                <a:latin typeface="Arial Nova" panose="020B0504020202020204" pitchFamily="34" charset="0"/>
              </a:rPr>
              <a:t>Mentimeter</a:t>
            </a:r>
            <a:endParaRPr lang="ko-KR" altLang="en-US" sz="5400" dirty="0">
              <a:solidFill>
                <a:srgbClr val="FFCC00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2462939" y="-4839803"/>
            <a:ext cx="17441682" cy="7220146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4710043" y="516604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2274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Where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does the story take place?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F177B90-FAFB-E5AC-E60E-060EC5988007}"/>
              </a:ext>
            </a:extLst>
          </p:cNvPr>
          <p:cNvSpPr txBox="1"/>
          <p:nvPr/>
        </p:nvSpPr>
        <p:spPr>
          <a:xfrm>
            <a:off x="4011386" y="5232968"/>
            <a:ext cx="627562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Aalborg, Denmark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280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700"/>
                                </p:stCondLst>
                                <p:childTnLst>
                                  <p:par>
                                    <p:cTn id="10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8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  <p:bldP spid="5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Name some other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Nordic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countries.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85B95CE-F885-25DA-C8EB-DFFC7D850290}"/>
              </a:ext>
            </a:extLst>
          </p:cNvPr>
          <p:cNvSpPr txBox="1"/>
          <p:nvPr/>
        </p:nvSpPr>
        <p:spPr>
          <a:xfrm>
            <a:off x="4011386" y="5279134"/>
            <a:ext cx="7904215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Sweden, Finland, Norway </a:t>
            </a:r>
            <a:endParaRPr lang="ko-KR" altLang="en-US" sz="48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8656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3013501"/>
            <a:ext cx="73533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Why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were they stranded?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F7CC020-2AD8-F735-09F8-F682A6705992}"/>
              </a:ext>
            </a:extLst>
          </p:cNvPr>
          <p:cNvSpPr txBox="1"/>
          <p:nvPr/>
        </p:nvSpPr>
        <p:spPr>
          <a:xfrm>
            <a:off x="4011386" y="5232968"/>
            <a:ext cx="417293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Snowstorm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7598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3013501"/>
            <a:ext cx="7353300" cy="83099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Describe the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snow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.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3475901-39AC-4B1B-E60B-D0D90661B675}"/>
              </a:ext>
            </a:extLst>
          </p:cNvPr>
          <p:cNvSpPr txBox="1"/>
          <p:nvPr/>
        </p:nvSpPr>
        <p:spPr>
          <a:xfrm>
            <a:off x="4011386" y="5232968"/>
            <a:ext cx="508754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Heavy and wet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0002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274838"/>
            <a:ext cx="73533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A similar situation happened in Britain.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What happened? </a:t>
            </a:r>
            <a:endParaRPr lang="ko-KR" altLang="en-US" sz="4800" dirty="0">
              <a:solidFill>
                <a:srgbClr val="FFCC00"/>
              </a:solidFill>
              <a:latin typeface="Arial Black" panose="020B0A040201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79A1DED-BDD4-48F7-F488-13C354D84163}"/>
              </a:ext>
            </a:extLst>
          </p:cNvPr>
          <p:cNvSpPr txBox="1"/>
          <p:nvPr/>
        </p:nvSpPr>
        <p:spPr>
          <a:xfrm>
            <a:off x="4011386" y="5232968"/>
            <a:ext cx="610654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Stranded in a pub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51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274838"/>
            <a:ext cx="73533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How many people were trapped in the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British pub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F5FF23-840E-2B73-DF24-3B422D85AA16}"/>
              </a:ext>
            </a:extLst>
          </p:cNvPr>
          <p:cNvSpPr txBox="1"/>
          <p:nvPr/>
        </p:nvSpPr>
        <p:spPr>
          <a:xfrm>
            <a:off x="4011386" y="5232968"/>
            <a:ext cx="347723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61 people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8353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How many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customers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were stranded in the IKEA?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1AEB11E-F7A0-36A8-A68A-97E2E5DD8D41}"/>
              </a:ext>
            </a:extLst>
          </p:cNvPr>
          <p:cNvSpPr txBox="1"/>
          <p:nvPr/>
        </p:nvSpPr>
        <p:spPr>
          <a:xfrm>
            <a:off x="4011386" y="5232968"/>
            <a:ext cx="492192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Six customers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7526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021711"/>
            <a:ext cx="10508342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A </a:t>
            </a:r>
            <a:r>
              <a:rPr lang="en-US" altLang="ko-KR" sz="5400" u="sng" dirty="0">
                <a:solidFill>
                  <a:srgbClr val="FFCC00"/>
                </a:solidFill>
                <a:latin typeface="Arial Nova" panose="020B0504020202020204" pitchFamily="34" charset="0"/>
              </a:rPr>
              <a:t>massive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 snowstorm left </a:t>
            </a:r>
            <a:r>
              <a:rPr lang="en-US" altLang="ko-KR" sz="5400" u="sng" dirty="0">
                <a:solidFill>
                  <a:srgbClr val="FFCC00"/>
                </a:solidFill>
                <a:latin typeface="Arial Nova" panose="020B0504020202020204" pitchFamily="34" charset="0"/>
              </a:rPr>
              <a:t>dozens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 </a:t>
            </a:r>
            <a:r>
              <a:rPr lang="en-US" altLang="ko-KR" sz="5400" b="1" dirty="0">
                <a:solidFill>
                  <a:srgbClr val="FFCC00"/>
                </a:solidFill>
                <a:latin typeface="Arial Nova" panose="020B0504020202020204" pitchFamily="34" charset="0"/>
              </a:rPr>
              <a:t>stranded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 in an </a:t>
            </a:r>
            <a:r>
              <a:rPr lang="en-US" altLang="ko-KR" sz="5400" b="1" dirty="0">
                <a:solidFill>
                  <a:schemeClr val="bg1"/>
                </a:solidFill>
                <a:latin typeface="Arial Nova" panose="020B0504020202020204" pitchFamily="34" charset="0"/>
              </a:rPr>
              <a:t>Ikea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. They slept on the display beds</a:t>
            </a:r>
            <a:endParaRPr lang="ko-KR" altLang="en-US" sz="5400" dirty="0">
              <a:solidFill>
                <a:srgbClr val="FFCC00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2462939" y="-4839803"/>
            <a:ext cx="17441682" cy="7220146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4621077" y="516604"/>
            <a:ext cx="294984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ARTICLE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420600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How many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employees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were stuck at IKEA?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300078A-E1E6-09AA-B17F-D8B1FDDB03F7}"/>
              </a:ext>
            </a:extLst>
          </p:cNvPr>
          <p:cNvSpPr txBox="1"/>
          <p:nvPr/>
        </p:nvSpPr>
        <p:spPr>
          <a:xfrm>
            <a:off x="4011386" y="5232968"/>
            <a:ext cx="5204695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~24 employees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822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When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did this story happen?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6AA38B-3821-49E7-955F-908436A5C036}"/>
              </a:ext>
            </a:extLst>
          </p:cNvPr>
          <p:cNvSpPr txBox="1"/>
          <p:nvPr/>
        </p:nvSpPr>
        <p:spPr>
          <a:xfrm>
            <a:off x="4011386" y="5232968"/>
            <a:ext cx="619227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Wed. Dec. 1, 2021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7200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do they mean by,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Goldilocks-style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0F15DD4-98DA-7ABC-FF27-E7DCBD82A4B3}"/>
              </a:ext>
            </a:extLst>
          </p:cNvPr>
          <p:cNvSpPr txBox="1"/>
          <p:nvPr/>
        </p:nvSpPr>
        <p:spPr>
          <a:xfrm>
            <a:off x="4011386" y="5232968"/>
            <a:ext cx="707757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Choose the best bed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9766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818061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Why did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Erik </a:t>
            </a:r>
            <a:r>
              <a:rPr lang="en-US" altLang="ko-KR" sz="4800" dirty="0" err="1">
                <a:solidFill>
                  <a:srgbClr val="FFCC00"/>
                </a:solidFill>
                <a:latin typeface="Arial Black" panose="020B0A04020102020204" pitchFamily="34" charset="0"/>
              </a:rPr>
              <a:t>Bangsgaard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 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go to IKEA? 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264E4F-9A02-F0BF-0BAA-76CB9EE2F60E}"/>
              </a:ext>
            </a:extLst>
          </p:cNvPr>
          <p:cNvSpPr txBox="1"/>
          <p:nvPr/>
        </p:nvSpPr>
        <p:spPr>
          <a:xfrm>
            <a:off x="4011386" y="5232968"/>
            <a:ext cx="5290423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To dine on food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606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is a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Danish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Christmas time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food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430C50-B164-9568-2645-286944A84C18}"/>
              </a:ext>
            </a:extLst>
          </p:cNvPr>
          <p:cNvSpPr txBox="1"/>
          <p:nvPr/>
        </p:nvSpPr>
        <p:spPr>
          <a:xfrm>
            <a:off x="4011386" y="5232968"/>
            <a:ext cx="471795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 err="1">
                <a:solidFill>
                  <a:srgbClr val="C1D6FF"/>
                </a:solidFill>
                <a:latin typeface="Arial Rounded MT Bold" panose="020F0704030504030204" pitchFamily="34" charset="0"/>
              </a:rPr>
              <a:t>Risalamande</a:t>
            </a:r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5429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kind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of newspaper is </a:t>
            </a:r>
            <a:r>
              <a:rPr lang="en-US" altLang="ko-KR" sz="4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Ekstra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Bladet?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2B201C-0603-5407-8951-5B2EB0DCD6B9}"/>
              </a:ext>
            </a:extLst>
          </p:cNvPr>
          <p:cNvSpPr txBox="1"/>
          <p:nvPr/>
        </p:nvSpPr>
        <p:spPr>
          <a:xfrm>
            <a:off x="4011386" y="5232968"/>
            <a:ext cx="2808974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Tabloid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0796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5" y="1905506"/>
            <a:ext cx="7550499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did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Peter </a:t>
            </a:r>
            <a:r>
              <a:rPr lang="en-US" altLang="ko-KR" sz="4800" dirty="0" err="1">
                <a:solidFill>
                  <a:srgbClr val="FFCC00"/>
                </a:solidFill>
                <a:latin typeface="Arial Black" panose="020B0A04020102020204" pitchFamily="34" charset="0"/>
              </a:rPr>
              <a:t>Elmrose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, the store manager, do as everyone tucked themselves into bed?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9FE2476-A5E5-A220-5472-B1363CB1CEA9}"/>
              </a:ext>
            </a:extLst>
          </p:cNvPr>
          <p:cNvSpPr txBox="1"/>
          <p:nvPr/>
        </p:nvSpPr>
        <p:spPr>
          <a:xfrm>
            <a:off x="4011386" y="5279134"/>
            <a:ext cx="7947112" cy="83099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8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He sang good-night songs</a:t>
            </a:r>
            <a:endParaRPr lang="ko-KR" altLang="en-US" sz="48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3669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did they eat for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breakfast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56E1DF-3C55-4C75-AFDE-0AA50B52371B}"/>
              </a:ext>
            </a:extLst>
          </p:cNvPr>
          <p:cNvSpPr txBox="1"/>
          <p:nvPr/>
        </p:nvSpPr>
        <p:spPr>
          <a:xfrm>
            <a:off x="3487918" y="5309912"/>
            <a:ext cx="8347221" cy="76944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4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Hot coffee and cinnamon rolls</a:t>
            </a:r>
            <a:endParaRPr lang="ko-KR" altLang="en-US" sz="4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49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How would you describe their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mood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B57769F-9FA0-CBEF-F7A6-618DA5EF4225}"/>
              </a:ext>
            </a:extLst>
          </p:cNvPr>
          <p:cNvSpPr txBox="1"/>
          <p:nvPr/>
        </p:nvSpPr>
        <p:spPr>
          <a:xfrm>
            <a:off x="4011386" y="5232968"/>
            <a:ext cx="5039969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Positive mood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648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274838"/>
            <a:ext cx="73533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If Barrett didn’t stay at the IKEA,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where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would she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sleep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E420962-0044-51D8-1AC7-E27AA3304057}"/>
              </a:ext>
            </a:extLst>
          </p:cNvPr>
          <p:cNvSpPr txBox="1"/>
          <p:nvPr/>
        </p:nvSpPr>
        <p:spPr>
          <a:xfrm>
            <a:off x="4011386" y="5232968"/>
            <a:ext cx="3425938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In her car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138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541949"/>
            <a:ext cx="1050834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Twelve inches of heavy, wet snow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piled</a:t>
            </a:r>
            <a:r>
              <a:rPr lang="en-US" altLang="ko-KR" sz="3200" dirty="0">
                <a:solidFill>
                  <a:srgbClr val="003399"/>
                </a:solidFill>
              </a:rPr>
              <a:t> high Wednesday night in northern Denmark — coating roadways, grounding flights and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halting</a:t>
            </a:r>
            <a:r>
              <a:rPr lang="en-US" altLang="ko-KR" sz="3200" dirty="0">
                <a:solidFill>
                  <a:srgbClr val="003399"/>
                </a:solidFill>
              </a:rPr>
              <a:t> train lines. As the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flakes</a:t>
            </a:r>
            <a:r>
              <a:rPr lang="en-US" altLang="ko-KR" sz="3200" dirty="0">
                <a:solidFill>
                  <a:srgbClr val="003399"/>
                </a:solidFill>
              </a:rPr>
              <a:t> fell, a group of shoppers and employees still inside an Ikea in the city of Aalborg soon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suspected</a:t>
            </a:r>
            <a:r>
              <a:rPr lang="en-US" altLang="ko-KR" sz="3200" dirty="0">
                <a:solidFill>
                  <a:srgbClr val="003399"/>
                </a:solidFill>
              </a:rPr>
              <a:t> they may not make it home.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580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274838"/>
            <a:ext cx="7353300" cy="230832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Who snatched 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the bed before the </a:t>
            </a:r>
            <a:r>
              <a:rPr lang="en-US" altLang="ko-KR" sz="4800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Bangsgaard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couple?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B96746-B9FE-7EDD-46BE-9C05F1247737}"/>
              </a:ext>
            </a:extLst>
          </p:cNvPr>
          <p:cNvSpPr txBox="1"/>
          <p:nvPr/>
        </p:nvSpPr>
        <p:spPr>
          <a:xfrm>
            <a:off x="4011386" y="5232968"/>
            <a:ext cx="3013967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A friend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530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</a:t>
            </a:r>
            <a:r>
              <a:rPr lang="en-US" altLang="ko-KR" sz="4800" dirty="0">
                <a:solidFill>
                  <a:srgbClr val="FFCC00"/>
                </a:solidFill>
                <a:latin typeface="Arial Black" panose="020B0A04020102020204" pitchFamily="34" charset="0"/>
              </a:rPr>
              <a:t>kind of bed 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did they sleep in?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DFC4AC7-22CD-AA99-2C8A-47276C943C3F}"/>
              </a:ext>
            </a:extLst>
          </p:cNvPr>
          <p:cNvSpPr txBox="1"/>
          <p:nvPr/>
        </p:nvSpPr>
        <p:spPr>
          <a:xfrm>
            <a:off x="4011386" y="5232968"/>
            <a:ext cx="3322256" cy="92333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r>
              <a:rPr lang="en-US" altLang="ko-KR" sz="5400" dirty="0">
                <a:solidFill>
                  <a:srgbClr val="C1D6FF"/>
                </a:solidFill>
                <a:latin typeface="Arial Rounded MT Bold" panose="020F0704030504030204" pitchFamily="34" charset="0"/>
              </a:rPr>
              <a:t>Sofa bed </a:t>
            </a:r>
            <a:endParaRPr lang="ko-KR" altLang="en-US" sz="5400" dirty="0">
              <a:solidFill>
                <a:srgbClr val="C1D6FF"/>
              </a:solidFill>
              <a:latin typeface="Arial Rounded MT Bold" panose="020F07040305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323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 p14:presetBounceEnd="84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4000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4000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decel="100000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5" grpId="0"/>
        </p:bldLst>
      </p:timing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What would you do if you were </a:t>
            </a:r>
            <a:r>
              <a:rPr lang="en-US" altLang="ko-KR" sz="4800" b="1" dirty="0">
                <a:solidFill>
                  <a:srgbClr val="FFCC00"/>
                </a:solidFill>
                <a:latin typeface="Arial Black" panose="020B0A04020102020204" pitchFamily="34" charset="0"/>
              </a:rPr>
              <a:t>stranded</a:t>
            </a:r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 in Ikea?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6290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4011386" y="2644170"/>
            <a:ext cx="735330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4800" dirty="0">
                <a:solidFill>
                  <a:schemeClr val="accent4">
                    <a:lumMod val="20000"/>
                    <a:lumOff val="80000"/>
                  </a:schemeClr>
                </a:solidFill>
                <a:latin typeface="Arial Nova" panose="020B0504020202020204" pitchFamily="34" charset="0"/>
              </a:rPr>
              <a:t>Have you ever been stranded? </a:t>
            </a:r>
            <a:endParaRPr lang="ko-KR" altLang="en-US" sz="4800" dirty="0">
              <a:solidFill>
                <a:schemeClr val="accent4">
                  <a:lumMod val="20000"/>
                  <a:lumOff val="80000"/>
                </a:schemeClr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74168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 rot="5400000">
            <a:off x="-240252" y="2620883"/>
            <a:ext cx="2771914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review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979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437209"/>
            <a:ext cx="10508342" cy="175432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Use the </a:t>
            </a:r>
            <a:r>
              <a:rPr lang="en-US" altLang="ko-KR" sz="5400" b="1" dirty="0">
                <a:solidFill>
                  <a:srgbClr val="ED7A2B"/>
                </a:solidFill>
                <a:latin typeface="Arial Nova" panose="020B0504020202020204" pitchFamily="34" charset="0"/>
              </a:rPr>
              <a:t>catalogues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. Write what you will use for </a:t>
            </a:r>
            <a:r>
              <a:rPr lang="en-US" altLang="ko-KR" sz="5400" dirty="0">
                <a:solidFill>
                  <a:schemeClr val="bg1"/>
                </a:solidFill>
                <a:latin typeface="Arial Black" panose="020B0A04020102020204" pitchFamily="34" charset="0"/>
              </a:rPr>
              <a:t>one weekend</a:t>
            </a:r>
            <a:r>
              <a:rPr lang="en-US" altLang="ko-KR" sz="5400" dirty="0">
                <a:solidFill>
                  <a:srgbClr val="FFCC00"/>
                </a:solidFill>
                <a:latin typeface="Arial Nova" panose="020B0504020202020204" pitchFamily="34" charset="0"/>
              </a:rPr>
              <a:t>. </a:t>
            </a:r>
            <a:endParaRPr lang="ko-KR" altLang="en-US" sz="5400" dirty="0">
              <a:solidFill>
                <a:srgbClr val="FFCC00"/>
              </a:solidFill>
              <a:latin typeface="Arial Nova" panose="020B0504020202020204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2462939" y="-4839803"/>
            <a:ext cx="17441682" cy="7220146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4174641" y="516604"/>
            <a:ext cx="384272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Checklist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966942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10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" dur="1500"/>
                                            <p:tgtEl>
                                              <p:spTgt spid="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  <p:bldP spid="3" grpId="0"/>
        </p:bldLst>
      </p:timing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4E305661-F67A-3871-BDBF-C1A57D03FF7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1737235"/>
              </p:ext>
            </p:extLst>
          </p:nvPr>
        </p:nvGraphicFramePr>
        <p:xfrm>
          <a:off x="0" y="6"/>
          <a:ext cx="5936343" cy="685799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40346">
                  <a:extLst>
                    <a:ext uri="{9D8B030D-6E8A-4147-A177-3AD203B41FA5}">
                      <a16:colId xmlns:a16="http://schemas.microsoft.com/office/drawing/2014/main" val="1189290030"/>
                    </a:ext>
                  </a:extLst>
                </a:gridCol>
                <a:gridCol w="2965843">
                  <a:extLst>
                    <a:ext uri="{9D8B030D-6E8A-4147-A177-3AD203B41FA5}">
                      <a16:colId xmlns:a16="http://schemas.microsoft.com/office/drawing/2014/main" val="2661849612"/>
                    </a:ext>
                  </a:extLst>
                </a:gridCol>
                <a:gridCol w="1430154">
                  <a:extLst>
                    <a:ext uri="{9D8B030D-6E8A-4147-A177-3AD203B41FA5}">
                      <a16:colId xmlns:a16="http://schemas.microsoft.com/office/drawing/2014/main" val="1969207084"/>
                    </a:ext>
                  </a:extLst>
                </a:gridCol>
              </a:tblGrid>
              <a:tr h="35168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Page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Name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300">
                          <a:effectLst/>
                        </a:rPr>
                        <a:t>Price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1888947715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4004862574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4113500382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2912538283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1591802255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3840832106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961380364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2317772099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3402541454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1126241370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709129448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1020413016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4064716693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2575753091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3011618503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1090330702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3978464695"/>
                  </a:ext>
                </a:extLst>
              </a:tr>
              <a:tr h="38272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>
                          <a:effectLst/>
                        </a:rPr>
                        <a:t> </a:t>
                      </a:r>
                      <a:endParaRPr lang="ko-KR" sz="100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2100" dirty="0">
                          <a:effectLst/>
                        </a:rPr>
                        <a:t> </a:t>
                      </a:r>
                      <a:endParaRPr lang="ko-KR" sz="1000" dirty="0">
                        <a:effectLst/>
                        <a:latin typeface="Calibri" panose="020F0502020204030204" pitchFamily="34" charset="0"/>
                        <a:ea typeface="맑은 고딕" panose="020B0503020000020004" pitchFamily="50" charset="-127"/>
                        <a:cs typeface="Times New Roman" panose="02020603050405020304" pitchFamily="18" charset="0"/>
                      </a:endParaRPr>
                    </a:p>
                  </a:txBody>
                  <a:tcPr marL="63932" marR="63932" marT="0" marB="0" anchor="ctr"/>
                </a:tc>
                <a:extLst>
                  <a:ext uri="{0D108BD9-81ED-4DB2-BD59-A6C34878D82A}">
                    <a16:rowId xmlns:a16="http://schemas.microsoft.com/office/drawing/2014/main" val="3271194964"/>
                  </a:ext>
                </a:extLst>
              </a:tr>
            </a:tbl>
          </a:graphicData>
        </a:graphic>
      </p:graphicFrame>
      <p:sp>
        <p:nvSpPr>
          <p:cNvPr id="3" name="Oval 2">
            <a:extLst>
              <a:ext uri="{FF2B5EF4-FFF2-40B4-BE49-F238E27FC236}">
                <a16:creationId xmlns:a16="http://schemas.microsoft.com/office/drawing/2014/main" id="{64009686-0287-33D8-AA43-07A13A3889DA}"/>
              </a:ext>
            </a:extLst>
          </p:cNvPr>
          <p:cNvSpPr/>
          <p:nvPr/>
        </p:nvSpPr>
        <p:spPr>
          <a:xfrm rot="10800000">
            <a:off x="8684032" y="-1124146"/>
            <a:ext cx="8229600" cy="9106292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C08F2A8-50AF-8F17-B09C-D39088311886}"/>
              </a:ext>
            </a:extLst>
          </p:cNvPr>
          <p:cNvSpPr txBox="1"/>
          <p:nvPr/>
        </p:nvSpPr>
        <p:spPr>
          <a:xfrm rot="16200000">
            <a:off x="9282746" y="2705724"/>
            <a:ext cx="3842720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Checklist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1709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 p14:presetBounceEnd="76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6000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6000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8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4" grpId="0"/>
        </p:bldLst>
      </p:timing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2470638" y="3280613"/>
            <a:ext cx="7250724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rgbClr val="003399"/>
                </a:solidFill>
              </a:rPr>
              <a:t>Pass</a:t>
            </a:r>
            <a:r>
              <a:rPr lang="en-US" altLang="ko-KR" sz="3200" dirty="0">
                <a:solidFill>
                  <a:srgbClr val="003399"/>
                </a:solidFill>
              </a:rPr>
              <a:t> the list.</a:t>
            </a:r>
          </a:p>
          <a:p>
            <a:r>
              <a:rPr lang="en-US" altLang="ko-KR" sz="3200" dirty="0">
                <a:solidFill>
                  <a:srgbClr val="003399"/>
                </a:solidFill>
              </a:rPr>
              <a:t>Give the group </a:t>
            </a:r>
            <a:r>
              <a:rPr lang="en-US" altLang="ko-KR" sz="3200" b="1" dirty="0">
                <a:solidFill>
                  <a:srgbClr val="003399"/>
                </a:solidFill>
              </a:rPr>
              <a:t>items</a:t>
            </a:r>
            <a:r>
              <a:rPr lang="en-US" altLang="ko-KR" sz="3200" dirty="0">
                <a:solidFill>
                  <a:srgbClr val="003399"/>
                </a:solidFill>
              </a:rPr>
              <a:t> based on their checklists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bg1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1196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2082325" y="3280613"/>
            <a:ext cx="8027350" cy="156966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b="1" dirty="0">
                <a:solidFill>
                  <a:srgbClr val="003399"/>
                </a:solidFill>
              </a:rPr>
              <a:t>Pass</a:t>
            </a:r>
            <a:r>
              <a:rPr lang="en-US" altLang="ko-KR" sz="3200" dirty="0">
                <a:solidFill>
                  <a:srgbClr val="003399"/>
                </a:solidFill>
              </a:rPr>
              <a:t> the list again.</a:t>
            </a:r>
          </a:p>
          <a:p>
            <a:r>
              <a:rPr lang="en-US" altLang="ko-KR" sz="3200" dirty="0">
                <a:solidFill>
                  <a:srgbClr val="003399"/>
                </a:solidFill>
              </a:rPr>
              <a:t>Describe </a:t>
            </a:r>
            <a:r>
              <a:rPr lang="en-US" altLang="ko-KR" sz="3200" b="1" dirty="0">
                <a:solidFill>
                  <a:srgbClr val="003399"/>
                </a:solidFill>
              </a:rPr>
              <a:t>how</a:t>
            </a:r>
            <a:r>
              <a:rPr lang="en-US" altLang="ko-KR" sz="3200" dirty="0">
                <a:solidFill>
                  <a:srgbClr val="003399"/>
                </a:solidFill>
              </a:rPr>
              <a:t> you will use the items and </a:t>
            </a:r>
            <a:r>
              <a:rPr lang="en-US" altLang="ko-KR" sz="3200" b="1" dirty="0">
                <a:solidFill>
                  <a:srgbClr val="003399"/>
                </a:solidFill>
              </a:rPr>
              <a:t>what</a:t>
            </a:r>
            <a:r>
              <a:rPr lang="en-US" altLang="ko-KR" sz="3200" dirty="0">
                <a:solidFill>
                  <a:srgbClr val="003399"/>
                </a:solidFill>
              </a:rPr>
              <a:t> you will do during the weekend?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bg1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16073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295728"/>
            <a:ext cx="10508342" cy="35394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They were right. Six customers, about two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dozen</a:t>
            </a:r>
            <a:r>
              <a:rPr lang="en-US" altLang="ko-KR" sz="3200" dirty="0">
                <a:solidFill>
                  <a:srgbClr val="003399"/>
                </a:solidFill>
              </a:rPr>
              <a:t> employees and a handful of workers from a neighboring toy shop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hunkered down </a:t>
            </a:r>
            <a:r>
              <a:rPr lang="en-US" altLang="ko-KR" sz="3200" dirty="0">
                <a:solidFill>
                  <a:srgbClr val="003399"/>
                </a:solidFill>
              </a:rPr>
              <a:t>in the Swedish furniture store for the night. They made the best of an unusual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scenario</a:t>
            </a:r>
            <a:r>
              <a:rPr lang="en-US" altLang="ko-KR" sz="3200" dirty="0">
                <a:solidFill>
                  <a:srgbClr val="003399"/>
                </a:solidFill>
              </a:rPr>
              <a:t>, Michelle Barrett, one of the toy store employees, told public radio broadcaster DR.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4576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3526835"/>
            <a:ext cx="10508342" cy="107721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“We just laughed at the situation, because we will probably not experience it again,” Barrett said.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2645DAA3-61EA-87A1-4CF1-844DF082CB34}"/>
              </a:ext>
            </a:extLst>
          </p:cNvPr>
          <p:cNvSpPr/>
          <p:nvPr/>
        </p:nvSpPr>
        <p:spPr>
          <a:xfrm>
            <a:off x="10892971" y="5640224"/>
            <a:ext cx="914400" cy="914400"/>
          </a:xfrm>
          <a:prstGeom prst="ellipse">
            <a:avLst/>
          </a:prstGeom>
          <a:solidFill>
            <a:srgbClr val="ED7A2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63361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788172"/>
            <a:ext cx="10508342" cy="255454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The storm on Wednesday was the heaviest snowfall Denmark had seen since 2018, according to DR. On</a:t>
            </a:r>
            <a:r>
              <a:rPr lang="en-US" altLang="ko-KR" sz="3200" b="1" dirty="0">
                <a:solidFill>
                  <a:srgbClr val="003399"/>
                </a:solidFill>
              </a:rPr>
              <a:t> </a:t>
            </a:r>
            <a:r>
              <a:rPr lang="en-US" altLang="ko-KR" sz="3200" dirty="0">
                <a:solidFill>
                  <a:srgbClr val="003399"/>
                </a:solidFill>
              </a:rPr>
              <a:t>the first day of December, the 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Nordic</a:t>
            </a:r>
            <a:r>
              <a:rPr lang="en-US" altLang="ko-KR" sz="3200" dirty="0">
                <a:solidFill>
                  <a:srgbClr val="003399"/>
                </a:solidFill>
              </a:rPr>
              <a:t> country</a:t>
            </a:r>
            <a:r>
              <a:rPr lang="en-US" altLang="ko-KR" sz="3200" b="1" dirty="0">
                <a:solidFill>
                  <a:srgbClr val="003399"/>
                </a:solidFill>
              </a:rPr>
              <a:t> </a:t>
            </a:r>
            <a:r>
              <a:rPr lang="en-US" altLang="ko-KR" sz="3200" dirty="0">
                <a:solidFill>
                  <a:srgbClr val="003399"/>
                </a:solidFill>
              </a:rPr>
              <a:t>was hit with</a:t>
            </a:r>
            <a:r>
              <a:rPr lang="en-US" altLang="ko-KR" sz="3200" b="1" dirty="0">
                <a:solidFill>
                  <a:srgbClr val="003399"/>
                </a:solidFill>
              </a:rPr>
              <a:t> </a:t>
            </a:r>
            <a:r>
              <a:rPr lang="en-US" altLang="ko-KR" sz="3200" dirty="0">
                <a:solidFill>
                  <a:srgbClr val="003399"/>
                </a:solidFill>
              </a:rPr>
              <a:t>20 percent of the snowfall Denmark typically sees over the entire month.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948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1190171" y="1557065"/>
            <a:ext cx="9811658" cy="501675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Last week, 61 people spent three nights </a:t>
            </a:r>
            <a:r>
              <a:rPr lang="en-US" altLang="ko-KR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stranded</a:t>
            </a:r>
            <a:r>
              <a:rPr lang="en-US" altLang="ko-KR" sz="3200" dirty="0">
                <a:solidFill>
                  <a:srgbClr val="003399"/>
                </a:solidFill>
              </a:rPr>
              <a:t> at Britain’s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highest-altitude</a:t>
            </a:r>
            <a:r>
              <a:rPr lang="en-US" altLang="ko-KR" sz="3200" dirty="0">
                <a:solidFill>
                  <a:srgbClr val="003399"/>
                </a:solidFill>
              </a:rPr>
              <a:t> pub. Most of the customers made the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trek</a:t>
            </a:r>
            <a:r>
              <a:rPr lang="en-US" altLang="ko-KR" sz="3200" dirty="0">
                <a:solidFill>
                  <a:srgbClr val="003399"/>
                </a:solidFill>
              </a:rPr>
              <a:t> to the Tan Hill Inn in Yorkshire to see an Oasis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cover band</a:t>
            </a:r>
            <a:r>
              <a:rPr lang="en-US" altLang="ko-KR" sz="3200" dirty="0">
                <a:solidFill>
                  <a:srgbClr val="003399"/>
                </a:solidFill>
              </a:rPr>
              <a:t>, while others went just for a drink. But snow and heavy winds brought down power lines, the Associated Press reported. Fallen trees and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debris</a:t>
            </a:r>
            <a:r>
              <a:rPr lang="en-US" altLang="ko-KR" sz="3200" dirty="0">
                <a:solidFill>
                  <a:srgbClr val="003399"/>
                </a:solidFill>
              </a:rPr>
              <a:t> blocked roadways. Over the next few days, the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stranded</a:t>
            </a:r>
            <a:r>
              <a:rPr lang="en-US" altLang="ko-KR" sz="3200" dirty="0">
                <a:solidFill>
                  <a:srgbClr val="003399"/>
                </a:solidFill>
              </a:rPr>
              <a:t> crew watched movies, played trivia and board games, and sang karaoke.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1349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3A96D50-8E2A-D8AD-64AA-4B9744642169}"/>
              </a:ext>
            </a:extLst>
          </p:cNvPr>
          <p:cNvSpPr/>
          <p:nvPr/>
        </p:nvSpPr>
        <p:spPr>
          <a:xfrm>
            <a:off x="-43543" y="-1585685"/>
            <a:ext cx="12279086" cy="10029370"/>
          </a:xfrm>
          <a:prstGeom prst="ellipse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6197769-33D6-70E7-55C0-CF7E385B75C0}"/>
              </a:ext>
            </a:extLst>
          </p:cNvPr>
          <p:cNvSpPr txBox="1"/>
          <p:nvPr/>
        </p:nvSpPr>
        <p:spPr>
          <a:xfrm>
            <a:off x="841829" y="2541951"/>
            <a:ext cx="10508342" cy="3046988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3200" dirty="0">
                <a:solidFill>
                  <a:srgbClr val="003399"/>
                </a:solidFill>
              </a:rPr>
              <a:t>There are few stores that could meet all of one’s needs if a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blizzard</a:t>
            </a:r>
            <a:r>
              <a:rPr lang="en-US" altLang="ko-KR" sz="3200" dirty="0">
                <a:solidFill>
                  <a:srgbClr val="003399"/>
                </a:solidFill>
              </a:rPr>
              <a:t> suddenly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strands</a:t>
            </a:r>
            <a:r>
              <a:rPr lang="en-US" altLang="ko-KR" sz="3200" dirty="0">
                <a:solidFill>
                  <a:srgbClr val="003399"/>
                </a:solidFill>
              </a:rPr>
              <a:t> shoppers. Ikea is one of them. The store was stocked with food and had plenty of beds — allowing the group to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embark</a:t>
            </a:r>
            <a:r>
              <a:rPr lang="en-US" altLang="ko-KR" sz="3200" dirty="0">
                <a:solidFill>
                  <a:srgbClr val="003399"/>
                </a:solidFill>
              </a:rPr>
              <a:t> on </a:t>
            </a:r>
            <a:r>
              <a:rPr lang="en-US" altLang="ko-KR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anose="020B0A04020102020204" pitchFamily="34" charset="0"/>
              </a:rPr>
              <a:t>Goldilocks-style</a:t>
            </a:r>
            <a:r>
              <a:rPr lang="en-US" altLang="ko-KR" sz="3200" dirty="0">
                <a:solidFill>
                  <a:srgbClr val="003399"/>
                </a:solidFill>
              </a:rPr>
              <a:t> journeys to choose the perfect resting spot.</a:t>
            </a:r>
            <a:endParaRPr lang="ko-KR" altLang="ko-KR" sz="3200" dirty="0">
              <a:solidFill>
                <a:srgbClr val="003399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78B9061-B19B-542A-A8A6-09DAFE4D7AAC}"/>
              </a:ext>
            </a:extLst>
          </p:cNvPr>
          <p:cNvSpPr txBox="1"/>
          <p:nvPr/>
        </p:nvSpPr>
        <p:spPr>
          <a:xfrm>
            <a:off x="3067769" y="516604"/>
            <a:ext cx="6056466" cy="1446550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S</a:t>
            </a:r>
            <a:r>
              <a:rPr lang="en-US" altLang="ko-KR" sz="8000" dirty="0">
                <a:solidFill>
                  <a:srgbClr val="003399"/>
                </a:solidFill>
                <a:latin typeface="Bebas Neue" panose="00000500000000000000" pitchFamily="2" charset="0"/>
              </a:rPr>
              <a:t>tranded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</a:t>
            </a:r>
            <a:r>
              <a:rPr lang="en-US" altLang="ko-KR" sz="8000" dirty="0">
                <a:solidFill>
                  <a:schemeClr val="accent2"/>
                </a:solidFill>
                <a:latin typeface="Bebas Neue" panose="00000500000000000000" pitchFamily="2" charset="0"/>
              </a:rPr>
              <a:t>in</a:t>
            </a:r>
            <a:r>
              <a:rPr lang="en-US" altLang="ko-KR" sz="8800" dirty="0">
                <a:solidFill>
                  <a:srgbClr val="003399"/>
                </a:solidFill>
                <a:latin typeface="Bebas Neue" panose="00000500000000000000" pitchFamily="2" charset="0"/>
              </a:rPr>
              <a:t> IKEA</a:t>
            </a:r>
            <a:endParaRPr lang="ko-KR" altLang="en-US" sz="8800" dirty="0">
              <a:solidFill>
                <a:srgbClr val="003399"/>
              </a:solidFill>
              <a:latin typeface="Bebas Neue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596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243</TotalTime>
  <Words>1082</Words>
  <Application>Microsoft Office PowerPoint</Application>
  <PresentationFormat>Widescreen</PresentationFormat>
  <Paragraphs>167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5" baseType="lpstr">
      <vt:lpstr>Arial</vt:lpstr>
      <vt:lpstr>맑은 고딕</vt:lpstr>
      <vt:lpstr>Arial Rounded MT Bold</vt:lpstr>
      <vt:lpstr>Arial Black</vt:lpstr>
      <vt:lpstr>Calibri</vt:lpstr>
      <vt:lpstr>Bebas Neue</vt:lpstr>
      <vt:lpstr>Arial Nova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tim schilstra</dc:creator>
  <cp:lastModifiedBy>ESL Toybox</cp:lastModifiedBy>
  <cp:revision>17</cp:revision>
  <dcterms:created xsi:type="dcterms:W3CDTF">2022-05-16T06:51:11Z</dcterms:created>
  <dcterms:modified xsi:type="dcterms:W3CDTF">2022-06-20T02:13:16Z</dcterms:modified>
</cp:coreProperties>
</file>