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70" r:id="rId3"/>
    <p:sldId id="258" r:id="rId4"/>
    <p:sldId id="259" r:id="rId5"/>
    <p:sldId id="260" r:id="rId6"/>
    <p:sldId id="261" r:id="rId7"/>
    <p:sldId id="262" r:id="rId8"/>
    <p:sldId id="263" r:id="rId9"/>
    <p:sldId id="265" r:id="rId10"/>
    <p:sldId id="266" r:id="rId11"/>
    <p:sldId id="264" r:id="rId12"/>
    <p:sldId id="271" r:id="rId13"/>
    <p:sldId id="277" r:id="rId14"/>
    <p:sldId id="275" r:id="rId15"/>
    <p:sldId id="276" r:id="rId16"/>
    <p:sldId id="278"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273" r:id="rId37"/>
    <p:sldId id="274" r:id="rId38"/>
    <p:sldId id="272" r:id="rId39"/>
    <p:sldId id="268" r:id="rId40"/>
    <p:sldId id="279" r:id="rId41"/>
    <p:sldId id="280" r:id="rId42"/>
    <p:sldId id="269" r:id="rId43"/>
  </p:sldIdLst>
  <p:sldSz cx="12192000" cy="6858000"/>
  <p:notesSz cx="6858000" cy="9144000"/>
  <p:embeddedFontLst>
    <p:embeddedFont>
      <p:font typeface="a Aksi Mosi" panose="02000503000000000000" pitchFamily="50" charset="0"/>
      <p:regular r:id="rId44"/>
    </p:embeddedFont>
    <p:embeddedFont>
      <p:font typeface="Calibri" panose="020F0502020204030204" pitchFamily="34" charset="0"/>
      <p:regular r:id="rId45"/>
      <p:bold r:id="rId46"/>
      <p:italic r:id="rId47"/>
      <p:boldItalic r:id="rId48"/>
    </p:embeddedFont>
    <p:embeddedFont>
      <p:font typeface="Code Pro-Trial Light LC" panose="00000A00000000000000" pitchFamily="50" charset="0"/>
      <p:regular r:id="rId49"/>
    </p:embeddedFont>
    <p:embeddedFont>
      <p:font typeface="Code Pro-Trial Normal" panose="00000800000000000000" pitchFamily="50" charset="0"/>
      <p:regular r:id="rId50"/>
      <p:bold r:id="rId51"/>
    </p:embeddedFont>
    <p:embeddedFont>
      <p:font typeface="Code Pro-Trial Normal LC" panose="00000A00000000000000" pitchFamily="50" charset="0"/>
      <p:regular r:id="rId52"/>
      <p:bold r:id="rId53"/>
    </p:embeddedFont>
    <p:embeddedFont>
      <p:font typeface="Georgia" panose="02040502050405020303" pitchFamily="18" charset="0"/>
      <p:regular r:id="rId54"/>
      <p:bold r:id="rId55"/>
      <p:italic r:id="rId56"/>
      <p:boldItalic r:id="rId57"/>
    </p:embeddedFont>
    <p:embeddedFont>
      <p:font typeface="Jaceline" pitchFamily="2" charset="0"/>
      <p:regular r:id="rId58"/>
    </p:embeddedFont>
    <p:embeddedFont>
      <p:font typeface="Montserrat ExtraBold" panose="00000900000000000000" pitchFamily="2" charset="0"/>
      <p:bold r:id="rId59"/>
      <p:boldItalic r:id="rId60"/>
    </p:embeddedFont>
    <p:embeddedFont>
      <p:font typeface="맑은 고딕" panose="020B0503020000020004" pitchFamily="50" charset="-127"/>
      <p:regular r:id="rId61"/>
      <p:bold r:id="rId62"/>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4E86"/>
    <a:srgbClr val="FF87AB"/>
    <a:srgbClr val="FFA6C1"/>
    <a:srgbClr val="FF5D8F"/>
    <a:srgbClr val="1F5E91"/>
    <a:srgbClr val="3D81B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B098-2F57-7416-FD94-800771DAC423}"/>
              </a:ext>
            </a:extLst>
          </p:cNvPr>
          <p:cNvSpPr>
            <a:spLocks noGrp="1"/>
          </p:cNvSpPr>
          <p:nvPr>
            <p:ph type="ctrTitle"/>
          </p:nvPr>
        </p:nvSpPr>
        <p:spPr>
          <a:xfrm>
            <a:off x="1524000" y="1122363"/>
            <a:ext cx="9144000" cy="2387600"/>
          </a:xfrm>
        </p:spPr>
        <p:txBody>
          <a:bodyPr anchor="b"/>
          <a:lstStyle>
            <a:lvl1pPr algn="ctr">
              <a:defRPr sz="6000"/>
            </a:lvl1pPr>
          </a:lstStyle>
          <a:p>
            <a:r>
              <a:rPr lang="en-US" altLang="ko-KR"/>
              <a:t>Click to edit Master title style</a:t>
            </a:r>
            <a:endParaRPr lang="ko-KR" altLang="en-US"/>
          </a:p>
        </p:txBody>
      </p:sp>
      <p:sp>
        <p:nvSpPr>
          <p:cNvPr id="3" name="Subtitle 2">
            <a:extLst>
              <a:ext uri="{FF2B5EF4-FFF2-40B4-BE49-F238E27FC236}">
                <a16:creationId xmlns:a16="http://schemas.microsoft.com/office/drawing/2014/main" id="{E0FABD51-7BBA-1ADD-B3B0-63570E098E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a:t>Click to edit Master subtitle style</a:t>
            </a:r>
            <a:endParaRPr lang="ko-KR" altLang="en-US"/>
          </a:p>
        </p:txBody>
      </p:sp>
      <p:sp>
        <p:nvSpPr>
          <p:cNvPr id="4" name="Date Placeholder 3">
            <a:extLst>
              <a:ext uri="{FF2B5EF4-FFF2-40B4-BE49-F238E27FC236}">
                <a16:creationId xmlns:a16="http://schemas.microsoft.com/office/drawing/2014/main" id="{3DE5DDDF-36DA-6372-4FB9-8B9ECB289D97}"/>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5" name="Footer Placeholder 4">
            <a:extLst>
              <a:ext uri="{FF2B5EF4-FFF2-40B4-BE49-F238E27FC236}">
                <a16:creationId xmlns:a16="http://schemas.microsoft.com/office/drawing/2014/main" id="{407848FB-F0A0-FB5D-D4BF-E52D898CF102}"/>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4EFEE2B6-FCB3-8F84-F65D-121024114599}"/>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135301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FDF1-BE32-BF00-E7EF-21BBDC784BA5}"/>
              </a:ext>
            </a:extLst>
          </p:cNvPr>
          <p:cNvSpPr>
            <a:spLocks noGrp="1"/>
          </p:cNvSpPr>
          <p:nvPr>
            <p:ph type="title"/>
          </p:nvPr>
        </p:nvSpPr>
        <p:spPr/>
        <p:txBody>
          <a:bodyPr/>
          <a:lstStyle/>
          <a:p>
            <a:r>
              <a:rPr lang="en-US" altLang="ko-KR"/>
              <a:t>Click to edit Master title style</a:t>
            </a:r>
            <a:endParaRPr lang="ko-KR" altLang="en-US"/>
          </a:p>
        </p:txBody>
      </p:sp>
      <p:sp>
        <p:nvSpPr>
          <p:cNvPr id="3" name="Vertical Text Placeholder 2">
            <a:extLst>
              <a:ext uri="{FF2B5EF4-FFF2-40B4-BE49-F238E27FC236}">
                <a16:creationId xmlns:a16="http://schemas.microsoft.com/office/drawing/2014/main" id="{EDB86757-4403-72CF-8CF7-E19008585971}"/>
              </a:ext>
            </a:extLst>
          </p:cNvPr>
          <p:cNvSpPr>
            <a:spLocks noGrp="1"/>
          </p:cNvSpPr>
          <p:nvPr>
            <p:ph type="body" orient="vert" idx="1"/>
          </p:nvPr>
        </p:nvSpPr>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9D3D6468-690E-116F-63AA-8A926EA01FCB}"/>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5" name="Footer Placeholder 4">
            <a:extLst>
              <a:ext uri="{FF2B5EF4-FFF2-40B4-BE49-F238E27FC236}">
                <a16:creationId xmlns:a16="http://schemas.microsoft.com/office/drawing/2014/main" id="{63D688FF-9328-5CBF-4CC7-23619491DBA8}"/>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2055181B-AF6E-376F-29B7-9EA7BCD28952}"/>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4058894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470BF4-A8A9-5C09-29C7-A454138F2117}"/>
              </a:ext>
            </a:extLst>
          </p:cNvPr>
          <p:cNvSpPr>
            <a:spLocks noGrp="1"/>
          </p:cNvSpPr>
          <p:nvPr>
            <p:ph type="title" orient="vert"/>
          </p:nvPr>
        </p:nvSpPr>
        <p:spPr>
          <a:xfrm>
            <a:off x="8724900" y="365125"/>
            <a:ext cx="2628900" cy="5811838"/>
          </a:xfrm>
        </p:spPr>
        <p:txBody>
          <a:bodyPr vert="eaVert"/>
          <a:lstStyle/>
          <a:p>
            <a:r>
              <a:rPr lang="en-US" altLang="ko-KR"/>
              <a:t>Click to edit Master title style</a:t>
            </a:r>
            <a:endParaRPr lang="ko-KR" altLang="en-US"/>
          </a:p>
        </p:txBody>
      </p:sp>
      <p:sp>
        <p:nvSpPr>
          <p:cNvPr id="3" name="Vertical Text Placeholder 2">
            <a:extLst>
              <a:ext uri="{FF2B5EF4-FFF2-40B4-BE49-F238E27FC236}">
                <a16:creationId xmlns:a16="http://schemas.microsoft.com/office/drawing/2014/main" id="{24E8F501-A005-4040-67CF-7B9D0541B029}"/>
              </a:ext>
            </a:extLst>
          </p:cNvPr>
          <p:cNvSpPr>
            <a:spLocks noGrp="1"/>
          </p:cNvSpPr>
          <p:nvPr>
            <p:ph type="body" orient="vert" idx="1"/>
          </p:nvPr>
        </p:nvSpPr>
        <p:spPr>
          <a:xfrm>
            <a:off x="838200" y="365125"/>
            <a:ext cx="7734300" cy="5811838"/>
          </a:xfrm>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21BB9BC6-709F-F3A0-1C75-8F1CF845CC44}"/>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5" name="Footer Placeholder 4">
            <a:extLst>
              <a:ext uri="{FF2B5EF4-FFF2-40B4-BE49-F238E27FC236}">
                <a16:creationId xmlns:a16="http://schemas.microsoft.com/office/drawing/2014/main" id="{D2E8FB03-7FCA-ACCD-4FC3-F8230400B18D}"/>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BC72C4EF-7DA2-7881-543F-186A4B268D41}"/>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199390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269B-6811-5CC2-F5E7-2243A765CB95}"/>
              </a:ext>
            </a:extLst>
          </p:cNvPr>
          <p:cNvSpPr>
            <a:spLocks noGrp="1"/>
          </p:cNvSpPr>
          <p:nvPr>
            <p:ph type="title"/>
          </p:nvPr>
        </p:nvSpPr>
        <p:spPr/>
        <p:txBody>
          <a:body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11C353C2-C006-6CEA-0181-8D46A51CFC0F}"/>
              </a:ext>
            </a:extLst>
          </p:cNvPr>
          <p:cNvSpPr>
            <a:spLocks noGrp="1"/>
          </p:cNvSpPr>
          <p:nvPr>
            <p:ph idx="1"/>
          </p:nvPr>
        </p:nvSpPr>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1A2B8278-ADC7-C9C8-6304-AD32F3054277}"/>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5" name="Footer Placeholder 4">
            <a:extLst>
              <a:ext uri="{FF2B5EF4-FFF2-40B4-BE49-F238E27FC236}">
                <a16:creationId xmlns:a16="http://schemas.microsoft.com/office/drawing/2014/main" id="{CE088264-676E-CB08-A065-5344E2DC3519}"/>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31A4DFC0-37DF-3856-1BFD-16C38C7C32FE}"/>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134242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938D-BE3D-03AF-9931-43DFC7C9F654}"/>
              </a:ext>
            </a:extLst>
          </p:cNvPr>
          <p:cNvSpPr>
            <a:spLocks noGrp="1"/>
          </p:cNvSpPr>
          <p:nvPr>
            <p:ph type="title"/>
          </p:nvPr>
        </p:nvSpPr>
        <p:spPr>
          <a:xfrm>
            <a:off x="831850" y="1709738"/>
            <a:ext cx="10515600" cy="2852737"/>
          </a:xfrm>
        </p:spPr>
        <p:txBody>
          <a:bodyPr anchor="b"/>
          <a:lstStyle>
            <a:lvl1pPr>
              <a:defRPr sz="6000"/>
            </a:lvl1p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BB20EF32-C2D6-FF45-7E94-2BD5F3905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a:t>Click to edit Master text styles</a:t>
            </a:r>
          </a:p>
        </p:txBody>
      </p:sp>
      <p:sp>
        <p:nvSpPr>
          <p:cNvPr id="4" name="Date Placeholder 3">
            <a:extLst>
              <a:ext uri="{FF2B5EF4-FFF2-40B4-BE49-F238E27FC236}">
                <a16:creationId xmlns:a16="http://schemas.microsoft.com/office/drawing/2014/main" id="{EAA5F6CE-A97B-4AE6-C1D6-9E3EB225B706}"/>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5" name="Footer Placeholder 4">
            <a:extLst>
              <a:ext uri="{FF2B5EF4-FFF2-40B4-BE49-F238E27FC236}">
                <a16:creationId xmlns:a16="http://schemas.microsoft.com/office/drawing/2014/main" id="{552B793E-B921-7EE2-1C5C-959698009B9A}"/>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142113AD-47A5-01ED-A20E-C0E60DC66C5A}"/>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372101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97B8-2681-9493-5270-0606D30C2524}"/>
              </a:ext>
            </a:extLst>
          </p:cNvPr>
          <p:cNvSpPr>
            <a:spLocks noGrp="1"/>
          </p:cNvSpPr>
          <p:nvPr>
            <p:ph type="title"/>
          </p:nvPr>
        </p:nvSpPr>
        <p:spPr/>
        <p:txBody>
          <a:body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FAF87082-ACE7-8305-5182-B28812541750}"/>
              </a:ext>
            </a:extLst>
          </p:cNvPr>
          <p:cNvSpPr>
            <a:spLocks noGrp="1"/>
          </p:cNvSpPr>
          <p:nvPr>
            <p:ph sz="half" idx="1"/>
          </p:nvPr>
        </p:nvSpPr>
        <p:spPr>
          <a:xfrm>
            <a:off x="838200" y="1825625"/>
            <a:ext cx="51816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a:extLst>
              <a:ext uri="{FF2B5EF4-FFF2-40B4-BE49-F238E27FC236}">
                <a16:creationId xmlns:a16="http://schemas.microsoft.com/office/drawing/2014/main" id="{6735935D-39EC-9E5F-5090-330D48800B35}"/>
              </a:ext>
            </a:extLst>
          </p:cNvPr>
          <p:cNvSpPr>
            <a:spLocks noGrp="1"/>
          </p:cNvSpPr>
          <p:nvPr>
            <p:ph sz="half" idx="2"/>
          </p:nvPr>
        </p:nvSpPr>
        <p:spPr>
          <a:xfrm>
            <a:off x="6172200" y="1825625"/>
            <a:ext cx="51816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Date Placeholder 4">
            <a:extLst>
              <a:ext uri="{FF2B5EF4-FFF2-40B4-BE49-F238E27FC236}">
                <a16:creationId xmlns:a16="http://schemas.microsoft.com/office/drawing/2014/main" id="{471A6F0F-EF40-A0BC-9743-7A97691A2B04}"/>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6" name="Footer Placeholder 5">
            <a:extLst>
              <a:ext uri="{FF2B5EF4-FFF2-40B4-BE49-F238E27FC236}">
                <a16:creationId xmlns:a16="http://schemas.microsoft.com/office/drawing/2014/main" id="{8E2D2076-BAA6-BA2A-D384-F0D33DA665F0}"/>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C367CAD0-A566-7C1E-D1D3-6C0851A7360B}"/>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941435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6831-1B62-F78A-5CF2-FBA1E2DE91A2}"/>
              </a:ext>
            </a:extLst>
          </p:cNvPr>
          <p:cNvSpPr>
            <a:spLocks noGrp="1"/>
          </p:cNvSpPr>
          <p:nvPr>
            <p:ph type="title"/>
          </p:nvPr>
        </p:nvSpPr>
        <p:spPr>
          <a:xfrm>
            <a:off x="839788" y="365125"/>
            <a:ext cx="10515600" cy="1325563"/>
          </a:xfrm>
        </p:spPr>
        <p:txBody>
          <a:body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09EE192E-F276-799D-4C0A-B9F2CDE5F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4" name="Content Placeholder 3">
            <a:extLst>
              <a:ext uri="{FF2B5EF4-FFF2-40B4-BE49-F238E27FC236}">
                <a16:creationId xmlns:a16="http://schemas.microsoft.com/office/drawing/2014/main" id="{2D8C6481-6C0C-300D-8EB7-1B5B8C802609}"/>
              </a:ext>
            </a:extLst>
          </p:cNvPr>
          <p:cNvSpPr>
            <a:spLocks noGrp="1"/>
          </p:cNvSpPr>
          <p:nvPr>
            <p:ph sz="half" idx="2"/>
          </p:nvPr>
        </p:nvSpPr>
        <p:spPr>
          <a:xfrm>
            <a:off x="839788" y="2505075"/>
            <a:ext cx="5157787"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a:extLst>
              <a:ext uri="{FF2B5EF4-FFF2-40B4-BE49-F238E27FC236}">
                <a16:creationId xmlns:a16="http://schemas.microsoft.com/office/drawing/2014/main" id="{3013E16D-F3DC-FA17-6380-761076EA9D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6" name="Content Placeholder 5">
            <a:extLst>
              <a:ext uri="{FF2B5EF4-FFF2-40B4-BE49-F238E27FC236}">
                <a16:creationId xmlns:a16="http://schemas.microsoft.com/office/drawing/2014/main" id="{A01D6FF3-2ED1-A609-A31B-302EA8F3F64E}"/>
              </a:ext>
            </a:extLst>
          </p:cNvPr>
          <p:cNvSpPr>
            <a:spLocks noGrp="1"/>
          </p:cNvSpPr>
          <p:nvPr>
            <p:ph sz="quarter" idx="4"/>
          </p:nvPr>
        </p:nvSpPr>
        <p:spPr>
          <a:xfrm>
            <a:off x="6172200" y="2505075"/>
            <a:ext cx="5183188"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Date Placeholder 6">
            <a:extLst>
              <a:ext uri="{FF2B5EF4-FFF2-40B4-BE49-F238E27FC236}">
                <a16:creationId xmlns:a16="http://schemas.microsoft.com/office/drawing/2014/main" id="{58F6CC7C-D9FB-8E2A-BC70-147851841153}"/>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8" name="Footer Placeholder 7">
            <a:extLst>
              <a:ext uri="{FF2B5EF4-FFF2-40B4-BE49-F238E27FC236}">
                <a16:creationId xmlns:a16="http://schemas.microsoft.com/office/drawing/2014/main" id="{7555D3D7-CF9B-3556-0D09-6B8D7DE3EECD}"/>
              </a:ext>
            </a:extLst>
          </p:cNvPr>
          <p:cNvSpPr>
            <a:spLocks noGrp="1"/>
          </p:cNvSpPr>
          <p:nvPr>
            <p:ph type="ftr" sz="quarter" idx="11"/>
          </p:nvPr>
        </p:nvSpPr>
        <p:spPr/>
        <p:txBody>
          <a:bodyPr/>
          <a:lstStyle/>
          <a:p>
            <a:endParaRPr lang="ko-KR" altLang="en-US"/>
          </a:p>
        </p:txBody>
      </p:sp>
      <p:sp>
        <p:nvSpPr>
          <p:cNvPr id="9" name="Slide Number Placeholder 8">
            <a:extLst>
              <a:ext uri="{FF2B5EF4-FFF2-40B4-BE49-F238E27FC236}">
                <a16:creationId xmlns:a16="http://schemas.microsoft.com/office/drawing/2014/main" id="{01904FA5-AD55-7CB3-9B6A-706592A927E3}"/>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29458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FBF1-3176-7455-7689-9A35AB618D65}"/>
              </a:ext>
            </a:extLst>
          </p:cNvPr>
          <p:cNvSpPr>
            <a:spLocks noGrp="1"/>
          </p:cNvSpPr>
          <p:nvPr>
            <p:ph type="title"/>
          </p:nvPr>
        </p:nvSpPr>
        <p:spPr/>
        <p:txBody>
          <a:bodyPr/>
          <a:lstStyle/>
          <a:p>
            <a:r>
              <a:rPr lang="en-US" altLang="ko-KR"/>
              <a:t>Click to edit Master title style</a:t>
            </a:r>
            <a:endParaRPr lang="ko-KR" altLang="en-US"/>
          </a:p>
        </p:txBody>
      </p:sp>
      <p:sp>
        <p:nvSpPr>
          <p:cNvPr id="3" name="Date Placeholder 2">
            <a:extLst>
              <a:ext uri="{FF2B5EF4-FFF2-40B4-BE49-F238E27FC236}">
                <a16:creationId xmlns:a16="http://schemas.microsoft.com/office/drawing/2014/main" id="{97DA0BB5-CC22-9A76-A6BE-704A1FC29737}"/>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4" name="Footer Placeholder 3">
            <a:extLst>
              <a:ext uri="{FF2B5EF4-FFF2-40B4-BE49-F238E27FC236}">
                <a16:creationId xmlns:a16="http://schemas.microsoft.com/office/drawing/2014/main" id="{B8C7A9FC-BFF6-2C35-3F44-C877A2931917}"/>
              </a:ext>
            </a:extLst>
          </p:cNvPr>
          <p:cNvSpPr>
            <a:spLocks noGrp="1"/>
          </p:cNvSpPr>
          <p:nvPr>
            <p:ph type="ftr" sz="quarter" idx="11"/>
          </p:nvPr>
        </p:nvSpPr>
        <p:spPr/>
        <p:txBody>
          <a:bodyPr/>
          <a:lstStyle/>
          <a:p>
            <a:endParaRPr lang="ko-KR" altLang="en-US"/>
          </a:p>
        </p:txBody>
      </p:sp>
      <p:sp>
        <p:nvSpPr>
          <p:cNvPr id="5" name="Slide Number Placeholder 4">
            <a:extLst>
              <a:ext uri="{FF2B5EF4-FFF2-40B4-BE49-F238E27FC236}">
                <a16:creationId xmlns:a16="http://schemas.microsoft.com/office/drawing/2014/main" id="{23AD631B-3C8B-06CF-028D-D6F9E1CB487A}"/>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189366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A0977-9DDC-51CA-0C18-053B0DA44BBD}"/>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3" name="Footer Placeholder 2">
            <a:extLst>
              <a:ext uri="{FF2B5EF4-FFF2-40B4-BE49-F238E27FC236}">
                <a16:creationId xmlns:a16="http://schemas.microsoft.com/office/drawing/2014/main" id="{5AA29FB6-BA56-A836-28A7-79EBAF52A098}"/>
              </a:ext>
            </a:extLst>
          </p:cNvPr>
          <p:cNvSpPr>
            <a:spLocks noGrp="1"/>
          </p:cNvSpPr>
          <p:nvPr>
            <p:ph type="ftr" sz="quarter" idx="11"/>
          </p:nvPr>
        </p:nvSpPr>
        <p:spPr/>
        <p:txBody>
          <a:bodyPr/>
          <a:lstStyle/>
          <a:p>
            <a:endParaRPr lang="ko-KR" altLang="en-US"/>
          </a:p>
        </p:txBody>
      </p:sp>
      <p:sp>
        <p:nvSpPr>
          <p:cNvPr id="4" name="Slide Number Placeholder 3">
            <a:extLst>
              <a:ext uri="{FF2B5EF4-FFF2-40B4-BE49-F238E27FC236}">
                <a16:creationId xmlns:a16="http://schemas.microsoft.com/office/drawing/2014/main" id="{B12B2F37-CD3A-8F61-69C1-7AA0DBB32EDA}"/>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3436916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C542-E874-4FEB-FD14-95FD121CF218}"/>
              </a:ext>
            </a:extLst>
          </p:cNvPr>
          <p:cNvSpPr>
            <a:spLocks noGrp="1"/>
          </p:cNvSpPr>
          <p:nvPr>
            <p:ph type="title"/>
          </p:nvPr>
        </p:nvSpPr>
        <p:spPr>
          <a:xfrm>
            <a:off x="839788" y="457200"/>
            <a:ext cx="3932237" cy="1600200"/>
          </a:xfrm>
        </p:spPr>
        <p:txBody>
          <a:bodyPr anchor="b"/>
          <a:lstStyle>
            <a:lvl1pPr>
              <a:defRPr sz="3200"/>
            </a:lvl1p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F3FB7DC7-EAAE-1BE3-3062-3C843AD9AD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a:extLst>
              <a:ext uri="{FF2B5EF4-FFF2-40B4-BE49-F238E27FC236}">
                <a16:creationId xmlns:a16="http://schemas.microsoft.com/office/drawing/2014/main" id="{5835D9CD-9F6A-7B7D-F88A-1B906958E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a:extLst>
              <a:ext uri="{FF2B5EF4-FFF2-40B4-BE49-F238E27FC236}">
                <a16:creationId xmlns:a16="http://schemas.microsoft.com/office/drawing/2014/main" id="{EFD55ADA-1503-8803-9E19-B697D05B177D}"/>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6" name="Footer Placeholder 5">
            <a:extLst>
              <a:ext uri="{FF2B5EF4-FFF2-40B4-BE49-F238E27FC236}">
                <a16:creationId xmlns:a16="http://schemas.microsoft.com/office/drawing/2014/main" id="{76B9C92B-79C0-8647-6D78-112FC57BF2DD}"/>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C731FAF5-2778-38F7-4B73-1EDAF84FD0CE}"/>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2612696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F417-7179-2210-6FA7-24760A53B9DE}"/>
              </a:ext>
            </a:extLst>
          </p:cNvPr>
          <p:cNvSpPr>
            <a:spLocks noGrp="1"/>
          </p:cNvSpPr>
          <p:nvPr>
            <p:ph type="title"/>
          </p:nvPr>
        </p:nvSpPr>
        <p:spPr>
          <a:xfrm>
            <a:off x="839788" y="457200"/>
            <a:ext cx="3932237" cy="1600200"/>
          </a:xfrm>
        </p:spPr>
        <p:txBody>
          <a:bodyPr anchor="b"/>
          <a:lstStyle>
            <a:lvl1pPr>
              <a:defRPr sz="3200"/>
            </a:lvl1pPr>
          </a:lstStyle>
          <a:p>
            <a:r>
              <a:rPr lang="en-US" altLang="ko-KR"/>
              <a:t>Click to edit Master title style</a:t>
            </a:r>
            <a:endParaRPr lang="ko-KR" altLang="en-US"/>
          </a:p>
        </p:txBody>
      </p:sp>
      <p:sp>
        <p:nvSpPr>
          <p:cNvPr id="3" name="Picture Placeholder 2">
            <a:extLst>
              <a:ext uri="{FF2B5EF4-FFF2-40B4-BE49-F238E27FC236}">
                <a16:creationId xmlns:a16="http://schemas.microsoft.com/office/drawing/2014/main" id="{06AEC170-36EC-DFB5-2C76-0EA6A62268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a:extLst>
              <a:ext uri="{FF2B5EF4-FFF2-40B4-BE49-F238E27FC236}">
                <a16:creationId xmlns:a16="http://schemas.microsoft.com/office/drawing/2014/main" id="{BBF75325-EA93-473E-2D25-CA4CE5F156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a:extLst>
              <a:ext uri="{FF2B5EF4-FFF2-40B4-BE49-F238E27FC236}">
                <a16:creationId xmlns:a16="http://schemas.microsoft.com/office/drawing/2014/main" id="{1902FD2D-7500-D2FB-6E30-9535F1B795E6}"/>
              </a:ext>
            </a:extLst>
          </p:cNvPr>
          <p:cNvSpPr>
            <a:spLocks noGrp="1"/>
          </p:cNvSpPr>
          <p:nvPr>
            <p:ph type="dt" sz="half" idx="10"/>
          </p:nvPr>
        </p:nvSpPr>
        <p:spPr/>
        <p:txBody>
          <a:bodyPr/>
          <a:lstStyle/>
          <a:p>
            <a:fld id="{81E7DA07-7A72-47FA-BCCC-89457BF02F48}" type="datetimeFigureOut">
              <a:rPr lang="ko-KR" altLang="en-US" smtClean="0"/>
              <a:t>2022-06-16</a:t>
            </a:fld>
            <a:endParaRPr lang="ko-KR" altLang="en-US"/>
          </a:p>
        </p:txBody>
      </p:sp>
      <p:sp>
        <p:nvSpPr>
          <p:cNvPr id="6" name="Footer Placeholder 5">
            <a:extLst>
              <a:ext uri="{FF2B5EF4-FFF2-40B4-BE49-F238E27FC236}">
                <a16:creationId xmlns:a16="http://schemas.microsoft.com/office/drawing/2014/main" id="{27526A47-E86E-0E80-B366-0075D1BDC81A}"/>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859F8DAD-1486-18E8-B0D6-A2D93A8FA767}"/>
              </a:ext>
            </a:extLst>
          </p:cNvPr>
          <p:cNvSpPr>
            <a:spLocks noGrp="1"/>
          </p:cNvSpPr>
          <p:nvPr>
            <p:ph type="sldNum" sz="quarter" idx="12"/>
          </p:nvPr>
        </p:nvSpPr>
        <p:spPr/>
        <p:txBody>
          <a:body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1658579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A6C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E8682A-1456-5A57-7491-033F71E41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35B414A5-94C7-035B-9769-A0B54089E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7AD7845F-5C8E-6E47-7B62-26E31A4A8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7DA07-7A72-47FA-BCCC-89457BF02F48}" type="datetimeFigureOut">
              <a:rPr lang="ko-KR" altLang="en-US" smtClean="0"/>
              <a:t>2022-06-16</a:t>
            </a:fld>
            <a:endParaRPr lang="ko-KR" altLang="en-US"/>
          </a:p>
        </p:txBody>
      </p:sp>
      <p:sp>
        <p:nvSpPr>
          <p:cNvPr id="5" name="Footer Placeholder 4">
            <a:extLst>
              <a:ext uri="{FF2B5EF4-FFF2-40B4-BE49-F238E27FC236}">
                <a16:creationId xmlns:a16="http://schemas.microsoft.com/office/drawing/2014/main" id="{B3B7F256-5FFB-9787-13B8-B9E655E35D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a:extLst>
              <a:ext uri="{FF2B5EF4-FFF2-40B4-BE49-F238E27FC236}">
                <a16:creationId xmlns:a16="http://schemas.microsoft.com/office/drawing/2014/main" id="{E065AF52-249B-85E9-BF9B-0DDC44443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DB42E-7059-4FF5-9FE9-CAA6F79374A0}" type="slidenum">
              <a:rPr lang="ko-KR" altLang="en-US" smtClean="0"/>
              <a:t>‹#›</a:t>
            </a:fld>
            <a:endParaRPr lang="ko-KR" altLang="en-US"/>
          </a:p>
        </p:txBody>
      </p:sp>
    </p:spTree>
    <p:extLst>
      <p:ext uri="{BB962C8B-B14F-4D97-AF65-F5344CB8AC3E}">
        <p14:creationId xmlns:p14="http://schemas.microsoft.com/office/powerpoint/2010/main" val="1923460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9C925-9A53-E2C0-ACF7-3A5065839A5B}"/>
              </a:ext>
            </a:extLst>
          </p:cNvPr>
          <p:cNvSpPr txBox="1"/>
          <p:nvPr/>
        </p:nvSpPr>
        <p:spPr>
          <a:xfrm>
            <a:off x="4215517" y="1752956"/>
            <a:ext cx="3760966" cy="3154710"/>
          </a:xfrm>
          <a:prstGeom prst="rect">
            <a:avLst/>
          </a:prstGeom>
          <a:noFill/>
        </p:spPr>
        <p:txBody>
          <a:bodyPr wrap="none" rtlCol="0">
            <a:spAutoFit/>
          </a:bodyPr>
          <a:lstStyle/>
          <a:p>
            <a:r>
              <a:rPr lang="en-US" altLang="ko-KR" sz="19900" dirty="0">
                <a:solidFill>
                  <a:srgbClr val="F5F5F5"/>
                </a:solidFill>
                <a:latin typeface="Jaceline" pitchFamily="2" charset="0"/>
              </a:rPr>
              <a:t>Attraction</a:t>
            </a:r>
            <a:endParaRPr lang="ko-KR" altLang="en-US" sz="19900" dirty="0">
              <a:solidFill>
                <a:srgbClr val="F5F5F5"/>
              </a:solidFill>
              <a:latin typeface="Jaceline" pitchFamily="2" charset="0"/>
            </a:endParaRPr>
          </a:p>
        </p:txBody>
      </p:sp>
      <p:sp>
        <p:nvSpPr>
          <p:cNvPr id="5" name="TextBox 4">
            <a:extLst>
              <a:ext uri="{FF2B5EF4-FFF2-40B4-BE49-F238E27FC236}">
                <a16:creationId xmlns:a16="http://schemas.microsoft.com/office/drawing/2014/main" id="{7C66F9F3-E160-D3D8-41C8-31C91D0E78D1}"/>
              </a:ext>
            </a:extLst>
          </p:cNvPr>
          <p:cNvSpPr txBox="1"/>
          <p:nvPr/>
        </p:nvSpPr>
        <p:spPr>
          <a:xfrm>
            <a:off x="3538248" y="4584500"/>
            <a:ext cx="5115503" cy="646331"/>
          </a:xfrm>
          <a:prstGeom prst="rect">
            <a:avLst/>
          </a:prstGeom>
          <a:noFill/>
        </p:spPr>
        <p:txBody>
          <a:bodyPr wrap="none" rtlCol="0">
            <a:spAutoFit/>
          </a:bodyPr>
          <a:lstStyle/>
          <a:p>
            <a:pPr algn="l"/>
            <a:r>
              <a:rPr lang="en-US" altLang="ko-KR" b="1" i="0" dirty="0">
                <a:solidFill>
                  <a:srgbClr val="FF5D8F"/>
                </a:solidFill>
                <a:effectLst/>
                <a:latin typeface="Georgia" panose="02040502050405020303" pitchFamily="18" charset="0"/>
              </a:rPr>
              <a:t>35+ Interesting Things That People Find </a:t>
            </a:r>
            <a:br>
              <a:rPr lang="en-US" altLang="ko-KR" b="1" i="0" dirty="0">
                <a:solidFill>
                  <a:srgbClr val="FF5D8F"/>
                </a:solidFill>
                <a:effectLst/>
                <a:latin typeface="Georgia" panose="02040502050405020303" pitchFamily="18" charset="0"/>
              </a:rPr>
            </a:br>
            <a:r>
              <a:rPr lang="en-US" altLang="ko-KR" b="1" i="0" dirty="0">
                <a:solidFill>
                  <a:srgbClr val="FF5D8F"/>
                </a:solidFill>
                <a:effectLst/>
                <a:latin typeface="Georgia" panose="02040502050405020303" pitchFamily="18" charset="0"/>
              </a:rPr>
              <a:t>Attractive in Countries Around the World</a:t>
            </a:r>
          </a:p>
        </p:txBody>
      </p:sp>
    </p:spTree>
    <p:extLst>
      <p:ext uri="{BB962C8B-B14F-4D97-AF65-F5344CB8AC3E}">
        <p14:creationId xmlns:p14="http://schemas.microsoft.com/office/powerpoint/2010/main" val="145292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erson&#10;&#10;Description automatically generated with medium confidence">
            <a:extLst>
              <a:ext uri="{FF2B5EF4-FFF2-40B4-BE49-F238E27FC236}">
                <a16:creationId xmlns:a16="http://schemas.microsoft.com/office/drawing/2014/main" id="{4C8A4F6F-2FEE-E6DF-0241-3F04813BA290}"/>
              </a:ext>
            </a:extLst>
          </p:cNvPr>
          <p:cNvPicPr>
            <a:picLocks noChangeAspect="1"/>
          </p:cNvPicPr>
          <p:nvPr/>
        </p:nvPicPr>
        <p:blipFill rotWithShape="1">
          <a:blip r:embed="rId2">
            <a:extLst>
              <a:ext uri="{28A0092B-C50C-407E-A947-70E740481C1C}">
                <a14:useLocalDpi xmlns:a14="http://schemas.microsoft.com/office/drawing/2010/main" val="0"/>
              </a:ext>
            </a:extLst>
          </a:blip>
          <a:srcRect l="5891" r="36419"/>
          <a:stretch/>
        </p:blipFill>
        <p:spPr bwMode="auto">
          <a:xfrm>
            <a:off x="0" y="0"/>
            <a:ext cx="4943475" cy="6858000"/>
          </a:xfrm>
          <a:prstGeom prst="rect">
            <a:avLst/>
          </a:prstGeom>
          <a:noFill/>
          <a:ln>
            <a:noFill/>
          </a:ln>
        </p:spPr>
      </p:pic>
      <p:sp>
        <p:nvSpPr>
          <p:cNvPr id="2" name="Rectangle 1">
            <a:extLst>
              <a:ext uri="{FF2B5EF4-FFF2-40B4-BE49-F238E27FC236}">
                <a16:creationId xmlns:a16="http://schemas.microsoft.com/office/drawing/2014/main" id="{92B02CA5-E2BE-F368-4B98-8D7F6F5AEB9F}"/>
              </a:ext>
            </a:extLst>
          </p:cNvPr>
          <p:cNvSpPr/>
          <p:nvPr/>
        </p:nvSpPr>
        <p:spPr>
          <a:xfrm>
            <a:off x="4943475" y="-133350"/>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BEB63802-3708-AFDB-BD40-181341AE3267}"/>
              </a:ext>
            </a:extLst>
          </p:cNvPr>
          <p:cNvSpPr txBox="1"/>
          <p:nvPr/>
        </p:nvSpPr>
        <p:spPr>
          <a:xfrm>
            <a:off x="219075" y="5689951"/>
            <a:ext cx="4248150"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effectLst/>
                <a:latin typeface="Jaceline" pitchFamily="2" charset="0"/>
                <a:ea typeface="굴림" panose="020B0600000101010101" pitchFamily="50" charset="-127"/>
                <a:cs typeface="Arial" panose="020B0604020202020204" pitchFamily="34" charset="0"/>
              </a:rPr>
              <a:t>Puffy Under Eyes </a:t>
            </a:r>
          </a:p>
        </p:txBody>
      </p:sp>
      <p:sp>
        <p:nvSpPr>
          <p:cNvPr id="7" name="TextBox 6">
            <a:extLst>
              <a:ext uri="{FF2B5EF4-FFF2-40B4-BE49-F238E27FC236}">
                <a16:creationId xmlns:a16="http://schemas.microsoft.com/office/drawing/2014/main" id="{263A88AF-DEEC-DB93-C90C-D3085E0BF080}"/>
              </a:ext>
            </a:extLst>
          </p:cNvPr>
          <p:cNvSpPr txBox="1"/>
          <p:nvPr/>
        </p:nvSpPr>
        <p:spPr>
          <a:xfrm>
            <a:off x="5438775" y="1372647"/>
            <a:ext cx="6172200" cy="651012"/>
          </a:xfrm>
          <a:prstGeom prst="rect">
            <a:avLst/>
          </a:prstGeom>
          <a:noFill/>
        </p:spPr>
        <p:txBody>
          <a:bodyPr wrap="square">
            <a:spAutoFit/>
          </a:bodyPr>
          <a:lstStyle/>
          <a:p>
            <a:pPr>
              <a:lnSpc>
                <a:spcPct val="107000"/>
              </a:lnSpc>
              <a:spcAft>
                <a:spcPts val="675"/>
              </a:spcAft>
            </a:pPr>
            <a:r>
              <a:rPr lang="en-US" altLang="ko-KR" sz="3600" b="1" dirty="0">
                <a:solidFill>
                  <a:srgbClr val="094E86"/>
                </a:solidFill>
                <a:effectLst/>
                <a:latin typeface="Montserrat ExtraBold" panose="00000900000000000000" pitchFamily="2" charset="0"/>
                <a:ea typeface="굴림" panose="020B0600000101010101" pitchFamily="50" charset="-127"/>
                <a:cs typeface="Arial" panose="020B0604020202020204" pitchFamily="34" charset="0"/>
              </a:rPr>
              <a:t>Puffy Under Eyes</a:t>
            </a:r>
            <a:endParaRPr lang="ko-KR" altLang="ko-KR" sz="2000" dirty="0">
              <a:solidFill>
                <a:srgbClr val="094E86"/>
              </a:solidFill>
              <a:effectLst/>
              <a:latin typeface="Montserrat ExtraBold" panose="00000900000000000000" pitchFamily="2" charset="0"/>
              <a:ea typeface="맑은 고딕" panose="020B0503020000020004" pitchFamily="50" charset="-127"/>
              <a:cs typeface="Times New Roman" panose="02020603050405020304" pitchFamily="18" charset="0"/>
            </a:endParaRPr>
          </a:p>
        </p:txBody>
      </p:sp>
      <p:sp>
        <p:nvSpPr>
          <p:cNvPr id="9" name="TextBox 8">
            <a:extLst>
              <a:ext uri="{FF2B5EF4-FFF2-40B4-BE49-F238E27FC236}">
                <a16:creationId xmlns:a16="http://schemas.microsoft.com/office/drawing/2014/main" id="{DA539CD6-FD12-0CA3-371B-34BF173E8652}"/>
              </a:ext>
            </a:extLst>
          </p:cNvPr>
          <p:cNvSpPr txBox="1"/>
          <p:nvPr/>
        </p:nvSpPr>
        <p:spPr>
          <a:xfrm>
            <a:off x="5438775" y="2179098"/>
            <a:ext cx="6172200" cy="1674305"/>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Sometimes the reason for a physical attribute being beautiful has to do with the culture itself. For instance, in South Korea,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bags under your eyes </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don't always mean you're tired. In fact, often, people look at this attribute as a sign of youth.</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11" name="TextBox 10">
            <a:extLst>
              <a:ext uri="{FF2B5EF4-FFF2-40B4-BE49-F238E27FC236}">
                <a16:creationId xmlns:a16="http://schemas.microsoft.com/office/drawing/2014/main" id="{5A6F00D8-9872-D971-05F9-332BED252A23}"/>
              </a:ext>
            </a:extLst>
          </p:cNvPr>
          <p:cNvSpPr txBox="1"/>
          <p:nvPr/>
        </p:nvSpPr>
        <p:spPr>
          <a:xfrm>
            <a:off x="5438775" y="3853403"/>
            <a:ext cx="6172200" cy="1353704"/>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That may be why this is one of those physical attributes that people find very attractive. And just like everything else in South Korea, that is why there are cosmetic surgeries that can help women achieve this look.</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141193961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taking a selfie&#10;&#10;Description automatically generated with medium confidence">
            <a:extLst>
              <a:ext uri="{FF2B5EF4-FFF2-40B4-BE49-F238E27FC236}">
                <a16:creationId xmlns:a16="http://schemas.microsoft.com/office/drawing/2014/main" id="{FEBC6813-E223-62D5-31AF-630CDFEF1664}"/>
              </a:ext>
            </a:extLst>
          </p:cNvPr>
          <p:cNvPicPr>
            <a:picLocks noChangeAspect="1"/>
          </p:cNvPicPr>
          <p:nvPr/>
        </p:nvPicPr>
        <p:blipFill rotWithShape="1">
          <a:blip r:embed="rId2">
            <a:extLst>
              <a:ext uri="{28A0092B-C50C-407E-A947-70E740481C1C}">
                <a14:useLocalDpi xmlns:a14="http://schemas.microsoft.com/office/drawing/2010/main" val="0"/>
              </a:ext>
            </a:extLst>
          </a:blip>
          <a:srcRect r="9934"/>
          <a:stretch/>
        </p:blipFill>
        <p:spPr bwMode="auto">
          <a:xfrm>
            <a:off x="7248525" y="0"/>
            <a:ext cx="4943475" cy="6858000"/>
          </a:xfrm>
          <a:prstGeom prst="rect">
            <a:avLst/>
          </a:prstGeom>
          <a:noFill/>
          <a:ln>
            <a:noFill/>
          </a:ln>
        </p:spPr>
      </p:pic>
      <p:sp>
        <p:nvSpPr>
          <p:cNvPr id="2" name="Rectangle 1">
            <a:extLst>
              <a:ext uri="{FF2B5EF4-FFF2-40B4-BE49-F238E27FC236}">
                <a16:creationId xmlns:a16="http://schemas.microsoft.com/office/drawing/2014/main" id="{92B02CA5-E2BE-F368-4B98-8D7F6F5AEB9F}"/>
              </a:ext>
            </a:extLst>
          </p:cNvPr>
          <p:cNvSpPr/>
          <p:nvPr/>
        </p:nvSpPr>
        <p:spPr>
          <a:xfrm>
            <a:off x="7086600" y="-104775"/>
            <a:ext cx="161925" cy="7067550"/>
          </a:xfrm>
          <a:prstGeom prst="rect">
            <a:avLst/>
          </a:prstGeom>
          <a:solidFill>
            <a:srgbClr val="FF8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BEB63802-3708-AFDB-BD40-181341AE3267}"/>
              </a:ext>
            </a:extLst>
          </p:cNvPr>
          <p:cNvSpPr txBox="1"/>
          <p:nvPr/>
        </p:nvSpPr>
        <p:spPr>
          <a:xfrm>
            <a:off x="10467975" y="0"/>
            <a:ext cx="1724025"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effectLst/>
                <a:latin typeface="Jaceline" pitchFamily="2" charset="0"/>
                <a:ea typeface="굴림" panose="020B0600000101010101" pitchFamily="50" charset="-127"/>
                <a:cs typeface="Arial" panose="020B0604020202020204" pitchFamily="34" charset="0"/>
              </a:rPr>
              <a:t>Androgynous </a:t>
            </a:r>
          </a:p>
        </p:txBody>
      </p:sp>
      <p:sp>
        <p:nvSpPr>
          <p:cNvPr id="7" name="TextBox 6">
            <a:extLst>
              <a:ext uri="{FF2B5EF4-FFF2-40B4-BE49-F238E27FC236}">
                <a16:creationId xmlns:a16="http://schemas.microsoft.com/office/drawing/2014/main" id="{263A88AF-DEEC-DB93-C90C-D3085E0BF080}"/>
              </a:ext>
            </a:extLst>
          </p:cNvPr>
          <p:cNvSpPr txBox="1"/>
          <p:nvPr/>
        </p:nvSpPr>
        <p:spPr>
          <a:xfrm>
            <a:off x="549275" y="1435201"/>
            <a:ext cx="6172200" cy="642035"/>
          </a:xfrm>
          <a:prstGeom prst="rect">
            <a:avLst/>
          </a:prstGeom>
          <a:noFill/>
        </p:spPr>
        <p:txBody>
          <a:bodyPr wrap="square">
            <a:spAutoFit/>
          </a:bodyPr>
          <a:lstStyle/>
          <a:p>
            <a:pPr>
              <a:lnSpc>
                <a:spcPct val="107000"/>
              </a:lnSpc>
              <a:spcAft>
                <a:spcPts val="675"/>
              </a:spcAft>
            </a:pPr>
            <a:r>
              <a:rPr lang="en-US" altLang="ko-KR" sz="3600" b="1" dirty="0">
                <a:solidFill>
                  <a:srgbClr val="094E86"/>
                </a:solidFill>
                <a:effectLst/>
                <a:latin typeface="Code Bold" panose="020B0604020202020204" pitchFamily="50" charset="0"/>
                <a:ea typeface="굴림" panose="020B0600000101010101" pitchFamily="50" charset="-127"/>
                <a:cs typeface="Arial" panose="020B0604020202020204" pitchFamily="34" charset="0"/>
              </a:rPr>
              <a:t>Androgenous Male </a:t>
            </a:r>
            <a:endParaRPr lang="ko-KR" altLang="ko-KR" sz="2000" dirty="0">
              <a:solidFill>
                <a:srgbClr val="094E86"/>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9" name="TextBox 8">
            <a:extLst>
              <a:ext uri="{FF2B5EF4-FFF2-40B4-BE49-F238E27FC236}">
                <a16:creationId xmlns:a16="http://schemas.microsoft.com/office/drawing/2014/main" id="{DA539CD6-FD12-0CA3-371B-34BF173E8652}"/>
              </a:ext>
            </a:extLst>
          </p:cNvPr>
          <p:cNvSpPr txBox="1"/>
          <p:nvPr/>
        </p:nvSpPr>
        <p:spPr>
          <a:xfrm>
            <a:off x="549275" y="2317852"/>
            <a:ext cx="6172200" cy="1353704"/>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Known as </a:t>
            </a:r>
            <a:r>
              <a:rPr lang="en-US" altLang="ko-KR" sz="1800" i="1" dirty="0" err="1">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Kkonminam</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this new generation of South Korean men is challenging long-held beliefs about what it means to be masculine. </a:t>
            </a:r>
            <a:r>
              <a:rPr lang="en-US" altLang="ko-KR" sz="1800" i="1" dirty="0" err="1">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Kkonminam</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are young men who enjoy fashion, different hairstyles, and even cosmetics.</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11" name="TextBox 10">
            <a:extLst>
              <a:ext uri="{FF2B5EF4-FFF2-40B4-BE49-F238E27FC236}">
                <a16:creationId xmlns:a16="http://schemas.microsoft.com/office/drawing/2014/main" id="{5A6F00D8-9872-D971-05F9-332BED252A23}"/>
              </a:ext>
            </a:extLst>
          </p:cNvPr>
          <p:cNvSpPr txBox="1"/>
          <p:nvPr/>
        </p:nvSpPr>
        <p:spPr>
          <a:xfrm>
            <a:off x="549275" y="3759200"/>
            <a:ext cx="6172200" cy="1994905"/>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Their style can be seen in many famous Korean pop bands and male celebrities. Most </a:t>
            </a:r>
            <a:r>
              <a:rPr lang="en-US" altLang="ko-KR" sz="1800" i="1" dirty="0" err="1">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Kkonminam</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are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clean-shaven</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with longer hair. South Korean men are increasingly becoming fans of skincare products and cosmetic surgery. Many fashion experts believe that this unique style will have a worldwide influence on men’s fashion in the future.</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19697317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D81B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7B5924-6F6C-C8D6-7D7B-DA67CC6D9FA4}"/>
              </a:ext>
            </a:extLst>
          </p:cNvPr>
          <p:cNvSpPr txBox="1"/>
          <p:nvPr/>
        </p:nvSpPr>
        <p:spPr>
          <a:xfrm>
            <a:off x="1813736" y="2176790"/>
            <a:ext cx="4658648" cy="2123658"/>
          </a:xfrm>
          <a:prstGeom prst="rect">
            <a:avLst/>
          </a:prstGeom>
          <a:noFill/>
        </p:spPr>
        <p:txBody>
          <a:bodyPr wrap="none" rtlCol="0">
            <a:spAutoFit/>
          </a:bodyPr>
          <a:lstStyle/>
          <a:p>
            <a:r>
              <a:rPr lang="en-US" altLang="ko-KR" sz="6600" dirty="0">
                <a:solidFill>
                  <a:srgbClr val="FFA6C1"/>
                </a:solidFill>
                <a:latin typeface="Code Bold" panose="020B0604020202020204" pitchFamily="50" charset="0"/>
              </a:rPr>
              <a:t>Information </a:t>
            </a:r>
          </a:p>
          <a:p>
            <a:r>
              <a:rPr lang="en-US" altLang="ko-KR" sz="6600" dirty="0">
                <a:solidFill>
                  <a:srgbClr val="FFA6C1"/>
                </a:solidFill>
                <a:latin typeface="Code Bold" panose="020B0604020202020204" pitchFamily="50" charset="0"/>
              </a:rPr>
              <a:t>Gathering</a:t>
            </a:r>
            <a:endParaRPr lang="ko-KR" altLang="en-US" sz="6600" dirty="0">
              <a:solidFill>
                <a:srgbClr val="FFA6C1"/>
              </a:solidFill>
              <a:latin typeface="Code Bold" panose="020B0604020202020204" pitchFamily="50" charset="0"/>
            </a:endParaRPr>
          </a:p>
        </p:txBody>
      </p:sp>
      <p:sp>
        <p:nvSpPr>
          <p:cNvPr id="3" name="TextBox 2">
            <a:extLst>
              <a:ext uri="{FF2B5EF4-FFF2-40B4-BE49-F238E27FC236}">
                <a16:creationId xmlns:a16="http://schemas.microsoft.com/office/drawing/2014/main" id="{C99DD345-EBEF-9D35-3D3A-D87D9314E7FA}"/>
              </a:ext>
            </a:extLst>
          </p:cNvPr>
          <p:cNvSpPr txBox="1"/>
          <p:nvPr/>
        </p:nvSpPr>
        <p:spPr>
          <a:xfrm>
            <a:off x="1813736" y="4579034"/>
            <a:ext cx="4713150" cy="1200329"/>
          </a:xfrm>
          <a:prstGeom prst="rect">
            <a:avLst/>
          </a:prstGeom>
          <a:noFill/>
        </p:spPr>
        <p:txBody>
          <a:bodyPr wrap="none" rtlCol="0">
            <a:spAutoFit/>
          </a:bodyPr>
          <a:lstStyle/>
          <a:p>
            <a:r>
              <a:rPr lang="en-US" altLang="ko-KR" dirty="0">
                <a:solidFill>
                  <a:srgbClr val="F5F5F5"/>
                </a:solidFill>
                <a:latin typeface="Code Pro-Trial Light LC" panose="00000A00000000000000" pitchFamily="50" charset="0"/>
              </a:rPr>
              <a:t>Learn about various beauty standards</a:t>
            </a:r>
            <a:br>
              <a:rPr lang="en-US" altLang="ko-KR" dirty="0">
                <a:solidFill>
                  <a:srgbClr val="F5F5F5"/>
                </a:solidFill>
                <a:latin typeface="Code Pro-Trial Light LC" panose="00000A00000000000000" pitchFamily="50" charset="0"/>
              </a:rPr>
            </a:br>
            <a:r>
              <a:rPr lang="en-US" altLang="ko-KR" dirty="0">
                <a:solidFill>
                  <a:srgbClr val="F5F5F5"/>
                </a:solidFill>
                <a:latin typeface="Code Pro-Trial Light LC" panose="00000A00000000000000" pitchFamily="50" charset="0"/>
              </a:rPr>
              <a:t>     </a:t>
            </a:r>
            <a:r>
              <a:rPr lang="en-US" altLang="ko-KR" sz="1600" b="1" i="1" dirty="0">
                <a:solidFill>
                  <a:srgbClr val="094E86"/>
                </a:solidFill>
                <a:latin typeface="Code Pro-Trial Light LC" panose="00000A00000000000000" pitchFamily="50" charset="0"/>
              </a:rPr>
              <a:t>Where, Describe, Why</a:t>
            </a:r>
            <a:endParaRPr lang="en-US" altLang="ko-KR" b="1" i="1" dirty="0">
              <a:solidFill>
                <a:srgbClr val="094E86"/>
              </a:solidFill>
              <a:latin typeface="Code Pro-Trial Light LC" panose="00000A00000000000000" pitchFamily="50" charset="0"/>
            </a:endParaRPr>
          </a:p>
          <a:p>
            <a:r>
              <a:rPr lang="en-US" altLang="ko-KR" dirty="0">
                <a:solidFill>
                  <a:srgbClr val="F5F5F5"/>
                </a:solidFill>
                <a:latin typeface="Code Pro-Trial Light LC" panose="00000A00000000000000" pitchFamily="50" charset="0"/>
              </a:rPr>
              <a:t>Independent</a:t>
            </a:r>
            <a:r>
              <a:rPr lang="en-US" altLang="ko-KR" dirty="0">
                <a:solidFill>
                  <a:srgbClr val="F5F5F5"/>
                </a:solidFill>
                <a:latin typeface="Code Bold" panose="020B0604020202020204" pitchFamily="50" charset="0"/>
              </a:rPr>
              <a:t> (</a:t>
            </a:r>
            <a:r>
              <a:rPr lang="en-US" altLang="ko-KR" dirty="0">
                <a:solidFill>
                  <a:srgbClr val="F5F5F5"/>
                </a:solidFill>
                <a:latin typeface="Code Pro-Trial Light LC" panose="00000A00000000000000" pitchFamily="50" charset="0"/>
              </a:rPr>
              <a:t>15 minutes</a:t>
            </a:r>
            <a:r>
              <a:rPr lang="en-US" altLang="ko-KR" dirty="0">
                <a:solidFill>
                  <a:srgbClr val="F5F5F5"/>
                </a:solidFill>
                <a:latin typeface="Code Bold" panose="020B0604020202020204" pitchFamily="50" charset="0"/>
              </a:rPr>
              <a:t>)</a:t>
            </a:r>
          </a:p>
          <a:p>
            <a:r>
              <a:rPr lang="en-US" altLang="ko-KR" dirty="0">
                <a:solidFill>
                  <a:srgbClr val="F5F5F5"/>
                </a:solidFill>
                <a:latin typeface="Code Pro-Trial Light LC" panose="00000A00000000000000" pitchFamily="50" charset="0"/>
              </a:rPr>
              <a:t>Group </a:t>
            </a:r>
            <a:r>
              <a:rPr lang="en-US" altLang="ko-KR" dirty="0">
                <a:solidFill>
                  <a:srgbClr val="F5F5F5"/>
                </a:solidFill>
                <a:latin typeface="Code Bold" panose="020B0604020202020204" pitchFamily="50" charset="0"/>
              </a:rPr>
              <a:t>(</a:t>
            </a:r>
            <a:r>
              <a:rPr lang="en-US" altLang="ko-KR" dirty="0">
                <a:solidFill>
                  <a:srgbClr val="F5F5F5"/>
                </a:solidFill>
                <a:latin typeface="Code Pro-Trial Light LC" panose="00000A00000000000000" pitchFamily="50" charset="0"/>
              </a:rPr>
              <a:t>15 minutes</a:t>
            </a:r>
            <a:r>
              <a:rPr lang="en-US" altLang="ko-KR" dirty="0">
                <a:solidFill>
                  <a:srgbClr val="F5F5F5"/>
                </a:solidFill>
                <a:latin typeface="Code Bold" panose="020B0604020202020204" pitchFamily="50" charset="0"/>
              </a:rPr>
              <a:t>)</a:t>
            </a:r>
            <a:endParaRPr lang="ko-KR" altLang="en-US" dirty="0">
              <a:solidFill>
                <a:srgbClr val="F5F5F5"/>
              </a:solidFill>
              <a:latin typeface="Code Bold" panose="020B0604020202020204" pitchFamily="50" charset="0"/>
            </a:endParaRPr>
          </a:p>
        </p:txBody>
      </p:sp>
      <p:pic>
        <p:nvPicPr>
          <p:cNvPr id="9" name="Graphic 8" descr="Rose with solid fill">
            <a:extLst>
              <a:ext uri="{FF2B5EF4-FFF2-40B4-BE49-F238E27FC236}">
                <a16:creationId xmlns:a16="http://schemas.microsoft.com/office/drawing/2014/main" id="{94F0857A-2816-4184-1736-BBC534213D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04050" y="136100"/>
            <a:ext cx="6585800" cy="6585800"/>
          </a:xfrm>
          <a:prstGeom prst="rect">
            <a:avLst/>
          </a:prstGeom>
        </p:spPr>
      </p:pic>
    </p:spTree>
    <p:extLst>
      <p:ext uri="{BB962C8B-B14F-4D97-AF65-F5344CB8AC3E}">
        <p14:creationId xmlns:p14="http://schemas.microsoft.com/office/powerpoint/2010/main" val="12261389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71570-1543-400E-FDB2-265FF9337925}"/>
              </a:ext>
            </a:extLst>
          </p:cNvPr>
          <p:cNvSpPr/>
          <p:nvPr/>
        </p:nvSpPr>
        <p:spPr>
          <a:xfrm rot="2268532">
            <a:off x="5963071" y="-1363945"/>
            <a:ext cx="265860" cy="958588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Freeform: Shape 2">
            <a:extLst>
              <a:ext uri="{FF2B5EF4-FFF2-40B4-BE49-F238E27FC236}">
                <a16:creationId xmlns:a16="http://schemas.microsoft.com/office/drawing/2014/main" id="{FD9C4B57-3944-1BC9-DA63-5AEA70432B98}"/>
              </a:ext>
            </a:extLst>
          </p:cNvPr>
          <p:cNvSpPr/>
          <p:nvPr/>
        </p:nvSpPr>
        <p:spPr>
          <a:xfrm>
            <a:off x="-66675" y="-66675"/>
            <a:ext cx="8801100" cy="6991350"/>
          </a:xfrm>
          <a:custGeom>
            <a:avLst/>
            <a:gdLst>
              <a:gd name="connsiteX0" fmla="*/ 19050 w 8801100"/>
              <a:gd name="connsiteY0" fmla="*/ 0 h 6991350"/>
              <a:gd name="connsiteX1" fmla="*/ 8801100 w 8801100"/>
              <a:gd name="connsiteY1" fmla="*/ 9525 h 6991350"/>
              <a:gd name="connsiteX2" fmla="*/ 3333750 w 8801100"/>
              <a:gd name="connsiteY2" fmla="*/ 6991350 h 6991350"/>
              <a:gd name="connsiteX3" fmla="*/ 0 w 8801100"/>
              <a:gd name="connsiteY3" fmla="*/ 6981825 h 6991350"/>
              <a:gd name="connsiteX4" fmla="*/ 19050 w 8801100"/>
              <a:gd name="connsiteY4" fmla="*/ 0 h 699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1100" h="6991350">
                <a:moveTo>
                  <a:pt x="19050" y="0"/>
                </a:moveTo>
                <a:lnTo>
                  <a:pt x="8801100" y="9525"/>
                </a:lnTo>
                <a:lnTo>
                  <a:pt x="3333750" y="6991350"/>
                </a:lnTo>
                <a:lnTo>
                  <a:pt x="0" y="6981825"/>
                </a:lnTo>
                <a:lnTo>
                  <a:pt x="19050" y="0"/>
                </a:lnTo>
                <a:close/>
              </a:path>
            </a:pathLst>
          </a:custGeom>
          <a:solidFill>
            <a:srgbClr val="FF8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E4AEB8D7-BF94-69C2-A6D7-46E4D402AE8B}"/>
              </a:ext>
            </a:extLst>
          </p:cNvPr>
          <p:cNvSpPr txBox="1"/>
          <p:nvPr/>
        </p:nvSpPr>
        <p:spPr>
          <a:xfrm>
            <a:off x="7353300" y="4343400"/>
            <a:ext cx="4041491" cy="1754326"/>
          </a:xfrm>
          <a:prstGeom prst="rect">
            <a:avLst/>
          </a:prstGeom>
          <a:noFill/>
        </p:spPr>
        <p:txBody>
          <a:bodyPr wrap="none" rtlCol="0">
            <a:spAutoFit/>
          </a:bodyPr>
          <a:lstStyle/>
          <a:p>
            <a:r>
              <a:rPr lang="en-US" altLang="ko-KR" sz="5400" dirty="0">
                <a:solidFill>
                  <a:srgbClr val="F5F5F5"/>
                </a:solidFill>
                <a:latin typeface="Code Pro-Trial Normal" panose="00000800000000000000" pitchFamily="50" charset="0"/>
              </a:rPr>
              <a:t>Group</a:t>
            </a:r>
          </a:p>
          <a:p>
            <a:r>
              <a:rPr lang="en-US" altLang="ko-KR" sz="5400" dirty="0">
                <a:solidFill>
                  <a:srgbClr val="FF87AB"/>
                </a:solidFill>
                <a:latin typeface="Code Pro-Trial Normal" panose="00000800000000000000" pitchFamily="50" charset="0"/>
              </a:rPr>
              <a:t>15 Minutes </a:t>
            </a:r>
            <a:endParaRPr lang="ko-KR" altLang="en-US" sz="5400" dirty="0">
              <a:solidFill>
                <a:srgbClr val="FF87AB"/>
              </a:solidFill>
              <a:latin typeface="Code Pro-Trial Normal" panose="00000800000000000000" pitchFamily="50" charset="0"/>
            </a:endParaRPr>
          </a:p>
        </p:txBody>
      </p:sp>
      <p:sp>
        <p:nvSpPr>
          <p:cNvPr id="5" name="TextBox 4">
            <a:extLst>
              <a:ext uri="{FF2B5EF4-FFF2-40B4-BE49-F238E27FC236}">
                <a16:creationId xmlns:a16="http://schemas.microsoft.com/office/drawing/2014/main" id="{B7BCE421-E83A-B026-F320-F0DFAB688A52}"/>
              </a:ext>
            </a:extLst>
          </p:cNvPr>
          <p:cNvSpPr txBox="1"/>
          <p:nvPr/>
        </p:nvSpPr>
        <p:spPr>
          <a:xfrm>
            <a:off x="797211" y="1504950"/>
            <a:ext cx="4929555" cy="1754326"/>
          </a:xfrm>
          <a:prstGeom prst="rect">
            <a:avLst/>
          </a:prstGeom>
          <a:noFill/>
        </p:spPr>
        <p:txBody>
          <a:bodyPr wrap="none" rtlCol="0">
            <a:spAutoFit/>
          </a:bodyPr>
          <a:lstStyle/>
          <a:p>
            <a:r>
              <a:rPr lang="en-US" altLang="ko-KR" sz="5400" dirty="0">
                <a:solidFill>
                  <a:srgbClr val="F5F5F5"/>
                </a:solidFill>
                <a:latin typeface="Code Pro-Trial Normal" panose="00000800000000000000" pitchFamily="50" charset="0"/>
              </a:rPr>
              <a:t>Independent </a:t>
            </a:r>
          </a:p>
          <a:p>
            <a:r>
              <a:rPr lang="en-US" altLang="ko-KR" sz="5400" dirty="0">
                <a:solidFill>
                  <a:srgbClr val="FFA6C1"/>
                </a:solidFill>
                <a:latin typeface="Code Pro-Trial Normal" panose="00000800000000000000" pitchFamily="50" charset="0"/>
              </a:rPr>
              <a:t>15 Minutes </a:t>
            </a:r>
            <a:endParaRPr lang="ko-KR" altLang="en-US" sz="5400" dirty="0">
              <a:solidFill>
                <a:srgbClr val="FFA6C1"/>
              </a:solidFill>
              <a:latin typeface="Code Pro-Trial Normal" panose="00000800000000000000" pitchFamily="50" charset="0"/>
            </a:endParaRPr>
          </a:p>
        </p:txBody>
      </p:sp>
    </p:spTree>
    <p:extLst>
      <p:ext uri="{BB962C8B-B14F-4D97-AF65-F5344CB8AC3E}">
        <p14:creationId xmlns:p14="http://schemas.microsoft.com/office/powerpoint/2010/main" val="57560711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D81B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7B5924-6F6C-C8D6-7D7B-DA67CC6D9FA4}"/>
              </a:ext>
            </a:extLst>
          </p:cNvPr>
          <p:cNvSpPr txBox="1"/>
          <p:nvPr/>
        </p:nvSpPr>
        <p:spPr>
          <a:xfrm>
            <a:off x="1813736" y="2176790"/>
            <a:ext cx="2959465" cy="2123658"/>
          </a:xfrm>
          <a:prstGeom prst="rect">
            <a:avLst/>
          </a:prstGeom>
          <a:noFill/>
        </p:spPr>
        <p:txBody>
          <a:bodyPr wrap="none" rtlCol="0">
            <a:spAutoFit/>
          </a:bodyPr>
          <a:lstStyle/>
          <a:p>
            <a:endParaRPr lang="en-US" altLang="ko-KR" sz="6600" dirty="0">
              <a:solidFill>
                <a:srgbClr val="FFA6C1"/>
              </a:solidFill>
              <a:latin typeface="Code Bold" panose="020B0604020202020204" pitchFamily="50" charset="0"/>
            </a:endParaRPr>
          </a:p>
          <a:p>
            <a:r>
              <a:rPr lang="en-US" altLang="ko-KR" sz="6600" dirty="0">
                <a:solidFill>
                  <a:srgbClr val="FFA6C1"/>
                </a:solidFill>
                <a:latin typeface="Code Bold" panose="020B0604020202020204" pitchFamily="50" charset="0"/>
              </a:rPr>
              <a:t>Review</a:t>
            </a:r>
          </a:p>
        </p:txBody>
      </p:sp>
      <p:sp>
        <p:nvSpPr>
          <p:cNvPr id="3" name="TextBox 2">
            <a:extLst>
              <a:ext uri="{FF2B5EF4-FFF2-40B4-BE49-F238E27FC236}">
                <a16:creationId xmlns:a16="http://schemas.microsoft.com/office/drawing/2014/main" id="{C99DD345-EBEF-9D35-3D3A-D87D9314E7FA}"/>
              </a:ext>
            </a:extLst>
          </p:cNvPr>
          <p:cNvSpPr txBox="1"/>
          <p:nvPr/>
        </p:nvSpPr>
        <p:spPr>
          <a:xfrm>
            <a:off x="1813736" y="4579034"/>
            <a:ext cx="2694969" cy="369332"/>
          </a:xfrm>
          <a:prstGeom prst="rect">
            <a:avLst/>
          </a:prstGeom>
          <a:noFill/>
        </p:spPr>
        <p:txBody>
          <a:bodyPr wrap="none" rtlCol="0">
            <a:spAutoFit/>
          </a:bodyPr>
          <a:lstStyle/>
          <a:p>
            <a:r>
              <a:rPr lang="en-US" altLang="ko-KR" dirty="0">
                <a:solidFill>
                  <a:srgbClr val="F5F5F5"/>
                </a:solidFill>
                <a:latin typeface="Code Pro-Trial Light LC" panose="00000A00000000000000" pitchFamily="50" charset="0"/>
              </a:rPr>
              <a:t>Discussion Questions</a:t>
            </a:r>
            <a:endParaRPr lang="ko-KR" altLang="en-US" dirty="0">
              <a:solidFill>
                <a:srgbClr val="F5F5F5"/>
              </a:solidFill>
              <a:latin typeface="Code Bold" panose="020B0604020202020204" pitchFamily="50" charset="0"/>
            </a:endParaRPr>
          </a:p>
        </p:txBody>
      </p:sp>
      <p:pic>
        <p:nvPicPr>
          <p:cNvPr id="9" name="Graphic 8" descr="Rose with solid fill">
            <a:extLst>
              <a:ext uri="{FF2B5EF4-FFF2-40B4-BE49-F238E27FC236}">
                <a16:creationId xmlns:a16="http://schemas.microsoft.com/office/drawing/2014/main" id="{94F0857A-2816-4184-1736-BBC534213D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04050" y="136100"/>
            <a:ext cx="6585800" cy="6585800"/>
          </a:xfrm>
          <a:prstGeom prst="rect">
            <a:avLst/>
          </a:prstGeom>
        </p:spPr>
      </p:pic>
    </p:spTree>
    <p:extLst>
      <p:ext uri="{BB962C8B-B14F-4D97-AF65-F5344CB8AC3E}">
        <p14:creationId xmlns:p14="http://schemas.microsoft.com/office/powerpoint/2010/main" val="23762914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A6C1"/>
            </a:gs>
            <a:gs pos="100000">
              <a:srgbClr val="FF87A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CE421-E83A-B026-F320-F0DFAB688A52}"/>
              </a:ext>
            </a:extLst>
          </p:cNvPr>
          <p:cNvSpPr txBox="1"/>
          <p:nvPr/>
        </p:nvSpPr>
        <p:spPr>
          <a:xfrm>
            <a:off x="1230347" y="3494171"/>
            <a:ext cx="7600157" cy="1754326"/>
          </a:xfrm>
          <a:prstGeom prst="rect">
            <a:avLst/>
          </a:prstGeom>
          <a:noFill/>
        </p:spPr>
        <p:txBody>
          <a:bodyPr wrap="none" rtlCol="0">
            <a:spAutoFit/>
          </a:bodyPr>
          <a:lstStyle/>
          <a:p>
            <a:r>
              <a:rPr lang="en-US" altLang="ko-KR" sz="5400" dirty="0">
                <a:solidFill>
                  <a:srgbClr val="F5F5F5"/>
                </a:solidFill>
                <a:latin typeface="Code Pro-Trial Normal" panose="00000800000000000000" pitchFamily="50" charset="0"/>
              </a:rPr>
              <a:t>Read and React</a:t>
            </a:r>
          </a:p>
          <a:p>
            <a:r>
              <a:rPr lang="en-US" altLang="ko-KR" sz="5400" dirty="0">
                <a:solidFill>
                  <a:srgbClr val="FF5D8F"/>
                </a:solidFill>
                <a:latin typeface="Code Pro-Trial Normal LC" panose="00000A00000000000000" pitchFamily="50" charset="0"/>
              </a:rPr>
              <a:t>Discussion questions</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3282326607"/>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Which beauty standard was the most </a:t>
            </a:r>
            <a:r>
              <a:rPr lang="en-US" altLang="ko-KR" sz="5400" b="1" dirty="0">
                <a:solidFill>
                  <a:srgbClr val="F5F5F5"/>
                </a:solidFill>
                <a:latin typeface="Code Pro-Trial Normal LC" panose="00000A00000000000000" pitchFamily="50" charset="0"/>
              </a:rPr>
              <a:t>shocking</a:t>
            </a:r>
            <a:r>
              <a:rPr lang="en-US" altLang="ko-KR" sz="5400" dirty="0">
                <a:solidFill>
                  <a:srgbClr val="FF5D8F"/>
                </a:solidFill>
                <a:latin typeface="Code Pro-Trial Normal LC" panose="00000A00000000000000" pitchFamily="50" charset="0"/>
              </a:rPr>
              <a:t>?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5792167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Which ones do you </a:t>
            </a:r>
            <a:br>
              <a:rPr lang="en-US" altLang="ko-KR" sz="5400" dirty="0">
                <a:solidFill>
                  <a:srgbClr val="FF5D8F"/>
                </a:solidFill>
                <a:latin typeface="Code Pro-Trial Normal LC" panose="00000A00000000000000" pitchFamily="50" charset="0"/>
              </a:rPr>
            </a:br>
            <a:r>
              <a:rPr lang="en-US" altLang="ko-KR" sz="5400" b="1" dirty="0">
                <a:solidFill>
                  <a:srgbClr val="F5F5F5"/>
                </a:solidFill>
                <a:latin typeface="Code Pro-Trial Normal LC" panose="00000A00000000000000" pitchFamily="50" charset="0"/>
              </a:rPr>
              <a:t>agree</a:t>
            </a:r>
            <a:r>
              <a:rPr lang="en-US" altLang="ko-KR" sz="5400" dirty="0">
                <a:solidFill>
                  <a:srgbClr val="FF5D8F"/>
                </a:solidFill>
                <a:latin typeface="Code Pro-Trial Normal LC" panose="00000A00000000000000" pitchFamily="50" charset="0"/>
              </a:rPr>
              <a:t> </a:t>
            </a:r>
            <a:r>
              <a:rPr lang="en-US" altLang="ko-KR" sz="5400" dirty="0">
                <a:solidFill>
                  <a:srgbClr val="FF5D8F"/>
                </a:solidFill>
                <a:latin typeface="a Aksi Mosi" panose="02000503000000000000" pitchFamily="50" charset="0"/>
              </a:rPr>
              <a:t>/</a:t>
            </a:r>
            <a:r>
              <a:rPr lang="en-US" altLang="ko-KR" sz="5400" dirty="0">
                <a:solidFill>
                  <a:srgbClr val="FF5D8F"/>
                </a:solidFill>
                <a:latin typeface="Code Pro-Trial Normal LC" panose="00000A00000000000000" pitchFamily="50" charset="0"/>
              </a:rPr>
              <a:t> </a:t>
            </a:r>
            <a:r>
              <a:rPr lang="en-US" altLang="ko-KR" sz="5400" b="1" dirty="0">
                <a:solidFill>
                  <a:srgbClr val="F5F5F5"/>
                </a:solidFill>
                <a:latin typeface="Code Pro-Trial Normal LC" panose="00000A00000000000000" pitchFamily="50" charset="0"/>
              </a:rPr>
              <a:t>disagree</a:t>
            </a:r>
            <a:r>
              <a:rPr lang="en-US" altLang="ko-KR" sz="5400" dirty="0">
                <a:solidFill>
                  <a:srgbClr val="FF5D8F"/>
                </a:solidFill>
                <a:latin typeface="Code Pro-Trial Normal LC" panose="00000A00000000000000" pitchFamily="50" charset="0"/>
              </a:rPr>
              <a:t> with?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11275200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b="1" dirty="0">
                <a:solidFill>
                  <a:srgbClr val="F5F5F5"/>
                </a:solidFill>
                <a:latin typeface="Code Pro-Trial Normal LC" panose="00000A00000000000000" pitchFamily="50" charset="0"/>
              </a:rPr>
              <a:t>Who</a:t>
            </a:r>
            <a:r>
              <a:rPr lang="en-US" altLang="ko-KR" sz="5400" dirty="0">
                <a:solidFill>
                  <a:srgbClr val="FF5D8F"/>
                </a:solidFill>
                <a:latin typeface="Code Pro-Trial Normal LC" panose="00000A00000000000000" pitchFamily="50" charset="0"/>
              </a:rPr>
              <a:t> decides what is attractive?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31271725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465221" y="2551837"/>
            <a:ext cx="1126155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Does being beautiful give someone an </a:t>
            </a:r>
            <a:r>
              <a:rPr lang="en-US" altLang="ko-KR" sz="5400" b="1" dirty="0">
                <a:solidFill>
                  <a:srgbClr val="F5F5F5"/>
                </a:solidFill>
                <a:latin typeface="Code Pro-Trial Normal LC" panose="00000A00000000000000" pitchFamily="50" charset="0"/>
              </a:rPr>
              <a:t>advantage</a:t>
            </a:r>
            <a:r>
              <a:rPr lang="en-US" altLang="ko-KR" sz="5400" dirty="0">
                <a:solidFill>
                  <a:srgbClr val="FF5D8F"/>
                </a:solidFill>
                <a:latin typeface="Code Pro-Trial Normal LC" panose="00000A00000000000000" pitchFamily="50" charset="0"/>
              </a:rPr>
              <a:t> in life?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4081509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D81B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7B5924-6F6C-C8D6-7D7B-DA67CC6D9FA4}"/>
              </a:ext>
            </a:extLst>
          </p:cNvPr>
          <p:cNvSpPr txBox="1"/>
          <p:nvPr/>
        </p:nvSpPr>
        <p:spPr>
          <a:xfrm>
            <a:off x="1813736" y="2176790"/>
            <a:ext cx="6260047" cy="2123658"/>
          </a:xfrm>
          <a:prstGeom prst="rect">
            <a:avLst/>
          </a:prstGeom>
          <a:noFill/>
        </p:spPr>
        <p:txBody>
          <a:bodyPr wrap="none" rtlCol="0">
            <a:spAutoFit/>
          </a:bodyPr>
          <a:lstStyle/>
          <a:p>
            <a:r>
              <a:rPr lang="en-US" altLang="ko-KR" sz="6600" dirty="0">
                <a:solidFill>
                  <a:srgbClr val="FFA6C1"/>
                </a:solidFill>
                <a:latin typeface="Code Bold" panose="020B0604020202020204" pitchFamily="50" charset="0"/>
              </a:rPr>
              <a:t>What do you </a:t>
            </a:r>
            <a:br>
              <a:rPr lang="en-US" altLang="ko-KR" sz="6600" dirty="0">
                <a:solidFill>
                  <a:srgbClr val="FFA6C1"/>
                </a:solidFill>
                <a:latin typeface="Code Bold" panose="020B0604020202020204" pitchFamily="50" charset="0"/>
              </a:rPr>
            </a:br>
            <a:r>
              <a:rPr lang="en-US" altLang="ko-KR" sz="6600" dirty="0">
                <a:solidFill>
                  <a:srgbClr val="FFA6C1"/>
                </a:solidFill>
                <a:latin typeface="Code Bold" panose="020B0604020202020204" pitchFamily="50" charset="0"/>
              </a:rPr>
              <a:t>find </a:t>
            </a:r>
            <a:r>
              <a:rPr lang="en-US" altLang="ko-KR" sz="6600" b="1" dirty="0">
                <a:solidFill>
                  <a:srgbClr val="FFA6C1"/>
                </a:solidFill>
                <a:latin typeface="Code Bold" panose="020B0604020202020204" pitchFamily="50" charset="0"/>
              </a:rPr>
              <a:t>attractive</a:t>
            </a:r>
            <a:r>
              <a:rPr lang="en-US" altLang="ko-KR" sz="6600" dirty="0">
                <a:solidFill>
                  <a:srgbClr val="FFA6C1"/>
                </a:solidFill>
                <a:latin typeface="Code Bold" panose="020B0604020202020204" pitchFamily="50" charset="0"/>
              </a:rPr>
              <a:t>? </a:t>
            </a:r>
            <a:endParaRPr lang="ko-KR" altLang="en-US" sz="6600" dirty="0">
              <a:solidFill>
                <a:srgbClr val="FFA6C1"/>
              </a:solidFill>
              <a:latin typeface="Code Bold" panose="020B0604020202020204" pitchFamily="50" charset="0"/>
            </a:endParaRPr>
          </a:p>
        </p:txBody>
      </p:sp>
      <p:sp>
        <p:nvSpPr>
          <p:cNvPr id="3" name="TextBox 2">
            <a:extLst>
              <a:ext uri="{FF2B5EF4-FFF2-40B4-BE49-F238E27FC236}">
                <a16:creationId xmlns:a16="http://schemas.microsoft.com/office/drawing/2014/main" id="{C99DD345-EBEF-9D35-3D3A-D87D9314E7FA}"/>
              </a:ext>
            </a:extLst>
          </p:cNvPr>
          <p:cNvSpPr txBox="1"/>
          <p:nvPr/>
        </p:nvSpPr>
        <p:spPr>
          <a:xfrm>
            <a:off x="1813736" y="4579034"/>
            <a:ext cx="2666114" cy="646331"/>
          </a:xfrm>
          <a:prstGeom prst="rect">
            <a:avLst/>
          </a:prstGeom>
          <a:noFill/>
        </p:spPr>
        <p:txBody>
          <a:bodyPr wrap="none" rtlCol="0">
            <a:spAutoFit/>
          </a:bodyPr>
          <a:lstStyle/>
          <a:p>
            <a:r>
              <a:rPr lang="en-US" altLang="ko-KR" dirty="0">
                <a:solidFill>
                  <a:srgbClr val="F5F5F5"/>
                </a:solidFill>
                <a:latin typeface="Code Pro-Trial Light LC" panose="00000A00000000000000" pitchFamily="50" charset="0"/>
              </a:rPr>
              <a:t>Write on scrap paper</a:t>
            </a:r>
          </a:p>
          <a:p>
            <a:r>
              <a:rPr lang="en-US" altLang="ko-KR" dirty="0">
                <a:solidFill>
                  <a:srgbClr val="F5F5F5"/>
                </a:solidFill>
                <a:latin typeface="Code Pro-Trial Light LC" panose="00000A00000000000000" pitchFamily="50" charset="0"/>
              </a:rPr>
              <a:t>You can change it</a:t>
            </a:r>
            <a:endParaRPr lang="ko-KR" altLang="en-US" dirty="0">
              <a:solidFill>
                <a:srgbClr val="F5F5F5"/>
              </a:solidFill>
              <a:latin typeface="Code Pro-Trial Light LC" panose="00000A00000000000000" pitchFamily="50" charset="0"/>
            </a:endParaRPr>
          </a:p>
        </p:txBody>
      </p:sp>
      <p:pic>
        <p:nvPicPr>
          <p:cNvPr id="9" name="Graphic 8" descr="Rose with solid fill">
            <a:extLst>
              <a:ext uri="{FF2B5EF4-FFF2-40B4-BE49-F238E27FC236}">
                <a16:creationId xmlns:a16="http://schemas.microsoft.com/office/drawing/2014/main" id="{94F0857A-2816-4184-1736-BBC534213D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04050" y="136100"/>
            <a:ext cx="6585800" cy="6585800"/>
          </a:xfrm>
          <a:prstGeom prst="rect">
            <a:avLst/>
          </a:prstGeom>
        </p:spPr>
      </p:pic>
    </p:spTree>
    <p:extLst>
      <p:ext uri="{BB962C8B-B14F-4D97-AF65-F5344CB8AC3E}">
        <p14:creationId xmlns:p14="http://schemas.microsoft.com/office/powerpoint/2010/main" val="2293462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967335"/>
            <a:ext cx="9336508" cy="923330"/>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Is “beauty only </a:t>
            </a:r>
            <a:r>
              <a:rPr lang="en-US" altLang="ko-KR" sz="5400" b="1" dirty="0">
                <a:solidFill>
                  <a:srgbClr val="F5F5F5"/>
                </a:solidFill>
                <a:latin typeface="Code Pro-Trial Normal LC" panose="00000A00000000000000" pitchFamily="50" charset="0"/>
              </a:rPr>
              <a:t>skin deep</a:t>
            </a:r>
            <a:r>
              <a:rPr lang="en-US" altLang="ko-KR" sz="5400" dirty="0">
                <a:solidFill>
                  <a:srgbClr val="FF5D8F"/>
                </a:solidFill>
                <a:latin typeface="Code Pro-Trial Normal LC" panose="00000A00000000000000" pitchFamily="50" charset="0"/>
              </a:rPr>
              <a:t>”?</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40232657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What is the first thing you </a:t>
            </a:r>
            <a:r>
              <a:rPr lang="en-US" altLang="ko-KR" sz="5400" b="1" dirty="0">
                <a:solidFill>
                  <a:srgbClr val="F5F5F5"/>
                </a:solidFill>
                <a:latin typeface="Code Pro-Trial Normal LC" panose="00000A00000000000000" pitchFamily="50" charset="0"/>
              </a:rPr>
              <a:t>notice</a:t>
            </a:r>
            <a:r>
              <a:rPr lang="en-US" altLang="ko-KR" sz="5400" dirty="0">
                <a:solidFill>
                  <a:srgbClr val="FF5D8F"/>
                </a:solidFill>
                <a:latin typeface="Code Pro-Trial Normal LC" panose="00000A00000000000000" pitchFamily="50" charset="0"/>
              </a:rPr>
              <a:t> about someone?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40671248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1720841"/>
            <a:ext cx="9336508" cy="3416320"/>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Is there anything we can </a:t>
            </a:r>
            <a:r>
              <a:rPr lang="en-US" altLang="ko-KR" sz="5400" b="1" dirty="0">
                <a:solidFill>
                  <a:srgbClr val="F5F5F5"/>
                </a:solidFill>
                <a:latin typeface="Code Pro-Trial Normal LC" panose="00000A00000000000000" pitchFamily="50" charset="0"/>
              </a:rPr>
              <a:t>learn about </a:t>
            </a:r>
            <a:r>
              <a:rPr lang="en-US" altLang="ko-KR" sz="5400" dirty="0">
                <a:solidFill>
                  <a:srgbClr val="FF5D8F"/>
                </a:solidFill>
                <a:latin typeface="Code Pro-Trial Normal LC" panose="00000A00000000000000" pitchFamily="50" charset="0"/>
              </a:rPr>
              <a:t>someone from their physical appearance?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40386442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Are beauty standards changing in </a:t>
            </a:r>
            <a:r>
              <a:rPr lang="en-US" altLang="ko-KR" sz="5400" b="1" dirty="0">
                <a:solidFill>
                  <a:srgbClr val="F5F5F5"/>
                </a:solidFill>
                <a:latin typeface="Code Pro-Trial Normal LC" panose="00000A00000000000000" pitchFamily="50" charset="0"/>
              </a:rPr>
              <a:t>Korea</a:t>
            </a:r>
            <a:r>
              <a:rPr lang="en-US" altLang="ko-KR" sz="5400" dirty="0">
                <a:solidFill>
                  <a:srgbClr val="FF5D8F"/>
                </a:solidFill>
                <a:latin typeface="Code Pro-Trial Normal LC" panose="00000A00000000000000" pitchFamily="50" charset="0"/>
              </a:rPr>
              <a:t>?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27261332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Do you think </a:t>
            </a:r>
            <a:r>
              <a:rPr lang="en-US" altLang="ko-KR" sz="5400" b="1" dirty="0">
                <a:solidFill>
                  <a:srgbClr val="F5F5F5"/>
                </a:solidFill>
                <a:latin typeface="Code Pro-Trial Normal LC" panose="00000A00000000000000" pitchFamily="50" charset="0"/>
              </a:rPr>
              <a:t>tattoos</a:t>
            </a:r>
            <a:r>
              <a:rPr lang="en-US" altLang="ko-KR" sz="5400" dirty="0">
                <a:solidFill>
                  <a:srgbClr val="FF5D8F"/>
                </a:solidFill>
                <a:latin typeface="Code Pro-Trial Normal LC" panose="00000A00000000000000" pitchFamily="50" charset="0"/>
              </a:rPr>
              <a:t> are beautiful?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30560031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How often do you think about </a:t>
            </a:r>
            <a:r>
              <a:rPr lang="en-US" altLang="ko-KR" sz="5400" b="1" dirty="0">
                <a:solidFill>
                  <a:srgbClr val="F5F5F5"/>
                </a:solidFill>
                <a:latin typeface="Code Pro-Trial Normal LC" panose="00000A00000000000000" pitchFamily="50" charset="0"/>
              </a:rPr>
              <a:t>your physical looks</a:t>
            </a:r>
            <a:r>
              <a:rPr lang="en-US" altLang="ko-KR" sz="5400" dirty="0">
                <a:solidFill>
                  <a:srgbClr val="FF5D8F"/>
                </a:solidFill>
                <a:latin typeface="Code Pro-Trial Normal LC" panose="00000A00000000000000" pitchFamily="50" charset="0"/>
              </a:rPr>
              <a:t>?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1883413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2309446" y="2136339"/>
            <a:ext cx="7573108" cy="2585323"/>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How often do you think about how </a:t>
            </a:r>
            <a:r>
              <a:rPr lang="en-US" altLang="ko-KR" sz="5400" b="1" dirty="0">
                <a:solidFill>
                  <a:srgbClr val="F5F5F5"/>
                </a:solidFill>
                <a:latin typeface="Code Pro-Trial Normal LC" panose="00000A00000000000000" pitchFamily="50" charset="0"/>
              </a:rPr>
              <a:t>other people look</a:t>
            </a:r>
            <a:r>
              <a:rPr lang="en-US" altLang="ko-KR" sz="5400" dirty="0">
                <a:solidFill>
                  <a:srgbClr val="FF5D8F"/>
                </a:solidFill>
                <a:latin typeface="Code Pro-Trial Normal LC" panose="00000A00000000000000" pitchFamily="50" charset="0"/>
              </a:rPr>
              <a:t>?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3314069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1720841"/>
            <a:ext cx="9336508" cy="3416320"/>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If you could change a physical attribute with cosmetic </a:t>
            </a:r>
            <a:r>
              <a:rPr lang="en-US" altLang="ko-KR" sz="5400" b="1" dirty="0">
                <a:solidFill>
                  <a:srgbClr val="F5F5F5"/>
                </a:solidFill>
                <a:latin typeface="Code Pro-Trial Normal LC" panose="00000A00000000000000" pitchFamily="50" charset="0"/>
              </a:rPr>
              <a:t>surgery</a:t>
            </a:r>
            <a:r>
              <a:rPr lang="en-US" altLang="ko-KR" sz="5400" dirty="0">
                <a:solidFill>
                  <a:srgbClr val="FF5D8F"/>
                </a:solidFill>
                <a:latin typeface="Code Pro-Trial Normal LC" panose="00000A00000000000000" pitchFamily="50" charset="0"/>
              </a:rPr>
              <a:t>, what would you change?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40706745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What do you think about body </a:t>
            </a:r>
            <a:r>
              <a:rPr lang="en-US" altLang="ko-KR" sz="5400" b="1" dirty="0">
                <a:solidFill>
                  <a:srgbClr val="F5F5F5"/>
                </a:solidFill>
                <a:latin typeface="Code Pro-Trial Normal LC" panose="00000A00000000000000" pitchFamily="50" charset="0"/>
              </a:rPr>
              <a:t>piercings</a:t>
            </a:r>
            <a:r>
              <a:rPr lang="en-US" altLang="ko-KR" sz="5400" dirty="0">
                <a:solidFill>
                  <a:srgbClr val="FF5D8F"/>
                </a:solidFill>
                <a:latin typeface="Code Pro-Trial Normal LC" panose="00000A00000000000000" pitchFamily="50" charset="0"/>
              </a:rPr>
              <a:t>?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1615168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Can unusual </a:t>
            </a:r>
            <a:r>
              <a:rPr lang="en-US" altLang="ko-KR" sz="5400" b="1" dirty="0">
                <a:solidFill>
                  <a:srgbClr val="F5F5F5"/>
                </a:solidFill>
                <a:latin typeface="Code Pro-Trial Normal LC" panose="00000A00000000000000" pitchFamily="50" charset="0"/>
              </a:rPr>
              <a:t>hair</a:t>
            </a:r>
            <a:r>
              <a:rPr lang="en-US" altLang="ko-KR" sz="5400" dirty="0">
                <a:solidFill>
                  <a:srgbClr val="FF5D8F"/>
                </a:solidFill>
                <a:latin typeface="Code Pro-Trial Normal LC" panose="00000A00000000000000" pitchFamily="50" charset="0"/>
              </a:rPr>
              <a:t> </a:t>
            </a:r>
            <a:r>
              <a:rPr lang="en-US" altLang="ko-KR" sz="5400" b="1" dirty="0">
                <a:solidFill>
                  <a:srgbClr val="F5F5F5"/>
                </a:solidFill>
                <a:latin typeface="Code Pro-Trial Normal LC" panose="00000A00000000000000" pitchFamily="50" charset="0"/>
              </a:rPr>
              <a:t>colors</a:t>
            </a:r>
            <a:r>
              <a:rPr lang="en-US" altLang="ko-KR" sz="5400" dirty="0">
                <a:solidFill>
                  <a:srgbClr val="FF5D8F"/>
                </a:solidFill>
                <a:latin typeface="Code Pro-Trial Normal LC" panose="00000A00000000000000" pitchFamily="50" charset="0"/>
              </a:rPr>
              <a:t> look good?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3912729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posing, hair&#10;&#10;Description automatically generated">
            <a:extLst>
              <a:ext uri="{FF2B5EF4-FFF2-40B4-BE49-F238E27FC236}">
                <a16:creationId xmlns:a16="http://schemas.microsoft.com/office/drawing/2014/main" id="{A3C8F4BD-D019-6944-4C38-C74573A3D830}"/>
              </a:ext>
            </a:extLst>
          </p:cNvPr>
          <p:cNvPicPr>
            <a:picLocks noChangeAspect="1"/>
          </p:cNvPicPr>
          <p:nvPr/>
        </p:nvPicPr>
        <p:blipFill rotWithShape="1">
          <a:blip r:embed="rId2">
            <a:extLst>
              <a:ext uri="{28A0092B-C50C-407E-A947-70E740481C1C}">
                <a14:useLocalDpi xmlns:a14="http://schemas.microsoft.com/office/drawing/2010/main" val="0"/>
              </a:ext>
            </a:extLst>
          </a:blip>
          <a:srcRect l="14893" r="25527"/>
          <a:stretch/>
        </p:blipFill>
        <p:spPr bwMode="auto">
          <a:xfrm>
            <a:off x="0" y="0"/>
            <a:ext cx="5105400" cy="6858000"/>
          </a:xfrm>
          <a:prstGeom prst="rect">
            <a:avLst/>
          </a:prstGeom>
          <a:solidFill>
            <a:srgbClr val="F5F5F5"/>
          </a:solidFill>
          <a:ln>
            <a:noFill/>
          </a:ln>
        </p:spPr>
      </p:pic>
      <p:sp>
        <p:nvSpPr>
          <p:cNvPr id="2" name="Rectangle 1">
            <a:extLst>
              <a:ext uri="{FF2B5EF4-FFF2-40B4-BE49-F238E27FC236}">
                <a16:creationId xmlns:a16="http://schemas.microsoft.com/office/drawing/2014/main" id="{92B02CA5-E2BE-F368-4B98-8D7F6F5AEB9F}"/>
              </a:ext>
            </a:extLst>
          </p:cNvPr>
          <p:cNvSpPr/>
          <p:nvPr/>
        </p:nvSpPr>
        <p:spPr>
          <a:xfrm>
            <a:off x="4943475" y="-133350"/>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BEB63802-3708-AFDB-BD40-181341AE3267}"/>
              </a:ext>
            </a:extLst>
          </p:cNvPr>
          <p:cNvSpPr txBox="1"/>
          <p:nvPr/>
        </p:nvSpPr>
        <p:spPr>
          <a:xfrm>
            <a:off x="219075" y="5689951"/>
            <a:ext cx="4248150"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effectLst/>
                <a:latin typeface="Jaceline" pitchFamily="2" charset="0"/>
                <a:ea typeface="굴림" panose="020B0600000101010101" pitchFamily="50" charset="-127"/>
                <a:cs typeface="Arial" panose="020B0604020202020204" pitchFamily="34" charset="0"/>
              </a:rPr>
              <a:t>Heart-Shaped Face</a:t>
            </a:r>
          </a:p>
        </p:txBody>
      </p:sp>
      <p:sp>
        <p:nvSpPr>
          <p:cNvPr id="7" name="TextBox 6">
            <a:extLst>
              <a:ext uri="{FF2B5EF4-FFF2-40B4-BE49-F238E27FC236}">
                <a16:creationId xmlns:a16="http://schemas.microsoft.com/office/drawing/2014/main" id="{263A88AF-DEEC-DB93-C90C-D3085E0BF080}"/>
              </a:ext>
            </a:extLst>
          </p:cNvPr>
          <p:cNvSpPr txBox="1"/>
          <p:nvPr/>
        </p:nvSpPr>
        <p:spPr>
          <a:xfrm>
            <a:off x="5438775" y="1177240"/>
            <a:ext cx="6172200" cy="642035"/>
          </a:xfrm>
          <a:prstGeom prst="rect">
            <a:avLst/>
          </a:prstGeom>
          <a:noFill/>
        </p:spPr>
        <p:txBody>
          <a:bodyPr wrap="square">
            <a:spAutoFit/>
          </a:bodyPr>
          <a:lstStyle/>
          <a:p>
            <a:pPr>
              <a:lnSpc>
                <a:spcPct val="107000"/>
              </a:lnSpc>
              <a:spcAft>
                <a:spcPts val="675"/>
              </a:spcAft>
            </a:pPr>
            <a:r>
              <a:rPr lang="en-US" altLang="ko-KR" sz="3600" b="1" dirty="0">
                <a:solidFill>
                  <a:srgbClr val="094E86"/>
                </a:solidFill>
                <a:effectLst/>
                <a:latin typeface="Code Bold" panose="020B0604020202020204" pitchFamily="50" charset="0"/>
                <a:ea typeface="굴림" panose="020B0600000101010101" pitchFamily="50" charset="-127"/>
                <a:cs typeface="Arial" panose="020B0604020202020204" pitchFamily="34" charset="0"/>
              </a:rPr>
              <a:t>Heart-Shaped Face</a:t>
            </a:r>
            <a:endParaRPr lang="ko-KR" altLang="ko-KR" sz="2000" dirty="0">
              <a:solidFill>
                <a:srgbClr val="094E86"/>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9" name="TextBox 8">
            <a:extLst>
              <a:ext uri="{FF2B5EF4-FFF2-40B4-BE49-F238E27FC236}">
                <a16:creationId xmlns:a16="http://schemas.microsoft.com/office/drawing/2014/main" id="{DA539CD6-FD12-0CA3-371B-34BF173E8652}"/>
              </a:ext>
            </a:extLst>
          </p:cNvPr>
          <p:cNvSpPr txBox="1"/>
          <p:nvPr/>
        </p:nvSpPr>
        <p:spPr>
          <a:xfrm>
            <a:off x="5438775" y="2013998"/>
            <a:ext cx="6172200" cy="1674305"/>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There are some countries in the world that really put a big stock on looks, and so people in these places tend to be more open to cosmetic surgery. Take, for instance, South Korea, where you will often see advertisements for procedures.</a:t>
            </a:r>
            <a:endParaRPr lang="ko-KR" altLang="ko-KR" sz="12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11" name="TextBox 10">
            <a:extLst>
              <a:ext uri="{FF2B5EF4-FFF2-40B4-BE49-F238E27FC236}">
                <a16:creationId xmlns:a16="http://schemas.microsoft.com/office/drawing/2014/main" id="{5A6F00D8-9872-D971-05F9-332BED252A23}"/>
              </a:ext>
            </a:extLst>
          </p:cNvPr>
          <p:cNvSpPr txBox="1"/>
          <p:nvPr/>
        </p:nvSpPr>
        <p:spPr>
          <a:xfrm>
            <a:off x="5438775" y="3755663"/>
            <a:ext cx="6172200" cy="1674305"/>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One of these procedures is intended to help the women there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achieve a particular attribute </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that is seen as a true sign of beauty. This, of course, is the heart-shaped face which can only be done with a little cosmetic surgery on the chin.</a:t>
            </a:r>
            <a:endParaRPr lang="ko-KR" altLang="ko-KR" sz="12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393631606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136339"/>
            <a:ext cx="9336508" cy="2585323"/>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Should </a:t>
            </a:r>
            <a:r>
              <a:rPr lang="en-US" altLang="ko-KR" sz="5400" b="1" dirty="0">
                <a:solidFill>
                  <a:srgbClr val="F5F5F5"/>
                </a:solidFill>
                <a:latin typeface="Code Pro-Trial Normal LC" panose="00000A00000000000000" pitchFamily="50" charset="0"/>
              </a:rPr>
              <a:t>men</a:t>
            </a:r>
            <a:r>
              <a:rPr lang="en-US" altLang="ko-KR" sz="5400" dirty="0">
                <a:solidFill>
                  <a:srgbClr val="FF5D8F"/>
                </a:solidFill>
                <a:latin typeface="Code Pro-Trial Normal LC" panose="00000A00000000000000" pitchFamily="50" charset="0"/>
              </a:rPr>
              <a:t> wear more makeup or use skin care products?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34413977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2256692" y="2136339"/>
            <a:ext cx="7678616" cy="2585323"/>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Do we </a:t>
            </a:r>
            <a:r>
              <a:rPr lang="en-US" altLang="ko-KR" sz="5400" b="1" dirty="0">
                <a:solidFill>
                  <a:srgbClr val="F5F5F5"/>
                </a:solidFill>
                <a:latin typeface="Code Pro-Trial Normal LC" panose="00000A00000000000000" pitchFamily="50" charset="0"/>
              </a:rPr>
              <a:t>judge</a:t>
            </a:r>
            <a:r>
              <a:rPr lang="en-US" altLang="ko-KR" sz="5400" dirty="0">
                <a:solidFill>
                  <a:srgbClr val="FF5D8F"/>
                </a:solidFill>
                <a:latin typeface="Code Pro-Trial Normal LC" panose="00000A00000000000000" pitchFamily="50" charset="0"/>
              </a:rPr>
              <a:t> women by appearance more than men?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9736878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136339"/>
            <a:ext cx="9336508" cy="2585323"/>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Is there a connection between </a:t>
            </a:r>
            <a:r>
              <a:rPr lang="en-US" altLang="ko-KR" sz="5400" b="1" dirty="0">
                <a:solidFill>
                  <a:srgbClr val="F5F5F5"/>
                </a:solidFill>
                <a:latin typeface="Code Pro-Trial Normal LC" panose="00000A00000000000000" pitchFamily="50" charset="0"/>
              </a:rPr>
              <a:t>beauty</a:t>
            </a:r>
            <a:r>
              <a:rPr lang="en-US" altLang="ko-KR" sz="5400" dirty="0">
                <a:solidFill>
                  <a:srgbClr val="FF5D8F"/>
                </a:solidFill>
                <a:latin typeface="Code Pro-Trial Normal LC" panose="00000A00000000000000" pitchFamily="50" charset="0"/>
              </a:rPr>
              <a:t> and </a:t>
            </a:r>
            <a:r>
              <a:rPr lang="en-US" altLang="ko-KR" sz="5400" b="1" dirty="0">
                <a:solidFill>
                  <a:srgbClr val="F5F5F5"/>
                </a:solidFill>
                <a:latin typeface="Code Pro-Trial Normal LC" panose="00000A00000000000000" pitchFamily="50" charset="0"/>
              </a:rPr>
              <a:t>intelligence</a:t>
            </a:r>
            <a:r>
              <a:rPr lang="en-US" altLang="ko-KR" sz="5400" dirty="0">
                <a:solidFill>
                  <a:srgbClr val="FF5D8F"/>
                </a:solidFill>
                <a:latin typeface="Code Pro-Trial Normal LC" panose="00000A00000000000000" pitchFamily="50" charset="0"/>
              </a:rPr>
              <a:t>?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36120602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551837"/>
            <a:ext cx="9336508" cy="1754326"/>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Does looking good make you feel more </a:t>
            </a:r>
            <a:r>
              <a:rPr lang="en-US" altLang="ko-KR" sz="5400" b="1" dirty="0">
                <a:solidFill>
                  <a:srgbClr val="F5F5F5"/>
                </a:solidFill>
                <a:latin typeface="Code Pro-Trial Normal LC" panose="00000A00000000000000" pitchFamily="50" charset="0"/>
              </a:rPr>
              <a:t>confident</a:t>
            </a:r>
            <a:r>
              <a:rPr lang="en-US" altLang="ko-KR" sz="5400" dirty="0">
                <a:solidFill>
                  <a:srgbClr val="FF5D8F"/>
                </a:solidFill>
                <a:latin typeface="Code Pro-Trial Normal LC" panose="00000A00000000000000" pitchFamily="50" charset="0"/>
              </a:rPr>
              <a:t>?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662305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2136339"/>
            <a:ext cx="9336508" cy="2585323"/>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How much </a:t>
            </a:r>
            <a:r>
              <a:rPr lang="en-US" altLang="ko-KR" sz="5400" b="1" dirty="0">
                <a:solidFill>
                  <a:srgbClr val="F5F5F5"/>
                </a:solidFill>
                <a:latin typeface="Code Pro-Trial Normal LC" panose="00000A00000000000000" pitchFamily="50" charset="0"/>
              </a:rPr>
              <a:t>money</a:t>
            </a:r>
            <a:r>
              <a:rPr lang="en-US" altLang="ko-KR" sz="5400" dirty="0">
                <a:solidFill>
                  <a:srgbClr val="FF5D8F"/>
                </a:solidFill>
                <a:latin typeface="Code Pro-Trial Normal LC" panose="00000A00000000000000" pitchFamily="50" charset="0"/>
              </a:rPr>
              <a:t> should someone spend on fashion per month? </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20571630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A6C1"/>
            </a:gs>
            <a:gs pos="100000">
              <a:srgbClr val="FF87A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0A99E-ABDA-483C-BDFA-6FBC03BD6B88}"/>
              </a:ext>
            </a:extLst>
          </p:cNvPr>
          <p:cNvSpPr txBox="1"/>
          <p:nvPr/>
        </p:nvSpPr>
        <p:spPr>
          <a:xfrm>
            <a:off x="1427746" y="1720841"/>
            <a:ext cx="9336508" cy="3416320"/>
          </a:xfrm>
          <a:prstGeom prst="rect">
            <a:avLst/>
          </a:prstGeom>
          <a:noFill/>
        </p:spPr>
        <p:txBody>
          <a:bodyPr wrap="square" rtlCol="0" anchor="ctr">
            <a:spAutoFit/>
          </a:bodyPr>
          <a:lstStyle/>
          <a:p>
            <a:pPr algn="ctr"/>
            <a:r>
              <a:rPr lang="en-US" altLang="ko-KR" sz="5400" dirty="0">
                <a:solidFill>
                  <a:srgbClr val="FF5D8F"/>
                </a:solidFill>
                <a:latin typeface="Code Pro-Trial Normal LC" panose="00000A00000000000000" pitchFamily="50" charset="0"/>
              </a:rPr>
              <a:t>Have you ever seen someone that looked truly </a:t>
            </a:r>
            <a:r>
              <a:rPr lang="en-US" altLang="ko-KR" sz="5400" b="1" dirty="0">
                <a:solidFill>
                  <a:srgbClr val="F5F5F5"/>
                </a:solidFill>
                <a:latin typeface="Code Pro-Trial Normal LC" panose="00000A00000000000000" pitchFamily="50" charset="0"/>
              </a:rPr>
              <a:t>bizarre</a:t>
            </a:r>
            <a:r>
              <a:rPr lang="en-US" altLang="ko-KR" sz="5400" dirty="0">
                <a:solidFill>
                  <a:srgbClr val="FF5D8F"/>
                </a:solidFill>
                <a:latin typeface="Code Pro-Trial Normal LC" panose="00000A00000000000000" pitchFamily="50" charset="0"/>
              </a:rPr>
              <a:t>? </a:t>
            </a:r>
            <a:br>
              <a:rPr lang="en-US" altLang="ko-KR" sz="5400" dirty="0">
                <a:solidFill>
                  <a:srgbClr val="FF5D8F"/>
                </a:solidFill>
                <a:latin typeface="Code Pro-Trial Normal LC" panose="00000A00000000000000" pitchFamily="50" charset="0"/>
              </a:rPr>
            </a:br>
            <a:r>
              <a:rPr lang="en-US" altLang="ko-KR" sz="5400" dirty="0">
                <a:solidFill>
                  <a:srgbClr val="FF5D8F"/>
                </a:solidFill>
                <a:latin typeface="Code Pro-Trial Normal LC" panose="00000A00000000000000" pitchFamily="50" charset="0"/>
              </a:rPr>
              <a:t>Describe them.</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3637801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D81B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7B5924-6F6C-C8D6-7D7B-DA67CC6D9FA4}"/>
              </a:ext>
            </a:extLst>
          </p:cNvPr>
          <p:cNvSpPr txBox="1"/>
          <p:nvPr/>
        </p:nvSpPr>
        <p:spPr>
          <a:xfrm>
            <a:off x="1813736" y="2176790"/>
            <a:ext cx="5503430" cy="2123658"/>
          </a:xfrm>
          <a:prstGeom prst="rect">
            <a:avLst/>
          </a:prstGeom>
          <a:noFill/>
        </p:spPr>
        <p:txBody>
          <a:bodyPr wrap="none" rtlCol="0">
            <a:spAutoFit/>
          </a:bodyPr>
          <a:lstStyle/>
          <a:p>
            <a:r>
              <a:rPr lang="en-US" altLang="ko-KR" sz="6600" dirty="0">
                <a:solidFill>
                  <a:srgbClr val="FFA6C1"/>
                </a:solidFill>
                <a:latin typeface="Code Bold" panose="020B0604020202020204" pitchFamily="50" charset="0"/>
              </a:rPr>
              <a:t>Attractiveness</a:t>
            </a:r>
          </a:p>
          <a:p>
            <a:r>
              <a:rPr lang="en-US" altLang="ko-KR" sz="6600" dirty="0">
                <a:solidFill>
                  <a:srgbClr val="FFA6C1"/>
                </a:solidFill>
                <a:latin typeface="Code Bold" panose="020B0604020202020204" pitchFamily="50" charset="0"/>
              </a:rPr>
              <a:t>Map</a:t>
            </a:r>
            <a:endParaRPr lang="ko-KR" altLang="en-US" sz="6600" dirty="0">
              <a:solidFill>
                <a:srgbClr val="FFA6C1"/>
              </a:solidFill>
              <a:latin typeface="Code Bold" panose="020B0604020202020204" pitchFamily="50" charset="0"/>
            </a:endParaRPr>
          </a:p>
        </p:txBody>
      </p:sp>
      <p:sp>
        <p:nvSpPr>
          <p:cNvPr id="3" name="TextBox 2">
            <a:extLst>
              <a:ext uri="{FF2B5EF4-FFF2-40B4-BE49-F238E27FC236}">
                <a16:creationId xmlns:a16="http://schemas.microsoft.com/office/drawing/2014/main" id="{C99DD345-EBEF-9D35-3D3A-D87D9314E7FA}"/>
              </a:ext>
            </a:extLst>
          </p:cNvPr>
          <p:cNvSpPr txBox="1"/>
          <p:nvPr/>
        </p:nvSpPr>
        <p:spPr>
          <a:xfrm>
            <a:off x="1813736" y="4579034"/>
            <a:ext cx="1537600" cy="369332"/>
          </a:xfrm>
          <a:prstGeom prst="rect">
            <a:avLst/>
          </a:prstGeom>
          <a:noFill/>
        </p:spPr>
        <p:txBody>
          <a:bodyPr wrap="none" rtlCol="0">
            <a:spAutoFit/>
          </a:bodyPr>
          <a:lstStyle/>
          <a:p>
            <a:r>
              <a:rPr lang="en-US" altLang="ko-KR" dirty="0">
                <a:solidFill>
                  <a:srgbClr val="F5F5F5"/>
                </a:solidFill>
                <a:latin typeface="Code Pro-Trial Light LC" panose="00000A00000000000000" pitchFamily="50" charset="0"/>
              </a:rPr>
              <a:t>Group work</a:t>
            </a:r>
            <a:endParaRPr lang="ko-KR" altLang="en-US" dirty="0">
              <a:solidFill>
                <a:srgbClr val="F5F5F5"/>
              </a:solidFill>
              <a:latin typeface="Code Bold" panose="020B0604020202020204" pitchFamily="50" charset="0"/>
            </a:endParaRPr>
          </a:p>
        </p:txBody>
      </p:sp>
      <p:pic>
        <p:nvPicPr>
          <p:cNvPr id="5" name="Graphic 4" descr="Rose with solid fill">
            <a:extLst>
              <a:ext uri="{FF2B5EF4-FFF2-40B4-BE49-F238E27FC236}">
                <a16:creationId xmlns:a16="http://schemas.microsoft.com/office/drawing/2014/main" id="{58181733-251E-C45F-848F-8FAB0CB6EA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04050" y="136100"/>
            <a:ext cx="6585800" cy="6585800"/>
          </a:xfrm>
          <a:prstGeom prst="rect">
            <a:avLst/>
          </a:prstGeom>
        </p:spPr>
      </p:pic>
    </p:spTree>
    <p:extLst>
      <p:ext uri="{BB962C8B-B14F-4D97-AF65-F5344CB8AC3E}">
        <p14:creationId xmlns:p14="http://schemas.microsoft.com/office/powerpoint/2010/main" val="2559774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87AB"/>
        </a:solidFill>
        <a:effectLst/>
      </p:bgPr>
    </p:bg>
    <p:spTree>
      <p:nvGrpSpPr>
        <p:cNvPr id="1" name=""/>
        <p:cNvGrpSpPr/>
        <p:nvPr/>
      </p:nvGrpSpPr>
      <p:grpSpPr>
        <a:xfrm>
          <a:off x="0" y="0"/>
          <a:ext cx="0" cy="0"/>
          <a:chOff x="0" y="0"/>
          <a:chExt cx="0" cy="0"/>
        </a:xfrm>
      </p:grpSpPr>
      <p:pic>
        <p:nvPicPr>
          <p:cNvPr id="1028" name="Picture 4" descr="World Map PNG Transparent Images | PNG All">
            <a:extLst>
              <a:ext uri="{FF2B5EF4-FFF2-40B4-BE49-F238E27FC236}">
                <a16:creationId xmlns:a16="http://schemas.microsoft.com/office/drawing/2014/main" id="{F7609276-0579-E053-F08F-4B8D1057E356}"/>
              </a:ext>
            </a:extLst>
          </p:cNvPr>
          <p:cNvPicPr>
            <a:picLocks noChangeAspect="1" noChangeArrowheads="1"/>
          </p:cNvPicPr>
          <p:nvPr/>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0" y="447675"/>
            <a:ext cx="1219200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66951"/>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D81B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7B5924-6F6C-C8D6-7D7B-DA67CC6D9FA4}"/>
              </a:ext>
            </a:extLst>
          </p:cNvPr>
          <p:cNvSpPr txBox="1"/>
          <p:nvPr/>
        </p:nvSpPr>
        <p:spPr>
          <a:xfrm>
            <a:off x="1813736" y="2176790"/>
            <a:ext cx="4230645" cy="2123658"/>
          </a:xfrm>
          <a:prstGeom prst="rect">
            <a:avLst/>
          </a:prstGeom>
          <a:noFill/>
        </p:spPr>
        <p:txBody>
          <a:bodyPr wrap="none" rtlCol="0">
            <a:spAutoFit/>
          </a:bodyPr>
          <a:lstStyle/>
          <a:p>
            <a:r>
              <a:rPr lang="en-US" altLang="ko-KR" sz="6600" dirty="0">
                <a:solidFill>
                  <a:srgbClr val="FFA6C1"/>
                </a:solidFill>
                <a:latin typeface="Code Bold" panose="020B0604020202020204" pitchFamily="50" charset="0"/>
              </a:rPr>
              <a:t>Review </a:t>
            </a:r>
          </a:p>
          <a:p>
            <a:r>
              <a:rPr lang="en-US" altLang="ko-KR" sz="6600" dirty="0">
                <a:solidFill>
                  <a:srgbClr val="FFA6C1"/>
                </a:solidFill>
                <a:latin typeface="Code Bold" panose="020B0604020202020204" pitchFamily="50" charset="0"/>
              </a:rPr>
              <a:t>Crossword</a:t>
            </a:r>
            <a:endParaRPr lang="ko-KR" altLang="en-US" sz="6600" dirty="0">
              <a:solidFill>
                <a:srgbClr val="FFA6C1"/>
              </a:solidFill>
              <a:latin typeface="Code Bold" panose="020B0604020202020204" pitchFamily="50" charset="0"/>
            </a:endParaRPr>
          </a:p>
        </p:txBody>
      </p:sp>
      <p:sp>
        <p:nvSpPr>
          <p:cNvPr id="3" name="TextBox 2">
            <a:extLst>
              <a:ext uri="{FF2B5EF4-FFF2-40B4-BE49-F238E27FC236}">
                <a16:creationId xmlns:a16="http://schemas.microsoft.com/office/drawing/2014/main" id="{C99DD345-EBEF-9D35-3D3A-D87D9314E7FA}"/>
              </a:ext>
            </a:extLst>
          </p:cNvPr>
          <p:cNvSpPr txBox="1"/>
          <p:nvPr/>
        </p:nvSpPr>
        <p:spPr>
          <a:xfrm>
            <a:off x="1813736" y="4579034"/>
            <a:ext cx="1537600" cy="369332"/>
          </a:xfrm>
          <a:prstGeom prst="rect">
            <a:avLst/>
          </a:prstGeom>
          <a:noFill/>
        </p:spPr>
        <p:txBody>
          <a:bodyPr wrap="none" rtlCol="0">
            <a:spAutoFit/>
          </a:bodyPr>
          <a:lstStyle/>
          <a:p>
            <a:r>
              <a:rPr lang="en-US" altLang="ko-KR" dirty="0">
                <a:solidFill>
                  <a:srgbClr val="F5F5F5"/>
                </a:solidFill>
                <a:latin typeface="Code Pro-Trial Light LC" panose="00000A00000000000000" pitchFamily="50" charset="0"/>
              </a:rPr>
              <a:t>Group work</a:t>
            </a:r>
            <a:endParaRPr lang="ko-KR" altLang="en-US" dirty="0">
              <a:solidFill>
                <a:srgbClr val="F5F5F5"/>
              </a:solidFill>
              <a:latin typeface="Code Bold" panose="020B0604020202020204" pitchFamily="50" charset="0"/>
            </a:endParaRPr>
          </a:p>
        </p:txBody>
      </p:sp>
      <p:pic>
        <p:nvPicPr>
          <p:cNvPr id="5" name="Graphic 4" descr="Rose with solid fill">
            <a:extLst>
              <a:ext uri="{FF2B5EF4-FFF2-40B4-BE49-F238E27FC236}">
                <a16:creationId xmlns:a16="http://schemas.microsoft.com/office/drawing/2014/main" id="{58181733-251E-C45F-848F-8FAB0CB6EA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04050" y="136100"/>
            <a:ext cx="6585800" cy="6585800"/>
          </a:xfrm>
          <a:prstGeom prst="rect">
            <a:avLst/>
          </a:prstGeom>
        </p:spPr>
      </p:pic>
    </p:spTree>
    <p:extLst>
      <p:ext uri="{BB962C8B-B14F-4D97-AF65-F5344CB8AC3E}">
        <p14:creationId xmlns:p14="http://schemas.microsoft.com/office/powerpoint/2010/main" val="1108516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Rose with solid fill">
            <a:extLst>
              <a:ext uri="{FF2B5EF4-FFF2-40B4-BE49-F238E27FC236}">
                <a16:creationId xmlns:a16="http://schemas.microsoft.com/office/drawing/2014/main" id="{C902EB15-0148-7B61-247E-072AD5DD00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812611">
            <a:off x="2200364" y="-548368"/>
            <a:ext cx="10643794" cy="10643794"/>
          </a:xfrm>
          <a:prstGeom prst="rect">
            <a:avLst/>
          </a:prstGeom>
        </p:spPr>
      </p:pic>
      <p:pic>
        <p:nvPicPr>
          <p:cNvPr id="3" name="Picture 2" descr="Qr code&#10;&#10;Description automatically generated">
            <a:extLst>
              <a:ext uri="{FF2B5EF4-FFF2-40B4-BE49-F238E27FC236}">
                <a16:creationId xmlns:a16="http://schemas.microsoft.com/office/drawing/2014/main" id="{615EFA06-ADD7-1717-61D6-34293C241B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2747" y="1249185"/>
            <a:ext cx="3510169" cy="4359630"/>
          </a:xfrm>
          <a:prstGeom prst="rect">
            <a:avLst/>
          </a:prstGeom>
        </p:spPr>
      </p:pic>
    </p:spTree>
    <p:extLst>
      <p:ext uri="{BB962C8B-B14F-4D97-AF65-F5344CB8AC3E}">
        <p14:creationId xmlns:p14="http://schemas.microsoft.com/office/powerpoint/2010/main" val="4057778450"/>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erson&#10;&#10;Description automatically generated with medium confidence">
            <a:extLst>
              <a:ext uri="{FF2B5EF4-FFF2-40B4-BE49-F238E27FC236}">
                <a16:creationId xmlns:a16="http://schemas.microsoft.com/office/drawing/2014/main" id="{2428A6F4-9A60-31D5-2C26-28E40584032E}"/>
              </a:ext>
            </a:extLst>
          </p:cNvPr>
          <p:cNvPicPr>
            <a:picLocks noChangeAspect="1"/>
          </p:cNvPicPr>
          <p:nvPr/>
        </p:nvPicPr>
        <p:blipFill rotWithShape="1">
          <a:blip r:embed="rId2">
            <a:extLst>
              <a:ext uri="{28A0092B-C50C-407E-A947-70E740481C1C}">
                <a14:useLocalDpi xmlns:a14="http://schemas.microsoft.com/office/drawing/2010/main" val="0"/>
              </a:ext>
            </a:extLst>
          </a:blip>
          <a:srcRect l="2668" r="38642"/>
          <a:stretch/>
        </p:blipFill>
        <p:spPr bwMode="auto">
          <a:xfrm>
            <a:off x="7162799" y="0"/>
            <a:ext cx="5029201" cy="6858000"/>
          </a:xfrm>
          <a:prstGeom prst="rect">
            <a:avLst/>
          </a:prstGeom>
          <a:noFill/>
          <a:ln>
            <a:noFill/>
          </a:ln>
        </p:spPr>
      </p:pic>
      <p:sp>
        <p:nvSpPr>
          <p:cNvPr id="2" name="Rectangle 1">
            <a:extLst>
              <a:ext uri="{FF2B5EF4-FFF2-40B4-BE49-F238E27FC236}">
                <a16:creationId xmlns:a16="http://schemas.microsoft.com/office/drawing/2014/main" id="{92B02CA5-E2BE-F368-4B98-8D7F6F5AEB9F}"/>
              </a:ext>
            </a:extLst>
          </p:cNvPr>
          <p:cNvSpPr/>
          <p:nvPr/>
        </p:nvSpPr>
        <p:spPr>
          <a:xfrm>
            <a:off x="7140574" y="-104775"/>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BEB63802-3708-AFDB-BD40-181341AE3267}"/>
              </a:ext>
            </a:extLst>
          </p:cNvPr>
          <p:cNvSpPr txBox="1"/>
          <p:nvPr/>
        </p:nvSpPr>
        <p:spPr>
          <a:xfrm>
            <a:off x="7686675" y="5728051"/>
            <a:ext cx="4248150"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effectLst/>
                <a:latin typeface="Jaceline" pitchFamily="2" charset="0"/>
                <a:ea typeface="굴림" panose="020B0600000101010101" pitchFamily="50" charset="-127"/>
                <a:cs typeface="Arial" panose="020B0604020202020204" pitchFamily="34" charset="0"/>
              </a:rPr>
              <a:t>Double Eyelids</a:t>
            </a:r>
          </a:p>
        </p:txBody>
      </p:sp>
      <p:sp>
        <p:nvSpPr>
          <p:cNvPr id="7" name="TextBox 6">
            <a:extLst>
              <a:ext uri="{FF2B5EF4-FFF2-40B4-BE49-F238E27FC236}">
                <a16:creationId xmlns:a16="http://schemas.microsoft.com/office/drawing/2014/main" id="{263A88AF-DEEC-DB93-C90C-D3085E0BF080}"/>
              </a:ext>
            </a:extLst>
          </p:cNvPr>
          <p:cNvSpPr txBox="1"/>
          <p:nvPr/>
        </p:nvSpPr>
        <p:spPr>
          <a:xfrm>
            <a:off x="409575" y="1499647"/>
            <a:ext cx="6172200" cy="642035"/>
          </a:xfrm>
          <a:prstGeom prst="rect">
            <a:avLst/>
          </a:prstGeom>
          <a:noFill/>
        </p:spPr>
        <p:txBody>
          <a:bodyPr wrap="square">
            <a:spAutoFit/>
          </a:bodyPr>
          <a:lstStyle/>
          <a:p>
            <a:pPr>
              <a:lnSpc>
                <a:spcPct val="107000"/>
              </a:lnSpc>
              <a:spcAft>
                <a:spcPts val="675"/>
              </a:spcAft>
            </a:pPr>
            <a:r>
              <a:rPr lang="en-US" altLang="ko-KR" sz="3600" b="1" dirty="0">
                <a:solidFill>
                  <a:srgbClr val="094E86"/>
                </a:solidFill>
                <a:effectLst/>
                <a:latin typeface="Code Bold" panose="020B0604020202020204" pitchFamily="50" charset="0"/>
                <a:ea typeface="굴림" panose="020B0600000101010101" pitchFamily="50" charset="-127"/>
                <a:cs typeface="Arial" panose="020B0604020202020204" pitchFamily="34" charset="0"/>
              </a:rPr>
              <a:t>Double Eyelids</a:t>
            </a:r>
            <a:endParaRPr lang="ko-KR" altLang="ko-KR" sz="2000" b="1" dirty="0">
              <a:solidFill>
                <a:srgbClr val="094E86"/>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9" name="TextBox 8">
            <a:extLst>
              <a:ext uri="{FF2B5EF4-FFF2-40B4-BE49-F238E27FC236}">
                <a16:creationId xmlns:a16="http://schemas.microsoft.com/office/drawing/2014/main" id="{DA539CD6-FD12-0CA3-371B-34BF173E8652}"/>
              </a:ext>
            </a:extLst>
          </p:cNvPr>
          <p:cNvSpPr txBox="1"/>
          <p:nvPr/>
        </p:nvSpPr>
        <p:spPr>
          <a:xfrm>
            <a:off x="409575" y="2289464"/>
            <a:ext cx="6172200" cy="1353704"/>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We know that this physical attribute may sound like something that belongs to a science fiction alien character or something but this is actually something that in South Korea is believed to help you look more beautiful.</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11" name="TextBox 10">
            <a:extLst>
              <a:ext uri="{FF2B5EF4-FFF2-40B4-BE49-F238E27FC236}">
                <a16:creationId xmlns:a16="http://schemas.microsoft.com/office/drawing/2014/main" id="{5A6F00D8-9872-D971-05F9-332BED252A23}"/>
              </a:ext>
            </a:extLst>
          </p:cNvPr>
          <p:cNvSpPr txBox="1"/>
          <p:nvPr/>
        </p:nvSpPr>
        <p:spPr>
          <a:xfrm>
            <a:off x="409575" y="3764791"/>
            <a:ext cx="6172200" cy="1353704"/>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So, in order to achieve double eyelids, there is a specific surgery available there, or you can simply use eyelid tape to make this happen. What it does is widen the eyes, which many people there feel is a sign of beauty.</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36421230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D81B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7B5924-6F6C-C8D6-7D7B-DA67CC6D9FA4}"/>
              </a:ext>
            </a:extLst>
          </p:cNvPr>
          <p:cNvSpPr txBox="1"/>
          <p:nvPr/>
        </p:nvSpPr>
        <p:spPr>
          <a:xfrm>
            <a:off x="1813736" y="2176790"/>
            <a:ext cx="2159566" cy="2123658"/>
          </a:xfrm>
          <a:prstGeom prst="rect">
            <a:avLst/>
          </a:prstGeom>
          <a:noFill/>
        </p:spPr>
        <p:txBody>
          <a:bodyPr wrap="none" rtlCol="0">
            <a:spAutoFit/>
          </a:bodyPr>
          <a:lstStyle/>
          <a:p>
            <a:endParaRPr lang="en-US" altLang="ko-KR" sz="6600" dirty="0">
              <a:solidFill>
                <a:srgbClr val="FFA6C1"/>
              </a:solidFill>
              <a:latin typeface="Code Bold" panose="020B0604020202020204" pitchFamily="50" charset="0"/>
            </a:endParaRPr>
          </a:p>
          <a:p>
            <a:r>
              <a:rPr lang="en-US" altLang="ko-KR" sz="6600" dirty="0">
                <a:solidFill>
                  <a:srgbClr val="FFA6C1"/>
                </a:solidFill>
                <a:latin typeface="Code Bold" panose="020B0604020202020204" pitchFamily="50" charset="0"/>
              </a:rPr>
              <a:t>Draw</a:t>
            </a:r>
          </a:p>
        </p:txBody>
      </p:sp>
      <p:sp>
        <p:nvSpPr>
          <p:cNvPr id="3" name="TextBox 2">
            <a:extLst>
              <a:ext uri="{FF2B5EF4-FFF2-40B4-BE49-F238E27FC236}">
                <a16:creationId xmlns:a16="http://schemas.microsoft.com/office/drawing/2014/main" id="{C99DD345-EBEF-9D35-3D3A-D87D9314E7FA}"/>
              </a:ext>
            </a:extLst>
          </p:cNvPr>
          <p:cNvSpPr txBox="1"/>
          <p:nvPr/>
        </p:nvSpPr>
        <p:spPr>
          <a:xfrm>
            <a:off x="1813736" y="4579034"/>
            <a:ext cx="2111475" cy="369332"/>
          </a:xfrm>
          <a:prstGeom prst="rect">
            <a:avLst/>
          </a:prstGeom>
          <a:noFill/>
        </p:spPr>
        <p:txBody>
          <a:bodyPr wrap="none" rtlCol="0">
            <a:spAutoFit/>
          </a:bodyPr>
          <a:lstStyle/>
          <a:p>
            <a:r>
              <a:rPr lang="en-US" altLang="ko-KR" dirty="0">
                <a:solidFill>
                  <a:srgbClr val="F5F5F5"/>
                </a:solidFill>
                <a:latin typeface="Code Pro-Trial Light LC" panose="00000A00000000000000" pitchFamily="50" charset="0"/>
              </a:rPr>
              <a:t>The perfect face</a:t>
            </a:r>
            <a:endParaRPr lang="ko-KR" altLang="en-US" dirty="0">
              <a:solidFill>
                <a:srgbClr val="F5F5F5"/>
              </a:solidFill>
              <a:latin typeface="Code Bold" panose="020B0604020202020204" pitchFamily="50" charset="0"/>
            </a:endParaRPr>
          </a:p>
        </p:txBody>
      </p:sp>
      <p:pic>
        <p:nvPicPr>
          <p:cNvPr id="5" name="Graphic 4" descr="Rose with solid fill">
            <a:extLst>
              <a:ext uri="{FF2B5EF4-FFF2-40B4-BE49-F238E27FC236}">
                <a16:creationId xmlns:a16="http://schemas.microsoft.com/office/drawing/2014/main" id="{58181733-251E-C45F-848F-8FAB0CB6EA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04050" y="136100"/>
            <a:ext cx="6585800" cy="6585800"/>
          </a:xfrm>
          <a:prstGeom prst="rect">
            <a:avLst/>
          </a:prstGeom>
        </p:spPr>
      </p:pic>
    </p:spTree>
    <p:extLst>
      <p:ext uri="{BB962C8B-B14F-4D97-AF65-F5344CB8AC3E}">
        <p14:creationId xmlns:p14="http://schemas.microsoft.com/office/powerpoint/2010/main" val="4043533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oustache face with solid fill with solid fill">
            <a:extLst>
              <a:ext uri="{FF2B5EF4-FFF2-40B4-BE49-F238E27FC236}">
                <a16:creationId xmlns:a16="http://schemas.microsoft.com/office/drawing/2014/main" id="{F33AA99B-B1B7-DE20-7DD1-73557AF12D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768767">
            <a:off x="3732635" y="-3043665"/>
            <a:ext cx="12945328" cy="12945328"/>
          </a:xfrm>
          <a:prstGeom prst="rect">
            <a:avLst/>
          </a:prstGeom>
        </p:spPr>
      </p:pic>
      <p:sp>
        <p:nvSpPr>
          <p:cNvPr id="2" name="TextBox 1">
            <a:extLst>
              <a:ext uri="{FF2B5EF4-FFF2-40B4-BE49-F238E27FC236}">
                <a16:creationId xmlns:a16="http://schemas.microsoft.com/office/drawing/2014/main" id="{312A907E-4B81-DA15-4B4A-E1A88A35B1F9}"/>
              </a:ext>
            </a:extLst>
          </p:cNvPr>
          <p:cNvSpPr txBox="1"/>
          <p:nvPr/>
        </p:nvSpPr>
        <p:spPr>
          <a:xfrm>
            <a:off x="1200911" y="3689602"/>
            <a:ext cx="6239209" cy="1754326"/>
          </a:xfrm>
          <a:prstGeom prst="rect">
            <a:avLst/>
          </a:prstGeom>
          <a:noFill/>
        </p:spPr>
        <p:txBody>
          <a:bodyPr wrap="none" rtlCol="0">
            <a:spAutoFit/>
          </a:bodyPr>
          <a:lstStyle/>
          <a:p>
            <a:r>
              <a:rPr lang="en-US" altLang="ko-KR" sz="5400" dirty="0">
                <a:solidFill>
                  <a:srgbClr val="F5F5F5"/>
                </a:solidFill>
                <a:latin typeface="Code Pro-Trial Normal" panose="00000800000000000000" pitchFamily="50" charset="0"/>
              </a:rPr>
              <a:t>Read and Draw</a:t>
            </a:r>
          </a:p>
          <a:p>
            <a:r>
              <a:rPr lang="en-US" altLang="ko-KR" sz="5400" dirty="0">
                <a:solidFill>
                  <a:srgbClr val="FF5D8F"/>
                </a:solidFill>
                <a:latin typeface="Code Pro-Trial Normal LC" panose="00000A00000000000000" pitchFamily="50" charset="0"/>
              </a:rPr>
              <a:t>The Perfect Face</a:t>
            </a:r>
            <a:endParaRPr lang="ko-KR" altLang="en-US" sz="5400" dirty="0">
              <a:solidFill>
                <a:srgbClr val="FF5D8F"/>
              </a:solidFill>
              <a:latin typeface="Code Pro-Trial Normal LC" panose="00000A00000000000000" pitchFamily="50" charset="0"/>
            </a:endParaRPr>
          </a:p>
        </p:txBody>
      </p:sp>
    </p:spTree>
    <p:extLst>
      <p:ext uri="{BB962C8B-B14F-4D97-AF65-F5344CB8AC3E}">
        <p14:creationId xmlns:p14="http://schemas.microsoft.com/office/powerpoint/2010/main" val="2086739881"/>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94E8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C3C9D-4AC3-C3D5-1B1F-A79768964EA5}"/>
              </a:ext>
            </a:extLst>
          </p:cNvPr>
          <p:cNvSpPr txBox="1"/>
          <p:nvPr/>
        </p:nvSpPr>
        <p:spPr>
          <a:xfrm>
            <a:off x="1111250" y="2927901"/>
            <a:ext cx="9969500" cy="1002197"/>
          </a:xfrm>
          <a:prstGeom prst="rect">
            <a:avLst/>
          </a:prstGeom>
          <a:noFill/>
        </p:spPr>
        <p:txBody>
          <a:bodyPr wrap="square">
            <a:spAutoFit/>
          </a:bodyPr>
          <a:lstStyle/>
          <a:p>
            <a:pPr marL="457200" indent="-457200">
              <a:lnSpc>
                <a:spcPct val="200000"/>
              </a:lnSpc>
            </a:pPr>
            <a:r>
              <a:rPr lang="en-US" altLang="ko-KR" sz="1600" dirty="0">
                <a:solidFill>
                  <a:srgbClr val="F5F5F5"/>
                </a:solidFill>
                <a:effectLst/>
                <a:latin typeface="Times New Roman" panose="02020603050405020304" pitchFamily="18" charset="0"/>
              </a:rPr>
              <a:t>Shepherd, B. T. (2021, November 2). </a:t>
            </a:r>
            <a:r>
              <a:rPr lang="en-US" altLang="ko-KR" sz="1600" i="1" dirty="0">
                <a:solidFill>
                  <a:srgbClr val="F5F5F5"/>
                </a:solidFill>
                <a:effectLst/>
                <a:latin typeface="Times New Roman" panose="02020603050405020304" pitchFamily="18" charset="0"/>
              </a:rPr>
              <a:t>35+ Things People Find Attractive in Various Countries Around The World</a:t>
            </a:r>
            <a:r>
              <a:rPr lang="en-US" altLang="ko-KR" sz="1600" dirty="0">
                <a:solidFill>
                  <a:srgbClr val="F5F5F5"/>
                </a:solidFill>
                <a:effectLst/>
                <a:latin typeface="Times New Roman" panose="02020603050405020304" pitchFamily="18" charset="0"/>
              </a:rPr>
              <a:t>. </a:t>
            </a:r>
            <a:r>
              <a:rPr lang="en-US" altLang="ko-KR" sz="1600" dirty="0" err="1">
                <a:solidFill>
                  <a:srgbClr val="F5F5F5"/>
                </a:solidFill>
                <a:effectLst/>
                <a:latin typeface="Times New Roman" panose="02020603050405020304" pitchFamily="18" charset="0"/>
              </a:rPr>
              <a:t>BigGlobalTravel</a:t>
            </a:r>
            <a:r>
              <a:rPr lang="en-US" altLang="ko-KR" sz="1600" dirty="0">
                <a:solidFill>
                  <a:srgbClr val="F5F5F5"/>
                </a:solidFill>
                <a:effectLst/>
                <a:latin typeface="Times New Roman" panose="02020603050405020304" pitchFamily="18" charset="0"/>
              </a:rPr>
              <a:t>. https://bigglobaltravel.com/trending/interesting-world-fb/?utm_campaign=interesting-world</a:t>
            </a:r>
          </a:p>
        </p:txBody>
      </p:sp>
      <p:sp>
        <p:nvSpPr>
          <p:cNvPr id="4" name="TextBox 3">
            <a:extLst>
              <a:ext uri="{FF2B5EF4-FFF2-40B4-BE49-F238E27FC236}">
                <a16:creationId xmlns:a16="http://schemas.microsoft.com/office/drawing/2014/main" id="{59597F22-C540-4FC6-6317-6F9FB05E3923}"/>
              </a:ext>
            </a:extLst>
          </p:cNvPr>
          <p:cNvSpPr txBox="1"/>
          <p:nvPr/>
        </p:nvSpPr>
        <p:spPr>
          <a:xfrm>
            <a:off x="1111250" y="2558569"/>
            <a:ext cx="3080715" cy="369332"/>
          </a:xfrm>
          <a:prstGeom prst="rect">
            <a:avLst/>
          </a:prstGeom>
          <a:noFill/>
        </p:spPr>
        <p:txBody>
          <a:bodyPr wrap="none" rtlCol="0">
            <a:spAutoFit/>
          </a:bodyPr>
          <a:lstStyle/>
          <a:p>
            <a:r>
              <a:rPr lang="en-US" altLang="ko-KR" dirty="0">
                <a:solidFill>
                  <a:srgbClr val="FF5D8F"/>
                </a:solidFill>
              </a:rPr>
              <a:t>Information gathered from:</a:t>
            </a:r>
            <a:endParaRPr lang="ko-KR" altLang="en-US" dirty="0">
              <a:solidFill>
                <a:srgbClr val="FF5D8F"/>
              </a:solidFill>
            </a:endParaRPr>
          </a:p>
        </p:txBody>
      </p:sp>
    </p:spTree>
    <p:extLst>
      <p:ext uri="{BB962C8B-B14F-4D97-AF65-F5344CB8AC3E}">
        <p14:creationId xmlns:p14="http://schemas.microsoft.com/office/powerpoint/2010/main" val="8394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person&#10;&#10;Description automatically generated with medium confidence">
            <a:extLst>
              <a:ext uri="{FF2B5EF4-FFF2-40B4-BE49-F238E27FC236}">
                <a16:creationId xmlns:a16="http://schemas.microsoft.com/office/drawing/2014/main" id="{D9B24E12-07CF-0842-A4C5-2B4546766A65}"/>
              </a:ext>
            </a:extLst>
          </p:cNvPr>
          <p:cNvPicPr>
            <a:picLocks noChangeAspect="1"/>
          </p:cNvPicPr>
          <p:nvPr/>
        </p:nvPicPr>
        <p:blipFill rotWithShape="1">
          <a:blip r:embed="rId2">
            <a:extLst>
              <a:ext uri="{28A0092B-C50C-407E-A947-70E740481C1C}">
                <a14:useLocalDpi xmlns:a14="http://schemas.microsoft.com/office/drawing/2010/main" val="0"/>
              </a:ext>
            </a:extLst>
          </a:blip>
          <a:srcRect l="36530" r="5780"/>
          <a:stretch/>
        </p:blipFill>
        <p:spPr bwMode="auto">
          <a:xfrm>
            <a:off x="0" y="0"/>
            <a:ext cx="4943475" cy="6858000"/>
          </a:xfrm>
          <a:prstGeom prst="rect">
            <a:avLst/>
          </a:prstGeom>
          <a:noFill/>
          <a:ln>
            <a:noFill/>
          </a:ln>
        </p:spPr>
      </p:pic>
      <p:sp>
        <p:nvSpPr>
          <p:cNvPr id="2" name="Rectangle 1">
            <a:extLst>
              <a:ext uri="{FF2B5EF4-FFF2-40B4-BE49-F238E27FC236}">
                <a16:creationId xmlns:a16="http://schemas.microsoft.com/office/drawing/2014/main" id="{92B02CA5-E2BE-F368-4B98-8D7F6F5AEB9F}"/>
              </a:ext>
            </a:extLst>
          </p:cNvPr>
          <p:cNvSpPr/>
          <p:nvPr/>
        </p:nvSpPr>
        <p:spPr>
          <a:xfrm>
            <a:off x="4943475" y="-133350"/>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BEB63802-3708-AFDB-BD40-181341AE3267}"/>
              </a:ext>
            </a:extLst>
          </p:cNvPr>
          <p:cNvSpPr txBox="1"/>
          <p:nvPr/>
        </p:nvSpPr>
        <p:spPr>
          <a:xfrm>
            <a:off x="2740085" y="5749772"/>
            <a:ext cx="4248150"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effectLst/>
                <a:latin typeface="Jaceline" pitchFamily="2" charset="0"/>
                <a:ea typeface="굴림" panose="020B0600000101010101" pitchFamily="50" charset="-127"/>
                <a:cs typeface="Arial" panose="020B0604020202020204" pitchFamily="34" charset="0"/>
              </a:rPr>
              <a:t>Skinny Noses </a:t>
            </a:r>
          </a:p>
        </p:txBody>
      </p:sp>
      <p:sp>
        <p:nvSpPr>
          <p:cNvPr id="7" name="TextBox 6">
            <a:extLst>
              <a:ext uri="{FF2B5EF4-FFF2-40B4-BE49-F238E27FC236}">
                <a16:creationId xmlns:a16="http://schemas.microsoft.com/office/drawing/2014/main" id="{263A88AF-DEEC-DB93-C90C-D3085E0BF080}"/>
              </a:ext>
            </a:extLst>
          </p:cNvPr>
          <p:cNvSpPr txBox="1"/>
          <p:nvPr/>
        </p:nvSpPr>
        <p:spPr>
          <a:xfrm>
            <a:off x="5438775" y="1372647"/>
            <a:ext cx="6172200" cy="642035"/>
          </a:xfrm>
          <a:prstGeom prst="rect">
            <a:avLst/>
          </a:prstGeom>
          <a:noFill/>
        </p:spPr>
        <p:txBody>
          <a:bodyPr wrap="square">
            <a:spAutoFit/>
          </a:bodyPr>
          <a:lstStyle/>
          <a:p>
            <a:pPr>
              <a:lnSpc>
                <a:spcPct val="107000"/>
              </a:lnSpc>
              <a:spcAft>
                <a:spcPts val="675"/>
              </a:spcAft>
            </a:pPr>
            <a:r>
              <a:rPr lang="en-US" altLang="ko-KR" sz="3600" b="1" dirty="0">
                <a:solidFill>
                  <a:srgbClr val="094E86"/>
                </a:solidFill>
                <a:effectLst/>
                <a:latin typeface="Code Bold" panose="020B0604020202020204" pitchFamily="50" charset="0"/>
                <a:ea typeface="굴림" panose="020B0600000101010101" pitchFamily="50" charset="-127"/>
                <a:cs typeface="Arial" panose="020B0604020202020204" pitchFamily="34" charset="0"/>
              </a:rPr>
              <a:t>Skinny Noses</a:t>
            </a:r>
            <a:endParaRPr lang="ko-KR" altLang="ko-KR" sz="2000" dirty="0">
              <a:solidFill>
                <a:srgbClr val="094E86"/>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9" name="TextBox 8">
            <a:extLst>
              <a:ext uri="{FF2B5EF4-FFF2-40B4-BE49-F238E27FC236}">
                <a16:creationId xmlns:a16="http://schemas.microsoft.com/office/drawing/2014/main" id="{DA539CD6-FD12-0CA3-371B-34BF173E8652}"/>
              </a:ext>
            </a:extLst>
          </p:cNvPr>
          <p:cNvSpPr txBox="1"/>
          <p:nvPr/>
        </p:nvSpPr>
        <p:spPr>
          <a:xfrm>
            <a:off x="5438775" y="2135911"/>
            <a:ext cx="6172200" cy="1674305"/>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It seems that one of the biggest trends in many Asian countries is to alter their face so that it appears less Asian, and this may be due to the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Western influence </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on their cultures. Not only do they want larger eyes, but they also admire skinny noses.</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11" name="TextBox 10">
            <a:extLst>
              <a:ext uri="{FF2B5EF4-FFF2-40B4-BE49-F238E27FC236}">
                <a16:creationId xmlns:a16="http://schemas.microsoft.com/office/drawing/2014/main" id="{5A6F00D8-9872-D971-05F9-332BED252A23}"/>
              </a:ext>
            </a:extLst>
          </p:cNvPr>
          <p:cNvSpPr txBox="1"/>
          <p:nvPr/>
        </p:nvSpPr>
        <p:spPr>
          <a:xfrm>
            <a:off x="5438775" y="3810216"/>
            <a:ext cx="6172200" cy="1033103"/>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Since not everyone in this country is born with a thin nose, they have come up with rather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drastic</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techniques, such as nose squeezing, to help get a skinnier nose profile.</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7316789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clothing, white, posing&#10;&#10;Description automatically generated">
            <a:extLst>
              <a:ext uri="{FF2B5EF4-FFF2-40B4-BE49-F238E27FC236}">
                <a16:creationId xmlns:a16="http://schemas.microsoft.com/office/drawing/2014/main" id="{C96DF7DF-A1BF-D625-4D0D-8F9F3AF9DCE1}"/>
              </a:ext>
            </a:extLst>
          </p:cNvPr>
          <p:cNvPicPr>
            <a:picLocks noChangeAspect="1"/>
          </p:cNvPicPr>
          <p:nvPr/>
        </p:nvPicPr>
        <p:blipFill rotWithShape="1">
          <a:blip r:embed="rId2">
            <a:extLst>
              <a:ext uri="{28A0092B-C50C-407E-A947-70E740481C1C}">
                <a14:useLocalDpi xmlns:a14="http://schemas.microsoft.com/office/drawing/2010/main" val="0"/>
              </a:ext>
            </a:extLst>
          </a:blip>
          <a:srcRect r="9976"/>
          <a:stretch/>
        </p:blipFill>
        <p:spPr bwMode="auto">
          <a:xfrm>
            <a:off x="7248525" y="0"/>
            <a:ext cx="4943475" cy="6861175"/>
          </a:xfrm>
          <a:prstGeom prst="rect">
            <a:avLst/>
          </a:prstGeom>
          <a:noFill/>
          <a:ln>
            <a:noFill/>
          </a:ln>
        </p:spPr>
      </p:pic>
      <p:sp>
        <p:nvSpPr>
          <p:cNvPr id="2" name="Rectangle 1">
            <a:extLst>
              <a:ext uri="{FF2B5EF4-FFF2-40B4-BE49-F238E27FC236}">
                <a16:creationId xmlns:a16="http://schemas.microsoft.com/office/drawing/2014/main" id="{92B02CA5-E2BE-F368-4B98-8D7F6F5AEB9F}"/>
              </a:ext>
            </a:extLst>
          </p:cNvPr>
          <p:cNvSpPr/>
          <p:nvPr/>
        </p:nvSpPr>
        <p:spPr>
          <a:xfrm>
            <a:off x="7167562" y="-209550"/>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BEB63802-3708-AFDB-BD40-181341AE3267}"/>
              </a:ext>
            </a:extLst>
          </p:cNvPr>
          <p:cNvSpPr txBox="1"/>
          <p:nvPr/>
        </p:nvSpPr>
        <p:spPr>
          <a:xfrm>
            <a:off x="10148888" y="5753451"/>
            <a:ext cx="4248150"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effectLst/>
                <a:latin typeface="Jaceline" pitchFamily="2" charset="0"/>
                <a:ea typeface="굴림" panose="020B0600000101010101" pitchFamily="50" charset="-127"/>
                <a:cs typeface="Arial" panose="020B0604020202020204" pitchFamily="34" charset="0"/>
              </a:rPr>
              <a:t>Glass Skin</a:t>
            </a:r>
          </a:p>
        </p:txBody>
      </p:sp>
      <p:sp>
        <p:nvSpPr>
          <p:cNvPr id="7" name="TextBox 6">
            <a:extLst>
              <a:ext uri="{FF2B5EF4-FFF2-40B4-BE49-F238E27FC236}">
                <a16:creationId xmlns:a16="http://schemas.microsoft.com/office/drawing/2014/main" id="{263A88AF-DEEC-DB93-C90C-D3085E0BF080}"/>
              </a:ext>
            </a:extLst>
          </p:cNvPr>
          <p:cNvSpPr txBox="1"/>
          <p:nvPr/>
        </p:nvSpPr>
        <p:spPr>
          <a:xfrm>
            <a:off x="650875" y="1525410"/>
            <a:ext cx="6172200" cy="642035"/>
          </a:xfrm>
          <a:prstGeom prst="rect">
            <a:avLst/>
          </a:prstGeom>
          <a:noFill/>
        </p:spPr>
        <p:txBody>
          <a:bodyPr wrap="square">
            <a:spAutoFit/>
          </a:bodyPr>
          <a:lstStyle/>
          <a:p>
            <a:pPr>
              <a:lnSpc>
                <a:spcPct val="107000"/>
              </a:lnSpc>
              <a:spcAft>
                <a:spcPts val="675"/>
              </a:spcAft>
            </a:pPr>
            <a:r>
              <a:rPr lang="en-US" altLang="ko-KR" sz="3600" b="1" dirty="0">
                <a:solidFill>
                  <a:srgbClr val="094E86"/>
                </a:solidFill>
                <a:effectLst/>
                <a:latin typeface="Code Bold" panose="020B0604020202020204" pitchFamily="50" charset="0"/>
                <a:ea typeface="굴림" panose="020B0600000101010101" pitchFamily="50" charset="-127"/>
                <a:cs typeface="Arial" panose="020B0604020202020204" pitchFamily="34" charset="0"/>
              </a:rPr>
              <a:t>Glass Skin</a:t>
            </a:r>
            <a:endParaRPr lang="ko-KR" altLang="ko-KR" sz="2000" dirty="0">
              <a:solidFill>
                <a:srgbClr val="094E86"/>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9" name="TextBox 8">
            <a:extLst>
              <a:ext uri="{FF2B5EF4-FFF2-40B4-BE49-F238E27FC236}">
                <a16:creationId xmlns:a16="http://schemas.microsoft.com/office/drawing/2014/main" id="{DA539CD6-FD12-0CA3-371B-34BF173E8652}"/>
              </a:ext>
            </a:extLst>
          </p:cNvPr>
          <p:cNvSpPr txBox="1"/>
          <p:nvPr/>
        </p:nvSpPr>
        <p:spPr>
          <a:xfrm>
            <a:off x="650875" y="2304581"/>
            <a:ext cx="6172200" cy="1674305"/>
          </a:xfrm>
          <a:prstGeom prst="rect">
            <a:avLst/>
          </a:prstGeom>
          <a:noFill/>
        </p:spPr>
        <p:txBody>
          <a:bodyPr wrap="square">
            <a:spAutoFit/>
          </a:bodyPr>
          <a:lstStyle/>
          <a:p>
            <a:pPr>
              <a:lnSpc>
                <a:spcPts val="2475"/>
              </a:lnSpc>
              <a:spcAft>
                <a:spcPts val="1500"/>
              </a:spcAft>
            </a:pPr>
            <a:r>
              <a:rPr lang="en-US" altLang="ko-KR" sz="1800" dirty="0">
                <a:solidFill>
                  <a:srgbClr val="094E86"/>
                </a:solidFill>
                <a:effectLst/>
                <a:latin typeface="Arial" panose="020B0604020202020204" pitchFamily="34" charset="0"/>
                <a:ea typeface="굴림" panose="020B0600000101010101" pitchFamily="50" charset="-127"/>
                <a:cs typeface="Times New Roman" panose="02020603050405020304" pitchFamily="18" charset="0"/>
              </a:rPr>
              <a:t>While some cultures believe that makeup can cover any skin issues, South Koreans prefer to focus on having the most flawless skin they can get. Known as glass skin, for its shiny and almost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translucent</a:t>
            </a:r>
            <a:r>
              <a:rPr lang="en-US" altLang="ko-KR" sz="1800" dirty="0">
                <a:solidFill>
                  <a:srgbClr val="094E86"/>
                </a:solidFill>
                <a:effectLst/>
                <a:latin typeface="Arial" panose="020B0604020202020204" pitchFamily="34" charset="0"/>
                <a:ea typeface="굴림" panose="020B0600000101010101" pitchFamily="50" charset="-127"/>
                <a:cs typeface="Times New Roman" panose="02020603050405020304" pitchFamily="18" charset="0"/>
              </a:rPr>
              <a:t> look, the look has become the standard for beauty in the Asian country.</a:t>
            </a:r>
            <a:endParaRPr lang="ko-KR" altLang="ko-KR" sz="1800" dirty="0">
              <a:solidFill>
                <a:srgbClr val="094E86"/>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11" name="TextBox 10">
            <a:extLst>
              <a:ext uri="{FF2B5EF4-FFF2-40B4-BE49-F238E27FC236}">
                <a16:creationId xmlns:a16="http://schemas.microsoft.com/office/drawing/2014/main" id="{5A6F00D8-9872-D971-05F9-332BED252A23}"/>
              </a:ext>
            </a:extLst>
          </p:cNvPr>
          <p:cNvSpPr txBox="1"/>
          <p:nvPr/>
        </p:nvSpPr>
        <p:spPr>
          <a:xfrm>
            <a:off x="650875" y="3978886"/>
            <a:ext cx="6172200" cy="1353704"/>
          </a:xfrm>
          <a:prstGeom prst="rect">
            <a:avLst/>
          </a:prstGeom>
          <a:noFill/>
        </p:spPr>
        <p:txBody>
          <a:bodyPr wrap="square">
            <a:spAutoFit/>
          </a:bodyPr>
          <a:lstStyle/>
          <a:p>
            <a:pPr>
              <a:lnSpc>
                <a:spcPts val="2475"/>
              </a:lnSpc>
              <a:spcAft>
                <a:spcPts val="1500"/>
              </a:spcAft>
            </a:pPr>
            <a:r>
              <a:rPr lang="en-US" altLang="ko-KR" sz="1800" dirty="0">
                <a:solidFill>
                  <a:srgbClr val="094E86"/>
                </a:solidFill>
                <a:effectLst/>
                <a:latin typeface="Arial" panose="020B0604020202020204" pitchFamily="34" charset="0"/>
                <a:ea typeface="굴림" panose="020B0600000101010101" pitchFamily="50" charset="-127"/>
                <a:cs typeface="Times New Roman" panose="02020603050405020304" pitchFamily="18" charset="0"/>
              </a:rPr>
              <a:t>The look is supposedly achievable by implementing a ten-step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regimen</a:t>
            </a:r>
            <a:r>
              <a:rPr lang="en-US" altLang="ko-KR" sz="1800" dirty="0">
                <a:solidFill>
                  <a:srgbClr val="094E86"/>
                </a:solidFill>
                <a:effectLst/>
                <a:latin typeface="Arial" panose="020B0604020202020204" pitchFamily="34" charset="0"/>
                <a:ea typeface="굴림" panose="020B0600000101010101" pitchFamily="50" charset="-127"/>
                <a:cs typeface="Times New Roman" panose="02020603050405020304" pitchFamily="18" charset="0"/>
              </a:rPr>
              <a:t> that includes face scrubs, toner, moisturizers, and cleansers. If you have extra time on your hands, this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dewy</a:t>
            </a:r>
            <a:r>
              <a:rPr lang="en-US" altLang="ko-KR" sz="1800" dirty="0">
                <a:solidFill>
                  <a:srgbClr val="094E86"/>
                </a:solidFill>
                <a:effectLst/>
                <a:latin typeface="Arial" panose="020B0604020202020204" pitchFamily="34" charset="0"/>
                <a:ea typeface="굴림" panose="020B0600000101010101" pitchFamily="50" charset="-127"/>
                <a:cs typeface="Times New Roman" panose="02020603050405020304" pitchFamily="18" charset="0"/>
              </a:rPr>
              <a:t> and bright skin can be yours.</a:t>
            </a:r>
            <a:endParaRPr lang="ko-KR" altLang="ko-KR" sz="1800" dirty="0">
              <a:solidFill>
                <a:srgbClr val="094E86"/>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17252692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5D3E8A-6D56-7ECE-5FA3-CC6F1CECDAA0}"/>
              </a:ext>
            </a:extLst>
          </p:cNvPr>
          <p:cNvGrpSpPr/>
          <p:nvPr/>
        </p:nvGrpSpPr>
        <p:grpSpPr>
          <a:xfrm>
            <a:off x="-25289" y="-209550"/>
            <a:ext cx="3035189" cy="7067550"/>
            <a:chOff x="-25289" y="-209550"/>
            <a:chExt cx="3035189" cy="7067550"/>
          </a:xfrm>
        </p:grpSpPr>
        <p:pic>
          <p:nvPicPr>
            <p:cNvPr id="10" name="Picture 9" descr="A collage of a person&#10;&#10;Description automatically generated with medium confidence">
              <a:extLst>
                <a:ext uri="{FF2B5EF4-FFF2-40B4-BE49-F238E27FC236}">
                  <a16:creationId xmlns:a16="http://schemas.microsoft.com/office/drawing/2014/main" id="{82788B4E-F8E7-B27F-EB37-81ADE8804E29}"/>
                </a:ext>
              </a:extLst>
            </p:cNvPr>
            <p:cNvPicPr>
              <a:picLocks noChangeAspect="1"/>
            </p:cNvPicPr>
            <p:nvPr/>
          </p:nvPicPr>
          <p:blipFill rotWithShape="1">
            <a:blip r:embed="rId2">
              <a:extLst>
                <a:ext uri="{28A0092B-C50C-407E-A947-70E740481C1C}">
                  <a14:useLocalDpi xmlns:a14="http://schemas.microsoft.com/office/drawing/2010/main" val="0"/>
                </a:ext>
              </a:extLst>
            </a:blip>
            <a:srcRect r="66358"/>
            <a:stretch/>
          </p:blipFill>
          <p:spPr bwMode="auto">
            <a:xfrm>
              <a:off x="-25289" y="-2656"/>
              <a:ext cx="2882790" cy="6858000"/>
            </a:xfrm>
            <a:prstGeom prst="rect">
              <a:avLst/>
            </a:prstGeom>
            <a:noFill/>
            <a:ln>
              <a:noFill/>
            </a:ln>
          </p:spPr>
        </p:pic>
        <p:sp>
          <p:nvSpPr>
            <p:cNvPr id="2" name="Rectangle 1">
              <a:extLst>
                <a:ext uri="{FF2B5EF4-FFF2-40B4-BE49-F238E27FC236}">
                  <a16:creationId xmlns:a16="http://schemas.microsoft.com/office/drawing/2014/main" id="{92B02CA5-E2BE-F368-4B98-8D7F6F5AEB9F}"/>
                </a:ext>
              </a:extLst>
            </p:cNvPr>
            <p:cNvSpPr/>
            <p:nvPr/>
          </p:nvSpPr>
          <p:spPr>
            <a:xfrm>
              <a:off x="2847975" y="-209550"/>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BEB63802-3708-AFDB-BD40-181341AE3267}"/>
                </a:ext>
              </a:extLst>
            </p:cNvPr>
            <p:cNvSpPr txBox="1"/>
            <p:nvPr/>
          </p:nvSpPr>
          <p:spPr>
            <a:xfrm>
              <a:off x="152401" y="5689951"/>
              <a:ext cx="2543175"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effectLst/>
                  <a:latin typeface="Jaceline" pitchFamily="2" charset="0"/>
                  <a:ea typeface="굴림" panose="020B0600000101010101" pitchFamily="50" charset="-127"/>
                  <a:cs typeface="Arial" panose="020B0604020202020204" pitchFamily="34" charset="0"/>
                </a:rPr>
                <a:t>Cheek Reduction</a:t>
              </a:r>
            </a:p>
          </p:txBody>
        </p:sp>
      </p:grpSp>
      <p:sp>
        <p:nvSpPr>
          <p:cNvPr id="7" name="TextBox 6">
            <a:extLst>
              <a:ext uri="{FF2B5EF4-FFF2-40B4-BE49-F238E27FC236}">
                <a16:creationId xmlns:a16="http://schemas.microsoft.com/office/drawing/2014/main" id="{263A88AF-DEEC-DB93-C90C-D3085E0BF080}"/>
              </a:ext>
            </a:extLst>
          </p:cNvPr>
          <p:cNvSpPr txBox="1"/>
          <p:nvPr/>
        </p:nvSpPr>
        <p:spPr>
          <a:xfrm>
            <a:off x="3171825" y="1372647"/>
            <a:ext cx="6172200" cy="642035"/>
          </a:xfrm>
          <a:prstGeom prst="rect">
            <a:avLst/>
          </a:prstGeom>
          <a:noFill/>
        </p:spPr>
        <p:txBody>
          <a:bodyPr wrap="square">
            <a:spAutoFit/>
          </a:bodyPr>
          <a:lstStyle/>
          <a:p>
            <a:pPr>
              <a:lnSpc>
                <a:spcPct val="107000"/>
              </a:lnSpc>
              <a:spcAft>
                <a:spcPts val="675"/>
              </a:spcAft>
            </a:pPr>
            <a:r>
              <a:rPr lang="en-US" altLang="ko-KR" sz="3600" b="1" dirty="0">
                <a:solidFill>
                  <a:srgbClr val="094E86"/>
                </a:solidFill>
                <a:effectLst/>
                <a:latin typeface="Code Bold" panose="020B0604020202020204" pitchFamily="50" charset="0"/>
                <a:ea typeface="굴림" panose="020B0600000101010101" pitchFamily="50" charset="-127"/>
                <a:cs typeface="Arial" panose="020B0604020202020204" pitchFamily="34" charset="0"/>
              </a:rPr>
              <a:t>Cheek Reduction Surgery </a:t>
            </a:r>
            <a:endParaRPr lang="ko-KR" altLang="ko-KR" sz="2000" dirty="0">
              <a:solidFill>
                <a:srgbClr val="094E86"/>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9" name="TextBox 8">
            <a:extLst>
              <a:ext uri="{FF2B5EF4-FFF2-40B4-BE49-F238E27FC236}">
                <a16:creationId xmlns:a16="http://schemas.microsoft.com/office/drawing/2014/main" id="{DA539CD6-FD12-0CA3-371B-34BF173E8652}"/>
              </a:ext>
            </a:extLst>
          </p:cNvPr>
          <p:cNvSpPr txBox="1"/>
          <p:nvPr/>
        </p:nvSpPr>
        <p:spPr>
          <a:xfrm>
            <a:off x="3171825" y="2119457"/>
            <a:ext cx="6172200" cy="1353704"/>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Most of us associate round faces and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plump</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cheeks with youth. While these features may be desired in some parts of the world, in South Korea many people are turning to plastic surgery to get a more defined facial structure.</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11" name="TextBox 10">
            <a:extLst>
              <a:ext uri="{FF2B5EF4-FFF2-40B4-BE49-F238E27FC236}">
                <a16:creationId xmlns:a16="http://schemas.microsoft.com/office/drawing/2014/main" id="{5A6F00D8-9872-D971-05F9-332BED252A23}"/>
              </a:ext>
            </a:extLst>
          </p:cNvPr>
          <p:cNvSpPr txBox="1"/>
          <p:nvPr/>
        </p:nvSpPr>
        <p:spPr>
          <a:xfrm>
            <a:off x="3171825" y="3594784"/>
            <a:ext cx="6172200" cy="1994905"/>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Known as </a:t>
            </a:r>
            <a:r>
              <a:rPr lang="en-US" altLang="ko-KR" sz="1800" i="1"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buccal lipectomy</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this surgery reduces the </a:t>
            </a:r>
            <a:r>
              <a:rPr lang="en-US" altLang="ko-KR" sz="1800" i="1"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buccal</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fat pads in our cheeks resulting in a thinner face. Another popular surgery, </a:t>
            </a:r>
            <a:r>
              <a:rPr lang="en-US" altLang="ko-KR" sz="1800" i="1"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zygoma</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reduction, reduces the size of your cheekbones. Both surgeries completely change the appearance of face shapes and are becoming increasingly popular.</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grpSp>
        <p:nvGrpSpPr>
          <p:cNvPr id="4" name="Group 3">
            <a:extLst>
              <a:ext uri="{FF2B5EF4-FFF2-40B4-BE49-F238E27FC236}">
                <a16:creationId xmlns:a16="http://schemas.microsoft.com/office/drawing/2014/main" id="{2F863807-F0B4-AB6C-241B-24FC6F9B4574}"/>
              </a:ext>
            </a:extLst>
          </p:cNvPr>
          <p:cNvGrpSpPr/>
          <p:nvPr/>
        </p:nvGrpSpPr>
        <p:grpSpPr>
          <a:xfrm>
            <a:off x="9163050" y="-104775"/>
            <a:ext cx="3028949" cy="7067550"/>
            <a:chOff x="9163050" y="-104775"/>
            <a:chExt cx="3028949" cy="7067550"/>
          </a:xfrm>
        </p:grpSpPr>
        <p:pic>
          <p:nvPicPr>
            <p:cNvPr id="12" name="Picture 11" descr="A collage of a person&#10;&#10;Description automatically generated with medium confidence">
              <a:extLst>
                <a:ext uri="{FF2B5EF4-FFF2-40B4-BE49-F238E27FC236}">
                  <a16:creationId xmlns:a16="http://schemas.microsoft.com/office/drawing/2014/main" id="{C91E5CDD-EDF1-FB64-A70C-BB5E69ED7AE8}"/>
                </a:ext>
              </a:extLst>
            </p:cNvPr>
            <p:cNvPicPr>
              <a:picLocks noChangeAspect="1"/>
            </p:cNvPicPr>
            <p:nvPr/>
          </p:nvPicPr>
          <p:blipFill rotWithShape="1">
            <a:blip r:embed="rId2">
              <a:extLst>
                <a:ext uri="{28A0092B-C50C-407E-A947-70E740481C1C}">
                  <a14:useLocalDpi xmlns:a14="http://schemas.microsoft.com/office/drawing/2010/main" val="0"/>
                </a:ext>
              </a:extLst>
            </a:blip>
            <a:srcRect l="66542"/>
            <a:stretch/>
          </p:blipFill>
          <p:spPr bwMode="auto">
            <a:xfrm>
              <a:off x="9324974" y="0"/>
              <a:ext cx="2867025" cy="6858000"/>
            </a:xfrm>
            <a:prstGeom prst="rect">
              <a:avLst/>
            </a:prstGeom>
            <a:noFill/>
            <a:ln>
              <a:noFill/>
            </a:ln>
          </p:spPr>
        </p:pic>
        <p:sp>
          <p:nvSpPr>
            <p:cNvPr id="13" name="Rectangle 12">
              <a:extLst>
                <a:ext uri="{FF2B5EF4-FFF2-40B4-BE49-F238E27FC236}">
                  <a16:creationId xmlns:a16="http://schemas.microsoft.com/office/drawing/2014/main" id="{37230526-ED24-9631-1D06-08855ED2FB8C}"/>
                </a:ext>
              </a:extLst>
            </p:cNvPr>
            <p:cNvSpPr/>
            <p:nvPr/>
          </p:nvSpPr>
          <p:spPr>
            <a:xfrm>
              <a:off x="9163050" y="-104775"/>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410139520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750"/>
                                        <p:tgtEl>
                                          <p:spTgt spid="7"/>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125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A0B387-4E2D-F901-5DF0-99485FDD4E65}"/>
              </a:ext>
            </a:extLst>
          </p:cNvPr>
          <p:cNvGrpSpPr/>
          <p:nvPr/>
        </p:nvGrpSpPr>
        <p:grpSpPr>
          <a:xfrm>
            <a:off x="0" y="-133350"/>
            <a:ext cx="5105400" cy="7067550"/>
            <a:chOff x="0" y="-133350"/>
            <a:chExt cx="5105400" cy="7067550"/>
          </a:xfrm>
        </p:grpSpPr>
        <p:pic>
          <p:nvPicPr>
            <p:cNvPr id="8" name="Picture 7" descr="A picture containing person, hair, close&#10;&#10;Description automatically generated">
              <a:extLst>
                <a:ext uri="{FF2B5EF4-FFF2-40B4-BE49-F238E27FC236}">
                  <a16:creationId xmlns:a16="http://schemas.microsoft.com/office/drawing/2014/main" id="{7640F8FA-0459-F59E-8466-263040D92F17}"/>
                </a:ext>
              </a:extLst>
            </p:cNvPr>
            <p:cNvPicPr>
              <a:picLocks noChangeAspect="1"/>
            </p:cNvPicPr>
            <p:nvPr/>
          </p:nvPicPr>
          <p:blipFill rotWithShape="1">
            <a:blip r:embed="rId2">
              <a:extLst>
                <a:ext uri="{28A0092B-C50C-407E-A947-70E740481C1C}">
                  <a14:useLocalDpi xmlns:a14="http://schemas.microsoft.com/office/drawing/2010/main" val="0"/>
                </a:ext>
              </a:extLst>
            </a:blip>
            <a:srcRect l="6204" r="36300"/>
            <a:stretch/>
          </p:blipFill>
          <p:spPr bwMode="auto">
            <a:xfrm>
              <a:off x="0" y="-11538"/>
              <a:ext cx="4943475" cy="6881076"/>
            </a:xfrm>
            <a:prstGeom prst="rect">
              <a:avLst/>
            </a:prstGeom>
            <a:noFill/>
            <a:ln>
              <a:noFill/>
            </a:ln>
          </p:spPr>
        </p:pic>
        <p:sp>
          <p:nvSpPr>
            <p:cNvPr id="2" name="Rectangle 1">
              <a:extLst>
                <a:ext uri="{FF2B5EF4-FFF2-40B4-BE49-F238E27FC236}">
                  <a16:creationId xmlns:a16="http://schemas.microsoft.com/office/drawing/2014/main" id="{92B02CA5-E2BE-F368-4B98-8D7F6F5AEB9F}"/>
                </a:ext>
              </a:extLst>
            </p:cNvPr>
            <p:cNvSpPr/>
            <p:nvPr/>
          </p:nvSpPr>
          <p:spPr>
            <a:xfrm>
              <a:off x="4943475" y="-133350"/>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BEB63802-3708-AFDB-BD40-181341AE3267}"/>
                </a:ext>
              </a:extLst>
            </p:cNvPr>
            <p:cNvSpPr txBox="1"/>
            <p:nvPr/>
          </p:nvSpPr>
          <p:spPr>
            <a:xfrm>
              <a:off x="219075" y="5689951"/>
              <a:ext cx="4248150"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effectLst/>
                  <a:latin typeface="Jaceline" pitchFamily="2" charset="0"/>
                  <a:ea typeface="굴림" panose="020B0600000101010101" pitchFamily="50" charset="-127"/>
                  <a:cs typeface="Arial" panose="020B0604020202020204" pitchFamily="34" charset="0"/>
                </a:rPr>
                <a:t>Straight Eyebrows</a:t>
              </a:r>
            </a:p>
          </p:txBody>
        </p:sp>
      </p:grpSp>
      <p:sp>
        <p:nvSpPr>
          <p:cNvPr id="7" name="TextBox 6">
            <a:extLst>
              <a:ext uri="{FF2B5EF4-FFF2-40B4-BE49-F238E27FC236}">
                <a16:creationId xmlns:a16="http://schemas.microsoft.com/office/drawing/2014/main" id="{263A88AF-DEEC-DB93-C90C-D3085E0BF080}"/>
              </a:ext>
            </a:extLst>
          </p:cNvPr>
          <p:cNvSpPr txBox="1"/>
          <p:nvPr/>
        </p:nvSpPr>
        <p:spPr>
          <a:xfrm>
            <a:off x="5438775" y="1372647"/>
            <a:ext cx="6172200" cy="642035"/>
          </a:xfrm>
          <a:prstGeom prst="rect">
            <a:avLst/>
          </a:prstGeom>
          <a:noFill/>
        </p:spPr>
        <p:txBody>
          <a:bodyPr wrap="square">
            <a:spAutoFit/>
          </a:bodyPr>
          <a:lstStyle/>
          <a:p>
            <a:pPr>
              <a:lnSpc>
                <a:spcPct val="107000"/>
              </a:lnSpc>
              <a:spcAft>
                <a:spcPts val="675"/>
              </a:spcAft>
            </a:pPr>
            <a:r>
              <a:rPr lang="en-US" altLang="ko-KR" sz="3600" b="1" dirty="0">
                <a:solidFill>
                  <a:srgbClr val="094E86"/>
                </a:solidFill>
                <a:effectLst/>
                <a:latin typeface="Code Bold" panose="020B0604020202020204" pitchFamily="50" charset="0"/>
                <a:ea typeface="굴림" panose="020B0600000101010101" pitchFamily="50" charset="-127"/>
                <a:cs typeface="Arial" panose="020B0604020202020204" pitchFamily="34" charset="0"/>
              </a:rPr>
              <a:t>Straight Eyebrows</a:t>
            </a:r>
            <a:endParaRPr lang="ko-KR" altLang="ko-KR" sz="2000" dirty="0">
              <a:solidFill>
                <a:srgbClr val="094E86"/>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9" name="TextBox 8">
            <a:extLst>
              <a:ext uri="{FF2B5EF4-FFF2-40B4-BE49-F238E27FC236}">
                <a16:creationId xmlns:a16="http://schemas.microsoft.com/office/drawing/2014/main" id="{DA539CD6-FD12-0CA3-371B-34BF173E8652}"/>
              </a:ext>
            </a:extLst>
          </p:cNvPr>
          <p:cNvSpPr txBox="1"/>
          <p:nvPr/>
        </p:nvSpPr>
        <p:spPr>
          <a:xfrm>
            <a:off x="5438775" y="2164196"/>
            <a:ext cx="6172200" cy="1353704"/>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While many women in the West are turning to eyebrow pencils and </a:t>
            </a:r>
            <a:r>
              <a:rPr lang="en-US" altLang="ko-KR" sz="1800" b="1" dirty="0" err="1">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botox</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injections to give them an arched eyebrow look, many South Korean women are choosing to wear their eyebrows completely straight.</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11" name="TextBox 10">
            <a:extLst>
              <a:ext uri="{FF2B5EF4-FFF2-40B4-BE49-F238E27FC236}">
                <a16:creationId xmlns:a16="http://schemas.microsoft.com/office/drawing/2014/main" id="{5A6F00D8-9872-D971-05F9-332BED252A23}"/>
              </a:ext>
            </a:extLst>
          </p:cNvPr>
          <p:cNvSpPr txBox="1"/>
          <p:nvPr/>
        </p:nvSpPr>
        <p:spPr>
          <a:xfrm>
            <a:off x="5438775" y="3637322"/>
            <a:ext cx="6172200" cy="1674305"/>
          </a:xfrm>
          <a:prstGeom prst="rect">
            <a:avLst/>
          </a:prstGeom>
          <a:noFill/>
        </p:spPr>
        <p:txBody>
          <a:bodyPr wrap="square">
            <a:spAutoFit/>
          </a:bodyPr>
          <a:lstStyle/>
          <a:p>
            <a:pPr>
              <a:lnSpc>
                <a:spcPts val="2475"/>
              </a:lnSpc>
              <a:spcAft>
                <a:spcPts val="1500"/>
              </a:spcAft>
            </a:pP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This </a:t>
            </a:r>
            <a:r>
              <a:rPr lang="en-US" altLang="ko-KR" sz="1800" b="1" dirty="0">
                <a:solidFill>
                  <a:srgbClr val="F5F5F5"/>
                </a:solidFill>
                <a:effectLst/>
                <a:latin typeface="Arial" panose="020B0604020202020204" pitchFamily="34" charset="0"/>
                <a:ea typeface="굴림" panose="020B0600000101010101" pitchFamily="50" charset="-127"/>
                <a:cs typeface="Times New Roman" panose="02020603050405020304" pitchFamily="18" charset="0"/>
              </a:rPr>
              <a:t>linear</a:t>
            </a:r>
            <a:r>
              <a:rPr lang="en-US" altLang="ko-KR" sz="1800" dirty="0">
                <a:solidFill>
                  <a:srgbClr val="1F5E91"/>
                </a:solidFill>
                <a:effectLst/>
                <a:latin typeface="Arial" panose="020B0604020202020204" pitchFamily="34" charset="0"/>
                <a:ea typeface="굴림" panose="020B0600000101010101" pitchFamily="50" charset="-127"/>
                <a:cs typeface="Times New Roman" panose="02020603050405020304" pitchFamily="18" charset="0"/>
              </a:rPr>
              <a:t> look is thought to give the wearer a more youthful appearance. In South Korea, it has become one of the most popular beauty trends. Some women with naturally arched eyebrows have even resorted to cutting or waxing their eyebrow hair to achieve this look.</a:t>
            </a:r>
            <a:endParaRPr lang="ko-KR" altLang="ko-KR" sz="1800" dirty="0">
              <a:solidFill>
                <a:srgbClr val="1F5E9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grpSp>
        <p:nvGrpSpPr>
          <p:cNvPr id="10" name="Group 9">
            <a:extLst>
              <a:ext uri="{FF2B5EF4-FFF2-40B4-BE49-F238E27FC236}">
                <a16:creationId xmlns:a16="http://schemas.microsoft.com/office/drawing/2014/main" id="{7AFA7D51-4918-2E3B-A54A-68B4692CCF71}"/>
              </a:ext>
            </a:extLst>
          </p:cNvPr>
          <p:cNvGrpSpPr/>
          <p:nvPr/>
        </p:nvGrpSpPr>
        <p:grpSpPr>
          <a:xfrm>
            <a:off x="-4596" y="-209550"/>
            <a:ext cx="3035189" cy="7067550"/>
            <a:chOff x="-25289" y="-209550"/>
            <a:chExt cx="3035189" cy="7067550"/>
          </a:xfrm>
        </p:grpSpPr>
        <p:pic>
          <p:nvPicPr>
            <p:cNvPr id="12" name="Picture 11" descr="A collage of a person&#10;&#10;Description automatically generated with medium confidence">
              <a:extLst>
                <a:ext uri="{FF2B5EF4-FFF2-40B4-BE49-F238E27FC236}">
                  <a16:creationId xmlns:a16="http://schemas.microsoft.com/office/drawing/2014/main" id="{EBBFF01B-4023-30A4-9FB2-A5872082BFF0}"/>
                </a:ext>
              </a:extLst>
            </p:cNvPr>
            <p:cNvPicPr>
              <a:picLocks noChangeAspect="1"/>
            </p:cNvPicPr>
            <p:nvPr/>
          </p:nvPicPr>
          <p:blipFill rotWithShape="1">
            <a:blip r:embed="rId3">
              <a:extLst>
                <a:ext uri="{28A0092B-C50C-407E-A947-70E740481C1C}">
                  <a14:useLocalDpi xmlns:a14="http://schemas.microsoft.com/office/drawing/2010/main" val="0"/>
                </a:ext>
              </a:extLst>
            </a:blip>
            <a:srcRect r="66358"/>
            <a:stretch/>
          </p:blipFill>
          <p:spPr bwMode="auto">
            <a:xfrm>
              <a:off x="-25289" y="-2656"/>
              <a:ext cx="2882790" cy="6858000"/>
            </a:xfrm>
            <a:prstGeom prst="rect">
              <a:avLst/>
            </a:prstGeom>
            <a:noFill/>
            <a:ln>
              <a:noFill/>
            </a:ln>
          </p:spPr>
        </p:pic>
        <p:sp>
          <p:nvSpPr>
            <p:cNvPr id="13" name="Rectangle 12">
              <a:extLst>
                <a:ext uri="{FF2B5EF4-FFF2-40B4-BE49-F238E27FC236}">
                  <a16:creationId xmlns:a16="http://schemas.microsoft.com/office/drawing/2014/main" id="{9230ADB4-25B3-171F-0B63-71E0F22BA6EC}"/>
                </a:ext>
              </a:extLst>
            </p:cNvPr>
            <p:cNvSpPr/>
            <p:nvPr/>
          </p:nvSpPr>
          <p:spPr>
            <a:xfrm>
              <a:off x="2847975" y="-209550"/>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25B970F5-6046-8B89-FDA5-CE885049EC76}"/>
                </a:ext>
              </a:extLst>
            </p:cNvPr>
            <p:cNvSpPr txBox="1"/>
            <p:nvPr/>
          </p:nvSpPr>
          <p:spPr>
            <a:xfrm>
              <a:off x="152401" y="5689951"/>
              <a:ext cx="2543175"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effectLst/>
                  <a:latin typeface="Jaceline" pitchFamily="2" charset="0"/>
                  <a:ea typeface="굴림" panose="020B0600000101010101" pitchFamily="50" charset="-127"/>
                  <a:cs typeface="Arial" panose="020B0604020202020204" pitchFamily="34" charset="0"/>
                </a:rPr>
                <a:t>Cheek Reduction</a:t>
              </a:r>
            </a:p>
          </p:txBody>
        </p:sp>
      </p:grpSp>
      <p:grpSp>
        <p:nvGrpSpPr>
          <p:cNvPr id="15" name="Group 14">
            <a:extLst>
              <a:ext uri="{FF2B5EF4-FFF2-40B4-BE49-F238E27FC236}">
                <a16:creationId xmlns:a16="http://schemas.microsoft.com/office/drawing/2014/main" id="{0C7D35AB-DB1F-EE6A-B24D-220F7E3F1327}"/>
              </a:ext>
            </a:extLst>
          </p:cNvPr>
          <p:cNvGrpSpPr/>
          <p:nvPr/>
        </p:nvGrpSpPr>
        <p:grpSpPr>
          <a:xfrm>
            <a:off x="9163050" y="-104775"/>
            <a:ext cx="3028949" cy="7067550"/>
            <a:chOff x="9163050" y="-104775"/>
            <a:chExt cx="3028949" cy="7067550"/>
          </a:xfrm>
        </p:grpSpPr>
        <p:pic>
          <p:nvPicPr>
            <p:cNvPr id="16" name="Picture 15" descr="A collage of a person&#10;&#10;Description automatically generated with medium confidence">
              <a:extLst>
                <a:ext uri="{FF2B5EF4-FFF2-40B4-BE49-F238E27FC236}">
                  <a16:creationId xmlns:a16="http://schemas.microsoft.com/office/drawing/2014/main" id="{16C347C3-C50A-D371-684D-5FA29A6E33FF}"/>
                </a:ext>
              </a:extLst>
            </p:cNvPr>
            <p:cNvPicPr>
              <a:picLocks noChangeAspect="1"/>
            </p:cNvPicPr>
            <p:nvPr/>
          </p:nvPicPr>
          <p:blipFill rotWithShape="1">
            <a:blip r:embed="rId3">
              <a:extLst>
                <a:ext uri="{28A0092B-C50C-407E-A947-70E740481C1C}">
                  <a14:useLocalDpi xmlns:a14="http://schemas.microsoft.com/office/drawing/2010/main" val="0"/>
                </a:ext>
              </a:extLst>
            </a:blip>
            <a:srcRect l="66542"/>
            <a:stretch/>
          </p:blipFill>
          <p:spPr bwMode="auto">
            <a:xfrm>
              <a:off x="9324974" y="0"/>
              <a:ext cx="2867025" cy="6858000"/>
            </a:xfrm>
            <a:prstGeom prst="rect">
              <a:avLst/>
            </a:prstGeom>
            <a:noFill/>
            <a:ln>
              <a:noFill/>
            </a:ln>
          </p:spPr>
        </p:pic>
        <p:sp>
          <p:nvSpPr>
            <p:cNvPr id="17" name="Rectangle 16">
              <a:extLst>
                <a:ext uri="{FF2B5EF4-FFF2-40B4-BE49-F238E27FC236}">
                  <a16:creationId xmlns:a16="http://schemas.microsoft.com/office/drawing/2014/main" id="{6B9D8EB6-A4A6-0C4F-2400-2809D44BA817}"/>
                </a:ext>
              </a:extLst>
            </p:cNvPr>
            <p:cNvSpPr/>
            <p:nvPr/>
          </p:nvSpPr>
          <p:spPr>
            <a:xfrm>
              <a:off x="9163050" y="-104775"/>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67845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100000" fill="hold"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xit" presetSubtype="2" accel="100000" fill="hold" nodeType="withEffect">
                                  <p:stCondLst>
                                    <p:cond delay="0"/>
                                  </p:stCondLst>
                                  <p:childTnLst>
                                    <p:anim calcmode="lin" valueType="num">
                                      <p:cBhvr additive="base">
                                        <p:cTn id="10" dur="500"/>
                                        <p:tgtEl>
                                          <p:spTgt spid="15"/>
                                        </p:tgtEl>
                                        <p:attrNameLst>
                                          <p:attrName>ppt_x</p:attrName>
                                        </p:attrNameLst>
                                      </p:cBhvr>
                                      <p:tavLst>
                                        <p:tav tm="0">
                                          <p:val>
                                            <p:strVal val="ppt_x"/>
                                          </p:val>
                                        </p:tav>
                                        <p:tav tm="100000">
                                          <p:val>
                                            <p:strVal val="1+ppt_w/2"/>
                                          </p:val>
                                        </p:tav>
                                      </p:tavLst>
                                    </p:anim>
                                    <p:anim calcmode="lin" valueType="num">
                                      <p:cBhvr additive="base">
                                        <p:cTn id="11" dur="500"/>
                                        <p:tgtEl>
                                          <p:spTgt spid="15"/>
                                        </p:tgtEl>
                                        <p:attrNameLst>
                                          <p:attrName>ppt_y</p:attrName>
                                        </p:attrNameLst>
                                      </p:cBhvr>
                                      <p:tavLst>
                                        <p:tav tm="0">
                                          <p:val>
                                            <p:strVal val="ppt_y"/>
                                          </p:val>
                                        </p:tav>
                                        <p:tav tm="100000">
                                          <p:val>
                                            <p:strVal val="ppt_y"/>
                                          </p:val>
                                        </p:tav>
                                      </p:tavLst>
                                    </p:anim>
                                    <p:set>
                                      <p:cBhvr>
                                        <p:cTn id="12" dur="1" fill="hold">
                                          <p:stCondLst>
                                            <p:cond delay="499"/>
                                          </p:stCondLst>
                                        </p:cTn>
                                        <p:tgtEl>
                                          <p:spTgt spid="15"/>
                                        </p:tgtEl>
                                        <p:attrNameLst>
                                          <p:attrName>style.visibility</p:attrName>
                                        </p:attrNameLst>
                                      </p:cBhvr>
                                      <p:to>
                                        <p:strVal val="hidden"/>
                                      </p:to>
                                    </p:set>
                                  </p:childTnLst>
                                </p:cTn>
                              </p:par>
                            </p:childTnLst>
                          </p:cTn>
                        </p:par>
                        <p:par>
                          <p:cTn id="13" fill="hold">
                            <p:stCondLst>
                              <p:cond delay="500"/>
                            </p:stCondLst>
                            <p:childTnLst>
                              <p:par>
                                <p:cTn id="14" presetID="2" presetClass="entr" presetSubtype="8"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29F3C35C-BED6-C7D2-6846-9943EB7A8C5F}"/>
              </a:ext>
            </a:extLst>
          </p:cNvPr>
          <p:cNvPicPr>
            <a:picLocks noChangeAspect="1"/>
          </p:cNvPicPr>
          <p:nvPr/>
        </p:nvPicPr>
        <p:blipFill rotWithShape="1">
          <a:blip r:embed="rId2">
            <a:extLst>
              <a:ext uri="{28A0092B-C50C-407E-A947-70E740481C1C}">
                <a14:useLocalDpi xmlns:a14="http://schemas.microsoft.com/office/drawing/2010/main" val="0"/>
              </a:ext>
            </a:extLst>
          </a:blip>
          <a:srcRect l="3696" r="24353"/>
          <a:stretch/>
        </p:blipFill>
        <p:spPr bwMode="auto">
          <a:xfrm>
            <a:off x="7248525" y="0"/>
            <a:ext cx="4943475" cy="6870700"/>
          </a:xfrm>
          <a:prstGeom prst="rect">
            <a:avLst/>
          </a:prstGeom>
          <a:noFill/>
          <a:ln>
            <a:noFill/>
          </a:ln>
        </p:spPr>
      </p:pic>
      <p:sp>
        <p:nvSpPr>
          <p:cNvPr id="2" name="Rectangle 1">
            <a:extLst>
              <a:ext uri="{FF2B5EF4-FFF2-40B4-BE49-F238E27FC236}">
                <a16:creationId xmlns:a16="http://schemas.microsoft.com/office/drawing/2014/main" id="{92B02CA5-E2BE-F368-4B98-8D7F6F5AEB9F}"/>
              </a:ext>
            </a:extLst>
          </p:cNvPr>
          <p:cNvSpPr/>
          <p:nvPr/>
        </p:nvSpPr>
        <p:spPr>
          <a:xfrm>
            <a:off x="7167562" y="-209550"/>
            <a:ext cx="161925" cy="70675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BEB63802-3708-AFDB-BD40-181341AE3267}"/>
              </a:ext>
            </a:extLst>
          </p:cNvPr>
          <p:cNvSpPr txBox="1"/>
          <p:nvPr/>
        </p:nvSpPr>
        <p:spPr>
          <a:xfrm>
            <a:off x="7940674" y="5601051"/>
            <a:ext cx="4248150" cy="1008994"/>
          </a:xfrm>
          <a:prstGeom prst="rect">
            <a:avLst/>
          </a:prstGeom>
          <a:noFill/>
        </p:spPr>
        <p:txBody>
          <a:bodyPr wrap="square">
            <a:spAutoFit/>
          </a:bodyPr>
          <a:lstStyle/>
          <a:p>
            <a:pPr>
              <a:lnSpc>
                <a:spcPct val="107000"/>
              </a:lnSpc>
              <a:spcAft>
                <a:spcPts val="675"/>
              </a:spcAft>
            </a:pPr>
            <a:r>
              <a:rPr lang="en-US" altLang="ko-KR" sz="6000" dirty="0">
                <a:solidFill>
                  <a:srgbClr val="F5F5F5"/>
                </a:solidFill>
                <a:latin typeface="Jaceline" pitchFamily="2" charset="0"/>
                <a:ea typeface="굴림" panose="020B0600000101010101" pitchFamily="50" charset="-127"/>
                <a:cs typeface="Arial" panose="020B0604020202020204" pitchFamily="34" charset="0"/>
              </a:rPr>
              <a:t>Perfect Smile</a:t>
            </a:r>
            <a:endParaRPr lang="en-US" altLang="ko-KR" sz="6000" dirty="0">
              <a:solidFill>
                <a:srgbClr val="F5F5F5"/>
              </a:solidFill>
              <a:effectLst/>
              <a:latin typeface="Jaceline" pitchFamily="2" charset="0"/>
              <a:ea typeface="굴림" panose="020B0600000101010101" pitchFamily="50" charset="-127"/>
              <a:cs typeface="Arial" panose="020B0604020202020204" pitchFamily="34" charset="0"/>
            </a:endParaRPr>
          </a:p>
        </p:txBody>
      </p:sp>
      <p:sp>
        <p:nvSpPr>
          <p:cNvPr id="7" name="TextBox 6">
            <a:extLst>
              <a:ext uri="{FF2B5EF4-FFF2-40B4-BE49-F238E27FC236}">
                <a16:creationId xmlns:a16="http://schemas.microsoft.com/office/drawing/2014/main" id="{263A88AF-DEEC-DB93-C90C-D3085E0BF080}"/>
              </a:ext>
            </a:extLst>
          </p:cNvPr>
          <p:cNvSpPr txBox="1"/>
          <p:nvPr/>
        </p:nvSpPr>
        <p:spPr>
          <a:xfrm>
            <a:off x="384175" y="1432999"/>
            <a:ext cx="6172200" cy="642035"/>
          </a:xfrm>
          <a:prstGeom prst="rect">
            <a:avLst/>
          </a:prstGeom>
          <a:noFill/>
        </p:spPr>
        <p:txBody>
          <a:bodyPr wrap="square">
            <a:spAutoFit/>
          </a:bodyPr>
          <a:lstStyle/>
          <a:p>
            <a:pPr>
              <a:lnSpc>
                <a:spcPct val="107000"/>
              </a:lnSpc>
              <a:spcAft>
                <a:spcPts val="675"/>
              </a:spcAft>
            </a:pPr>
            <a:r>
              <a:rPr lang="en-US" altLang="ko-KR" sz="3600" b="1" dirty="0">
                <a:solidFill>
                  <a:srgbClr val="094E86"/>
                </a:solidFill>
                <a:effectLst/>
                <a:latin typeface="Code Bold" panose="020B0604020202020204" pitchFamily="50" charset="0"/>
                <a:ea typeface="굴림" panose="020B0600000101010101" pitchFamily="50" charset="-127"/>
                <a:cs typeface="Arial" panose="020B0604020202020204" pitchFamily="34" charset="0"/>
              </a:rPr>
              <a:t>Perfect Smile</a:t>
            </a:r>
            <a:endParaRPr lang="ko-KR" altLang="ko-KR" sz="2000" dirty="0">
              <a:solidFill>
                <a:srgbClr val="094E86"/>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9" name="TextBox 8">
            <a:extLst>
              <a:ext uri="{FF2B5EF4-FFF2-40B4-BE49-F238E27FC236}">
                <a16:creationId xmlns:a16="http://schemas.microsoft.com/office/drawing/2014/main" id="{DA539CD6-FD12-0CA3-371B-34BF173E8652}"/>
              </a:ext>
            </a:extLst>
          </p:cNvPr>
          <p:cNvSpPr txBox="1"/>
          <p:nvPr/>
        </p:nvSpPr>
        <p:spPr>
          <a:xfrm>
            <a:off x="384175" y="2189596"/>
            <a:ext cx="6172200" cy="1353704"/>
          </a:xfrm>
          <a:prstGeom prst="rect">
            <a:avLst/>
          </a:prstGeom>
          <a:noFill/>
        </p:spPr>
        <p:txBody>
          <a:bodyPr wrap="square">
            <a:spAutoFit/>
          </a:bodyPr>
          <a:lstStyle/>
          <a:p>
            <a:pPr>
              <a:lnSpc>
                <a:spcPts val="2475"/>
              </a:lnSpc>
              <a:spcAft>
                <a:spcPts val="1500"/>
              </a:spcAft>
            </a:pPr>
            <a:r>
              <a:rPr lang="en-US" altLang="ko-KR" sz="1800" dirty="0">
                <a:solidFill>
                  <a:srgbClr val="094E86"/>
                </a:solidFill>
                <a:effectLst/>
                <a:latin typeface="Arial" panose="020B0604020202020204" pitchFamily="34" charset="0"/>
                <a:ea typeface="굴림" panose="020B0600000101010101" pitchFamily="50" charset="-127"/>
                <a:cs typeface="Times New Roman" panose="02020603050405020304" pitchFamily="18" charset="0"/>
              </a:rPr>
              <a:t>It seems that across the globe, one physical attribute that is the focus of a lot of beauty trends is the smile. Whether that is the lips or the actual teeth, the smile seems to be a universal sign of beauty.</a:t>
            </a:r>
            <a:endParaRPr lang="ko-KR" altLang="ko-KR" sz="1800" dirty="0">
              <a:solidFill>
                <a:srgbClr val="094E86"/>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11" name="TextBox 10">
            <a:extLst>
              <a:ext uri="{FF2B5EF4-FFF2-40B4-BE49-F238E27FC236}">
                <a16:creationId xmlns:a16="http://schemas.microsoft.com/office/drawing/2014/main" id="{5A6F00D8-9872-D971-05F9-332BED252A23}"/>
              </a:ext>
            </a:extLst>
          </p:cNvPr>
          <p:cNvSpPr txBox="1"/>
          <p:nvPr/>
        </p:nvSpPr>
        <p:spPr>
          <a:xfrm>
            <a:off x="384175" y="3633146"/>
            <a:ext cx="6172200" cy="1674305"/>
          </a:xfrm>
          <a:prstGeom prst="rect">
            <a:avLst/>
          </a:prstGeom>
          <a:noFill/>
        </p:spPr>
        <p:txBody>
          <a:bodyPr wrap="square">
            <a:spAutoFit/>
          </a:bodyPr>
          <a:lstStyle/>
          <a:p>
            <a:pPr>
              <a:lnSpc>
                <a:spcPts val="2475"/>
              </a:lnSpc>
              <a:spcAft>
                <a:spcPts val="1500"/>
              </a:spcAft>
            </a:pPr>
            <a:r>
              <a:rPr lang="en-US" altLang="ko-KR" sz="1800" dirty="0">
                <a:solidFill>
                  <a:srgbClr val="094E86"/>
                </a:solidFill>
                <a:effectLst/>
                <a:latin typeface="Arial" panose="020B0604020202020204" pitchFamily="34" charset="0"/>
                <a:ea typeface="굴림" panose="020B0600000101010101" pitchFamily="50" charset="-127"/>
                <a:cs typeface="Times New Roman" panose="02020603050405020304" pitchFamily="18" charset="0"/>
              </a:rPr>
              <a:t>However, in South Korea, they have a little bit of a different take on what exactly makes a smile beautiful. In order to get the perfect smile, many women go through a procedure known as </a:t>
            </a:r>
            <a:r>
              <a:rPr lang="en-US" altLang="ko-KR" sz="1800" i="1" dirty="0">
                <a:solidFill>
                  <a:srgbClr val="094E86"/>
                </a:solidFill>
                <a:effectLst/>
                <a:latin typeface="Arial" panose="020B0604020202020204" pitchFamily="34" charset="0"/>
                <a:ea typeface="굴림" panose="020B0600000101010101" pitchFamily="50" charset="-127"/>
                <a:cs typeface="Times New Roman" panose="02020603050405020304" pitchFamily="18" charset="0"/>
              </a:rPr>
              <a:t>smile lifting</a:t>
            </a:r>
            <a:r>
              <a:rPr lang="en-US" altLang="ko-KR" sz="1800" dirty="0">
                <a:solidFill>
                  <a:srgbClr val="094E86"/>
                </a:solidFill>
                <a:effectLst/>
                <a:latin typeface="Arial" panose="020B0604020202020204" pitchFamily="34" charset="0"/>
                <a:ea typeface="굴림" panose="020B0600000101010101" pitchFamily="50" charset="-127"/>
                <a:cs typeface="Times New Roman" panose="02020603050405020304" pitchFamily="18" charset="0"/>
              </a:rPr>
              <a:t>. This gives them almost a permanent smile at all times.</a:t>
            </a:r>
            <a:endParaRPr lang="ko-KR" altLang="ko-KR" sz="1800" dirty="0">
              <a:solidFill>
                <a:srgbClr val="094E86"/>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28602198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1190</Words>
  <Application>Microsoft Office PowerPoint</Application>
  <PresentationFormat>Widescreen</PresentationFormat>
  <Paragraphs>89</Paragraphs>
  <Slides>42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Code Pro-Trial Light LC</vt:lpstr>
      <vt:lpstr>Code Pro-Trial Normal LC</vt:lpstr>
      <vt:lpstr>Times New Roman</vt:lpstr>
      <vt:lpstr>Georgia</vt:lpstr>
      <vt:lpstr>Montserrat ExtraBold</vt:lpstr>
      <vt:lpstr>Calibri</vt:lpstr>
      <vt:lpstr>Code Bold</vt:lpstr>
      <vt:lpstr>Arial</vt:lpstr>
      <vt:lpstr>a Aksi Mosi</vt:lpstr>
      <vt:lpstr>맑은 고딕</vt:lpstr>
      <vt:lpstr>Code Pro-Trial Normal</vt:lpstr>
      <vt:lpstr>Jaceline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by writing what is your perfect type (physical description). You can add / subtract throughout the lesson</dc:title>
  <dc:creator>tim schilstra</dc:creator>
  <cp:lastModifiedBy>ESL Toybox</cp:lastModifiedBy>
  <cp:revision>23</cp:revision>
  <dcterms:created xsi:type="dcterms:W3CDTF">2022-05-19T00:52:34Z</dcterms:created>
  <dcterms:modified xsi:type="dcterms:W3CDTF">2022-06-16T00:31:33Z</dcterms:modified>
</cp:coreProperties>
</file>