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6858000" cy="9906000" type="A4"/>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A3B1"/>
    <a:srgbClr val="FFC259"/>
    <a:srgbClr val="15616D"/>
    <a:srgbClr val="FFEC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316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ltLang="ko-KR"/>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ltLang="ko-KR"/>
              <a:t>Click to edit Master subtitle style</a:t>
            </a:r>
            <a:endParaRPr lang="en-US" dirty="0"/>
          </a:p>
        </p:txBody>
      </p:sp>
      <p:sp>
        <p:nvSpPr>
          <p:cNvPr id="4" name="Date Placeholder 3"/>
          <p:cNvSpPr>
            <a:spLocks noGrp="1"/>
          </p:cNvSpPr>
          <p:nvPr>
            <p:ph type="dt" sz="half" idx="10"/>
          </p:nvPr>
        </p:nvSpPr>
        <p:spPr/>
        <p:txBody>
          <a:bodyPr/>
          <a:lstStyle/>
          <a:p>
            <a:fld id="{2D2648E7-C21B-4B8A-BA5F-310CA8360B3B}" type="datetimeFigureOut">
              <a:rPr lang="ko-KR" altLang="en-US" smtClean="0"/>
              <a:t>2022-06-21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828075B7-54F3-44F8-8BF1-9B9021709623}" type="slidenum">
              <a:rPr lang="ko-KR" altLang="en-US" smtClean="0"/>
              <a:t>‹#›</a:t>
            </a:fld>
            <a:endParaRPr lang="ko-KR" altLang="en-US"/>
          </a:p>
        </p:txBody>
      </p:sp>
    </p:spTree>
    <p:extLst>
      <p:ext uri="{BB962C8B-B14F-4D97-AF65-F5344CB8AC3E}">
        <p14:creationId xmlns:p14="http://schemas.microsoft.com/office/powerpoint/2010/main" val="4185122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en-US" dirty="0"/>
          </a:p>
        </p:txBody>
      </p:sp>
      <p:sp>
        <p:nvSpPr>
          <p:cNvPr id="4" name="Date Placeholder 3"/>
          <p:cNvSpPr>
            <a:spLocks noGrp="1"/>
          </p:cNvSpPr>
          <p:nvPr>
            <p:ph type="dt" sz="half" idx="10"/>
          </p:nvPr>
        </p:nvSpPr>
        <p:spPr/>
        <p:txBody>
          <a:bodyPr/>
          <a:lstStyle/>
          <a:p>
            <a:fld id="{2D2648E7-C21B-4B8A-BA5F-310CA8360B3B}" type="datetimeFigureOut">
              <a:rPr lang="ko-KR" altLang="en-US" smtClean="0"/>
              <a:t>2022-06-21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828075B7-54F3-44F8-8BF1-9B9021709623}" type="slidenum">
              <a:rPr lang="ko-KR" altLang="en-US" smtClean="0"/>
              <a:t>‹#›</a:t>
            </a:fld>
            <a:endParaRPr lang="ko-KR" altLang="en-US"/>
          </a:p>
        </p:txBody>
      </p:sp>
    </p:spTree>
    <p:extLst>
      <p:ext uri="{BB962C8B-B14F-4D97-AF65-F5344CB8AC3E}">
        <p14:creationId xmlns:p14="http://schemas.microsoft.com/office/powerpoint/2010/main" val="414240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ltLang="ko-KR"/>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en-US" dirty="0"/>
          </a:p>
        </p:txBody>
      </p:sp>
      <p:sp>
        <p:nvSpPr>
          <p:cNvPr id="4" name="Date Placeholder 3"/>
          <p:cNvSpPr>
            <a:spLocks noGrp="1"/>
          </p:cNvSpPr>
          <p:nvPr>
            <p:ph type="dt" sz="half" idx="10"/>
          </p:nvPr>
        </p:nvSpPr>
        <p:spPr/>
        <p:txBody>
          <a:bodyPr/>
          <a:lstStyle/>
          <a:p>
            <a:fld id="{2D2648E7-C21B-4B8A-BA5F-310CA8360B3B}" type="datetimeFigureOut">
              <a:rPr lang="ko-KR" altLang="en-US" smtClean="0"/>
              <a:t>2022-06-21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828075B7-54F3-44F8-8BF1-9B9021709623}" type="slidenum">
              <a:rPr lang="ko-KR" altLang="en-US" smtClean="0"/>
              <a:t>‹#›</a:t>
            </a:fld>
            <a:endParaRPr lang="ko-KR" altLang="en-US"/>
          </a:p>
        </p:txBody>
      </p:sp>
    </p:spTree>
    <p:extLst>
      <p:ext uri="{BB962C8B-B14F-4D97-AF65-F5344CB8AC3E}">
        <p14:creationId xmlns:p14="http://schemas.microsoft.com/office/powerpoint/2010/main" val="4221369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a:t>Click to edit Master title style</a:t>
            </a:r>
            <a:endParaRPr lang="en-US" dirty="0"/>
          </a:p>
        </p:txBody>
      </p:sp>
      <p:sp>
        <p:nvSpPr>
          <p:cNvPr id="3" name="Content Placeholder 2"/>
          <p:cNvSpPr>
            <a:spLocks noGrp="1"/>
          </p:cNvSpPr>
          <p:nvPr>
            <p:ph idx="1"/>
          </p:nvPr>
        </p:nvSpPr>
        <p:spPr/>
        <p:txBody>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en-US" dirty="0"/>
          </a:p>
        </p:txBody>
      </p:sp>
      <p:sp>
        <p:nvSpPr>
          <p:cNvPr id="4" name="Date Placeholder 3"/>
          <p:cNvSpPr>
            <a:spLocks noGrp="1"/>
          </p:cNvSpPr>
          <p:nvPr>
            <p:ph type="dt" sz="half" idx="10"/>
          </p:nvPr>
        </p:nvSpPr>
        <p:spPr/>
        <p:txBody>
          <a:bodyPr/>
          <a:lstStyle/>
          <a:p>
            <a:fld id="{2D2648E7-C21B-4B8A-BA5F-310CA8360B3B}" type="datetimeFigureOut">
              <a:rPr lang="ko-KR" altLang="en-US" smtClean="0"/>
              <a:t>2022-06-21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828075B7-54F3-44F8-8BF1-9B9021709623}" type="slidenum">
              <a:rPr lang="ko-KR" altLang="en-US" smtClean="0"/>
              <a:t>‹#›</a:t>
            </a:fld>
            <a:endParaRPr lang="ko-KR" altLang="en-US"/>
          </a:p>
        </p:txBody>
      </p:sp>
    </p:spTree>
    <p:extLst>
      <p:ext uri="{BB962C8B-B14F-4D97-AF65-F5344CB8AC3E}">
        <p14:creationId xmlns:p14="http://schemas.microsoft.com/office/powerpoint/2010/main" val="3801326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ltLang="ko-KR"/>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ltLang="ko-KR"/>
              <a:t>Click to edit Master text styles</a:t>
            </a:r>
          </a:p>
        </p:txBody>
      </p:sp>
      <p:sp>
        <p:nvSpPr>
          <p:cNvPr id="4" name="Date Placeholder 3"/>
          <p:cNvSpPr>
            <a:spLocks noGrp="1"/>
          </p:cNvSpPr>
          <p:nvPr>
            <p:ph type="dt" sz="half" idx="10"/>
          </p:nvPr>
        </p:nvSpPr>
        <p:spPr/>
        <p:txBody>
          <a:bodyPr/>
          <a:lstStyle/>
          <a:p>
            <a:fld id="{2D2648E7-C21B-4B8A-BA5F-310CA8360B3B}" type="datetimeFigureOut">
              <a:rPr lang="ko-KR" altLang="en-US" smtClean="0"/>
              <a:t>2022-06-21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828075B7-54F3-44F8-8BF1-9B9021709623}" type="slidenum">
              <a:rPr lang="ko-KR" altLang="en-US" smtClean="0"/>
              <a:t>‹#›</a:t>
            </a:fld>
            <a:endParaRPr lang="ko-KR" altLang="en-US"/>
          </a:p>
        </p:txBody>
      </p:sp>
    </p:spTree>
    <p:extLst>
      <p:ext uri="{BB962C8B-B14F-4D97-AF65-F5344CB8AC3E}">
        <p14:creationId xmlns:p14="http://schemas.microsoft.com/office/powerpoint/2010/main" val="1122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en-US" dirty="0"/>
          </a:p>
        </p:txBody>
      </p:sp>
      <p:sp>
        <p:nvSpPr>
          <p:cNvPr id="5" name="Date Placeholder 4"/>
          <p:cNvSpPr>
            <a:spLocks noGrp="1"/>
          </p:cNvSpPr>
          <p:nvPr>
            <p:ph type="dt" sz="half" idx="10"/>
          </p:nvPr>
        </p:nvSpPr>
        <p:spPr/>
        <p:txBody>
          <a:bodyPr/>
          <a:lstStyle/>
          <a:p>
            <a:fld id="{2D2648E7-C21B-4B8A-BA5F-310CA8360B3B}" type="datetimeFigureOut">
              <a:rPr lang="ko-KR" altLang="en-US" smtClean="0"/>
              <a:t>2022-06-21</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828075B7-54F3-44F8-8BF1-9B9021709623}" type="slidenum">
              <a:rPr lang="ko-KR" altLang="en-US" smtClean="0"/>
              <a:t>‹#›</a:t>
            </a:fld>
            <a:endParaRPr lang="ko-KR" altLang="en-US"/>
          </a:p>
        </p:txBody>
      </p:sp>
    </p:spTree>
    <p:extLst>
      <p:ext uri="{BB962C8B-B14F-4D97-AF65-F5344CB8AC3E}">
        <p14:creationId xmlns:p14="http://schemas.microsoft.com/office/powerpoint/2010/main" val="2017711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ltLang="ko-KR"/>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ltLang="ko-KR"/>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ltLang="ko-KR"/>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en-US" dirty="0"/>
          </a:p>
        </p:txBody>
      </p:sp>
      <p:sp>
        <p:nvSpPr>
          <p:cNvPr id="7" name="Date Placeholder 6"/>
          <p:cNvSpPr>
            <a:spLocks noGrp="1"/>
          </p:cNvSpPr>
          <p:nvPr>
            <p:ph type="dt" sz="half" idx="10"/>
          </p:nvPr>
        </p:nvSpPr>
        <p:spPr/>
        <p:txBody>
          <a:bodyPr/>
          <a:lstStyle/>
          <a:p>
            <a:fld id="{2D2648E7-C21B-4B8A-BA5F-310CA8360B3B}" type="datetimeFigureOut">
              <a:rPr lang="ko-KR" altLang="en-US" smtClean="0"/>
              <a:t>2022-06-21</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828075B7-54F3-44F8-8BF1-9B9021709623}" type="slidenum">
              <a:rPr lang="ko-KR" altLang="en-US" smtClean="0"/>
              <a:t>‹#›</a:t>
            </a:fld>
            <a:endParaRPr lang="ko-KR" altLang="en-US"/>
          </a:p>
        </p:txBody>
      </p:sp>
    </p:spTree>
    <p:extLst>
      <p:ext uri="{BB962C8B-B14F-4D97-AF65-F5344CB8AC3E}">
        <p14:creationId xmlns:p14="http://schemas.microsoft.com/office/powerpoint/2010/main" val="2491315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a:t>Click to edit Master title style</a:t>
            </a:r>
            <a:endParaRPr lang="en-US" dirty="0"/>
          </a:p>
        </p:txBody>
      </p:sp>
      <p:sp>
        <p:nvSpPr>
          <p:cNvPr id="3" name="Date Placeholder 2"/>
          <p:cNvSpPr>
            <a:spLocks noGrp="1"/>
          </p:cNvSpPr>
          <p:nvPr>
            <p:ph type="dt" sz="half" idx="10"/>
          </p:nvPr>
        </p:nvSpPr>
        <p:spPr/>
        <p:txBody>
          <a:bodyPr/>
          <a:lstStyle/>
          <a:p>
            <a:fld id="{2D2648E7-C21B-4B8A-BA5F-310CA8360B3B}" type="datetimeFigureOut">
              <a:rPr lang="ko-KR" altLang="en-US" smtClean="0"/>
              <a:t>2022-06-21</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828075B7-54F3-44F8-8BF1-9B9021709623}" type="slidenum">
              <a:rPr lang="ko-KR" altLang="en-US" smtClean="0"/>
              <a:t>‹#›</a:t>
            </a:fld>
            <a:endParaRPr lang="ko-KR" altLang="en-US"/>
          </a:p>
        </p:txBody>
      </p:sp>
    </p:spTree>
    <p:extLst>
      <p:ext uri="{BB962C8B-B14F-4D97-AF65-F5344CB8AC3E}">
        <p14:creationId xmlns:p14="http://schemas.microsoft.com/office/powerpoint/2010/main" val="2355969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2648E7-C21B-4B8A-BA5F-310CA8360B3B}" type="datetimeFigureOut">
              <a:rPr lang="ko-KR" altLang="en-US" smtClean="0"/>
              <a:t>2022-06-21</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828075B7-54F3-44F8-8BF1-9B9021709623}" type="slidenum">
              <a:rPr lang="ko-KR" altLang="en-US" smtClean="0"/>
              <a:t>‹#›</a:t>
            </a:fld>
            <a:endParaRPr lang="ko-KR" altLang="en-US"/>
          </a:p>
        </p:txBody>
      </p:sp>
    </p:spTree>
    <p:extLst>
      <p:ext uri="{BB962C8B-B14F-4D97-AF65-F5344CB8AC3E}">
        <p14:creationId xmlns:p14="http://schemas.microsoft.com/office/powerpoint/2010/main" val="3262720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ltLang="ko-KR"/>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ltLang="ko-KR"/>
              <a:t>Click to edit Master text styles</a:t>
            </a:r>
          </a:p>
        </p:txBody>
      </p:sp>
      <p:sp>
        <p:nvSpPr>
          <p:cNvPr id="5" name="Date Placeholder 4"/>
          <p:cNvSpPr>
            <a:spLocks noGrp="1"/>
          </p:cNvSpPr>
          <p:nvPr>
            <p:ph type="dt" sz="half" idx="10"/>
          </p:nvPr>
        </p:nvSpPr>
        <p:spPr/>
        <p:txBody>
          <a:bodyPr/>
          <a:lstStyle/>
          <a:p>
            <a:fld id="{2D2648E7-C21B-4B8A-BA5F-310CA8360B3B}" type="datetimeFigureOut">
              <a:rPr lang="ko-KR" altLang="en-US" smtClean="0"/>
              <a:t>2022-06-21</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828075B7-54F3-44F8-8BF1-9B9021709623}" type="slidenum">
              <a:rPr lang="ko-KR" altLang="en-US" smtClean="0"/>
              <a:t>‹#›</a:t>
            </a:fld>
            <a:endParaRPr lang="ko-KR" altLang="en-US"/>
          </a:p>
        </p:txBody>
      </p:sp>
    </p:spTree>
    <p:extLst>
      <p:ext uri="{BB962C8B-B14F-4D97-AF65-F5344CB8AC3E}">
        <p14:creationId xmlns:p14="http://schemas.microsoft.com/office/powerpoint/2010/main" val="1857863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ltLang="ko-KR"/>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ltLang="ko-KR"/>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ltLang="ko-KR"/>
              <a:t>Click to edit Master text styles</a:t>
            </a:r>
          </a:p>
        </p:txBody>
      </p:sp>
      <p:sp>
        <p:nvSpPr>
          <p:cNvPr id="5" name="Date Placeholder 4"/>
          <p:cNvSpPr>
            <a:spLocks noGrp="1"/>
          </p:cNvSpPr>
          <p:nvPr>
            <p:ph type="dt" sz="half" idx="10"/>
          </p:nvPr>
        </p:nvSpPr>
        <p:spPr/>
        <p:txBody>
          <a:bodyPr/>
          <a:lstStyle/>
          <a:p>
            <a:fld id="{2D2648E7-C21B-4B8A-BA5F-310CA8360B3B}" type="datetimeFigureOut">
              <a:rPr lang="ko-KR" altLang="en-US" smtClean="0"/>
              <a:t>2022-06-21</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828075B7-54F3-44F8-8BF1-9B9021709623}" type="slidenum">
              <a:rPr lang="ko-KR" altLang="en-US" smtClean="0"/>
              <a:t>‹#›</a:t>
            </a:fld>
            <a:endParaRPr lang="ko-KR" altLang="en-US"/>
          </a:p>
        </p:txBody>
      </p:sp>
    </p:spTree>
    <p:extLst>
      <p:ext uri="{BB962C8B-B14F-4D97-AF65-F5344CB8AC3E}">
        <p14:creationId xmlns:p14="http://schemas.microsoft.com/office/powerpoint/2010/main" val="1516826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ltLang="ko-KR"/>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D2648E7-C21B-4B8A-BA5F-310CA8360B3B}" type="datetimeFigureOut">
              <a:rPr lang="ko-KR" altLang="en-US" smtClean="0"/>
              <a:t>2022-06-21</a:t>
            </a:fld>
            <a:endParaRPr lang="ko-KR"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28075B7-54F3-44F8-8BF1-9B9021709623}" type="slidenum">
              <a:rPr lang="ko-KR" altLang="en-US" smtClean="0"/>
              <a:t>‹#›</a:t>
            </a:fld>
            <a:endParaRPr lang="ko-KR" altLang="en-US"/>
          </a:p>
        </p:txBody>
      </p:sp>
    </p:spTree>
    <p:extLst>
      <p:ext uri="{BB962C8B-B14F-4D97-AF65-F5344CB8AC3E}">
        <p14:creationId xmlns:p14="http://schemas.microsoft.com/office/powerpoint/2010/main" val="30033924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1"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DB9B01-80D1-38FA-D854-269CD6B29AAA}"/>
              </a:ext>
            </a:extLst>
          </p:cNvPr>
          <p:cNvSpPr/>
          <p:nvPr/>
        </p:nvSpPr>
        <p:spPr>
          <a:xfrm>
            <a:off x="160636" y="963827"/>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A hood is the engine cover. </a:t>
            </a:r>
            <a:r>
              <a:rPr lang="en-US" altLang="ko-KR" sz="1600" dirty="0">
                <a:solidFill>
                  <a:srgbClr val="FFC259"/>
                </a:solidFill>
                <a:latin typeface="Arial Nova Cond" panose="020B0506020202020204" pitchFamily="34" charset="0"/>
              </a:rPr>
              <a:t>Looking under the hood </a:t>
            </a:r>
            <a:r>
              <a:rPr lang="en-US" altLang="ko-KR" sz="1600" dirty="0">
                <a:solidFill>
                  <a:srgbClr val="FFECD1"/>
                </a:solidFill>
                <a:latin typeface="Arial Nova Cond" panose="020B0506020202020204" pitchFamily="34" charset="0"/>
              </a:rPr>
              <a:t>means that you are examining the car for problems. </a:t>
            </a:r>
          </a:p>
          <a:p>
            <a:pPr algn="ctr"/>
            <a:r>
              <a:rPr lang="en-US" altLang="ko-KR" sz="1600" dirty="0">
                <a:solidFill>
                  <a:srgbClr val="FFECD1"/>
                </a:solidFill>
                <a:latin typeface="Arial Nova Cond" panose="020B0506020202020204" pitchFamily="34" charset="0"/>
              </a:rPr>
              <a:t>It can also be used idiomatically to say that you are closely examining something. </a:t>
            </a:r>
            <a:endParaRPr lang="ko-KR" altLang="en-US" sz="1600" dirty="0">
              <a:solidFill>
                <a:srgbClr val="FFECD1"/>
              </a:solidFill>
              <a:latin typeface="Arial Nova Cond" panose="020B0506020202020204" pitchFamily="34" charset="0"/>
            </a:endParaRPr>
          </a:p>
        </p:txBody>
      </p:sp>
      <p:sp>
        <p:nvSpPr>
          <p:cNvPr id="3" name="Rectangle 2">
            <a:extLst>
              <a:ext uri="{FF2B5EF4-FFF2-40B4-BE49-F238E27FC236}">
                <a16:creationId xmlns:a16="http://schemas.microsoft.com/office/drawing/2014/main" id="{FE3B9113-5F2D-A808-AE2D-19D2F1F15636}"/>
              </a:ext>
            </a:extLst>
          </p:cNvPr>
          <p:cNvSpPr/>
          <p:nvPr/>
        </p:nvSpPr>
        <p:spPr>
          <a:xfrm>
            <a:off x="160636" y="259492"/>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Looking under the hood</a:t>
            </a:r>
            <a:endParaRPr lang="ko-KR" altLang="en-US" sz="2000" dirty="0">
              <a:solidFill>
                <a:srgbClr val="0FA3B1"/>
              </a:solidFill>
              <a:latin typeface="Arial Rounded MT Bold" panose="020F0704030504030204" pitchFamily="34" charset="0"/>
            </a:endParaRPr>
          </a:p>
        </p:txBody>
      </p:sp>
      <p:sp>
        <p:nvSpPr>
          <p:cNvPr id="20" name="Rectangle 19">
            <a:extLst>
              <a:ext uri="{FF2B5EF4-FFF2-40B4-BE49-F238E27FC236}">
                <a16:creationId xmlns:a16="http://schemas.microsoft.com/office/drawing/2014/main" id="{80762AEF-803F-5500-7E03-A7E2282E8B05}"/>
              </a:ext>
            </a:extLst>
          </p:cNvPr>
          <p:cNvSpPr/>
          <p:nvPr/>
        </p:nvSpPr>
        <p:spPr>
          <a:xfrm>
            <a:off x="3521679" y="963827"/>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Conventional means that it is commonly accepted. Forebears are ancestors or ones that came before. </a:t>
            </a:r>
            <a:r>
              <a:rPr lang="en-US" altLang="ko-KR" sz="1600" dirty="0">
                <a:solidFill>
                  <a:srgbClr val="FFC259"/>
                </a:solidFill>
                <a:latin typeface="Arial Nova Cond" panose="020B0506020202020204" pitchFamily="34" charset="0"/>
              </a:rPr>
              <a:t>Conventional forebears </a:t>
            </a:r>
            <a:r>
              <a:rPr lang="en-US" altLang="ko-KR" sz="1600" dirty="0">
                <a:solidFill>
                  <a:srgbClr val="FFECD1"/>
                </a:solidFill>
                <a:latin typeface="Arial Nova Cond" panose="020B0506020202020204" pitchFamily="34" charset="0"/>
              </a:rPr>
              <a:t>are the commonly understood and accepted ancestors. </a:t>
            </a:r>
          </a:p>
          <a:p>
            <a:pPr algn="ctr"/>
            <a:r>
              <a:rPr lang="en-US" altLang="ko-KR" sz="1600" dirty="0">
                <a:solidFill>
                  <a:srgbClr val="FFECD1"/>
                </a:solidFill>
                <a:latin typeface="Arial Nova Cond" panose="020B0506020202020204" pitchFamily="34" charset="0"/>
              </a:rPr>
              <a:t>In this story, the conventional forebears are the cars that don’t have self-driving technology. </a:t>
            </a:r>
            <a:endParaRPr lang="ko-KR" altLang="en-US" sz="1600" dirty="0">
              <a:solidFill>
                <a:srgbClr val="FFECD1"/>
              </a:solidFill>
              <a:latin typeface="Arial Nova Cond" panose="020B0506020202020204" pitchFamily="34" charset="0"/>
            </a:endParaRPr>
          </a:p>
        </p:txBody>
      </p:sp>
      <p:sp>
        <p:nvSpPr>
          <p:cNvPr id="21" name="Rectangle 20">
            <a:extLst>
              <a:ext uri="{FF2B5EF4-FFF2-40B4-BE49-F238E27FC236}">
                <a16:creationId xmlns:a16="http://schemas.microsoft.com/office/drawing/2014/main" id="{CEF8B5E7-8E83-44A2-3AED-A852C5770FD3}"/>
              </a:ext>
            </a:extLst>
          </p:cNvPr>
          <p:cNvSpPr/>
          <p:nvPr/>
        </p:nvSpPr>
        <p:spPr>
          <a:xfrm>
            <a:off x="3521679" y="259492"/>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Conventional Forebears</a:t>
            </a:r>
            <a:endParaRPr lang="ko-KR" altLang="en-US" sz="2000" dirty="0">
              <a:solidFill>
                <a:srgbClr val="0FA3B1"/>
              </a:solidFill>
              <a:latin typeface="Arial Rounded MT Bold" panose="020F0704030504030204" pitchFamily="34" charset="0"/>
            </a:endParaRPr>
          </a:p>
        </p:txBody>
      </p:sp>
      <p:sp>
        <p:nvSpPr>
          <p:cNvPr id="22" name="Rectangle 21">
            <a:extLst>
              <a:ext uri="{FF2B5EF4-FFF2-40B4-BE49-F238E27FC236}">
                <a16:creationId xmlns:a16="http://schemas.microsoft.com/office/drawing/2014/main" id="{778ECB76-7C85-DDCF-7D08-7440E176F28B}"/>
              </a:ext>
            </a:extLst>
          </p:cNvPr>
          <p:cNvSpPr/>
          <p:nvPr/>
        </p:nvSpPr>
        <p:spPr>
          <a:xfrm>
            <a:off x="160636" y="4081849"/>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Fetch is a game we play with dogs. We throw something and say, “</a:t>
            </a:r>
            <a:r>
              <a:rPr lang="en-US" altLang="ko-KR" sz="1600" dirty="0">
                <a:solidFill>
                  <a:srgbClr val="FFC259"/>
                </a:solidFill>
                <a:latin typeface="Arial Nova Cond" panose="020B0506020202020204" pitchFamily="34" charset="0"/>
              </a:rPr>
              <a:t>go fetch</a:t>
            </a:r>
            <a:r>
              <a:rPr lang="en-US" altLang="ko-KR" sz="1600" dirty="0">
                <a:solidFill>
                  <a:srgbClr val="FFECD1"/>
                </a:solidFill>
                <a:latin typeface="Arial Nova Cond" panose="020B0506020202020204" pitchFamily="34" charset="0"/>
              </a:rPr>
              <a:t>!” Then, the dog returns the object. </a:t>
            </a:r>
          </a:p>
          <a:p>
            <a:pPr algn="ctr"/>
            <a:r>
              <a:rPr lang="en-US" altLang="ko-KR" sz="1600" dirty="0">
                <a:solidFill>
                  <a:srgbClr val="FFECD1"/>
                </a:solidFill>
                <a:latin typeface="Arial Nova Cond" panose="020B0506020202020204" pitchFamily="34" charset="0"/>
              </a:rPr>
              <a:t>The story is suggesting that we could tell our autonomous car to, “go fetch” some groceries from the store. They might even be able to fetch things without you asking. </a:t>
            </a:r>
            <a:endParaRPr lang="ko-KR" altLang="en-US" sz="1600" dirty="0">
              <a:solidFill>
                <a:srgbClr val="FFECD1"/>
              </a:solidFill>
              <a:latin typeface="Arial Nova Cond" panose="020B0506020202020204" pitchFamily="34" charset="0"/>
            </a:endParaRPr>
          </a:p>
        </p:txBody>
      </p:sp>
      <p:sp>
        <p:nvSpPr>
          <p:cNvPr id="23" name="Rectangle 22">
            <a:extLst>
              <a:ext uri="{FF2B5EF4-FFF2-40B4-BE49-F238E27FC236}">
                <a16:creationId xmlns:a16="http://schemas.microsoft.com/office/drawing/2014/main" id="{AE429D07-3953-E5A9-6C30-A1F3E5FC2EEF}"/>
              </a:ext>
            </a:extLst>
          </p:cNvPr>
          <p:cNvSpPr/>
          <p:nvPr/>
        </p:nvSpPr>
        <p:spPr>
          <a:xfrm>
            <a:off x="160636" y="3377514"/>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Go fetch</a:t>
            </a:r>
            <a:endParaRPr lang="ko-KR" altLang="en-US" sz="2000" dirty="0">
              <a:solidFill>
                <a:srgbClr val="0FA3B1"/>
              </a:solidFill>
              <a:latin typeface="Arial Rounded MT Bold" panose="020F0704030504030204" pitchFamily="34" charset="0"/>
            </a:endParaRPr>
          </a:p>
        </p:txBody>
      </p:sp>
      <p:sp>
        <p:nvSpPr>
          <p:cNvPr id="24" name="Rectangle 23">
            <a:extLst>
              <a:ext uri="{FF2B5EF4-FFF2-40B4-BE49-F238E27FC236}">
                <a16:creationId xmlns:a16="http://schemas.microsoft.com/office/drawing/2014/main" id="{64511F27-6D5C-DC11-942C-674AA4DD583A}"/>
              </a:ext>
            </a:extLst>
          </p:cNvPr>
          <p:cNvSpPr/>
          <p:nvPr/>
        </p:nvSpPr>
        <p:spPr>
          <a:xfrm>
            <a:off x="3521679" y="4081849"/>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If something is </a:t>
            </a:r>
            <a:r>
              <a:rPr lang="en-US" altLang="ko-KR" sz="1600" dirty="0">
                <a:solidFill>
                  <a:srgbClr val="FFC259"/>
                </a:solidFill>
                <a:latin typeface="Arial Nova Cond" panose="020B0506020202020204" pitchFamily="34" charset="0"/>
              </a:rPr>
              <a:t>onerous</a:t>
            </a:r>
            <a:r>
              <a:rPr lang="en-US" altLang="ko-KR" sz="1600" dirty="0">
                <a:solidFill>
                  <a:srgbClr val="FFECD1"/>
                </a:solidFill>
                <a:latin typeface="Arial Nova Cond" panose="020B0506020202020204" pitchFamily="34" charset="0"/>
              </a:rPr>
              <a:t>, it is difficult because it is burdensome or require a lot of effort. </a:t>
            </a:r>
          </a:p>
          <a:p>
            <a:pPr algn="ctr"/>
            <a:r>
              <a:rPr lang="en-US" altLang="ko-KR" sz="1600" dirty="0">
                <a:solidFill>
                  <a:srgbClr val="FFECD1"/>
                </a:solidFill>
                <a:latin typeface="Arial Nova Cond" panose="020B0506020202020204" pitchFamily="34" charset="0"/>
              </a:rPr>
              <a:t>We can tell our car to pick up groceries if waiting thirty minutes for the Amazon drones is too difficult. </a:t>
            </a:r>
            <a:endParaRPr lang="ko-KR" altLang="en-US" sz="1600" dirty="0">
              <a:solidFill>
                <a:srgbClr val="FFECD1"/>
              </a:solidFill>
              <a:latin typeface="Arial Nova Cond" panose="020B0506020202020204" pitchFamily="34" charset="0"/>
            </a:endParaRPr>
          </a:p>
        </p:txBody>
      </p:sp>
      <p:sp>
        <p:nvSpPr>
          <p:cNvPr id="25" name="Rectangle 24">
            <a:extLst>
              <a:ext uri="{FF2B5EF4-FFF2-40B4-BE49-F238E27FC236}">
                <a16:creationId xmlns:a16="http://schemas.microsoft.com/office/drawing/2014/main" id="{2D5CFE59-B75F-A78C-99A0-0AF3E1F3AD73}"/>
              </a:ext>
            </a:extLst>
          </p:cNvPr>
          <p:cNvSpPr/>
          <p:nvPr/>
        </p:nvSpPr>
        <p:spPr>
          <a:xfrm>
            <a:off x="3521679" y="3377514"/>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Onerous </a:t>
            </a:r>
            <a:endParaRPr lang="ko-KR" altLang="en-US" sz="2000" dirty="0">
              <a:solidFill>
                <a:srgbClr val="0FA3B1"/>
              </a:solidFill>
              <a:latin typeface="Arial Rounded MT Bold" panose="020F0704030504030204" pitchFamily="34" charset="0"/>
            </a:endParaRPr>
          </a:p>
        </p:txBody>
      </p:sp>
      <p:sp>
        <p:nvSpPr>
          <p:cNvPr id="26" name="Rectangle 25">
            <a:extLst>
              <a:ext uri="{FF2B5EF4-FFF2-40B4-BE49-F238E27FC236}">
                <a16:creationId xmlns:a16="http://schemas.microsoft.com/office/drawing/2014/main" id="{A560EEB3-F932-974D-0985-80103AD13397}"/>
              </a:ext>
            </a:extLst>
          </p:cNvPr>
          <p:cNvSpPr/>
          <p:nvPr/>
        </p:nvSpPr>
        <p:spPr>
          <a:xfrm>
            <a:off x="160636" y="7195751"/>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The first iteration is the first attempt or first copy of something. The first </a:t>
            </a:r>
            <a:r>
              <a:rPr lang="en-US" altLang="ko-KR" sz="1600" dirty="0">
                <a:solidFill>
                  <a:srgbClr val="FFC259"/>
                </a:solidFill>
                <a:latin typeface="Arial Nova Cond" panose="020B0506020202020204" pitchFamily="34" charset="0"/>
              </a:rPr>
              <a:t>iteration</a:t>
            </a:r>
            <a:r>
              <a:rPr lang="en-US" altLang="ko-KR" sz="1600" dirty="0">
                <a:solidFill>
                  <a:srgbClr val="FFECD1"/>
                </a:solidFill>
                <a:latin typeface="Arial Nova Cond" panose="020B0506020202020204" pitchFamily="34" charset="0"/>
              </a:rPr>
              <a:t> of the iPhone didn’t have an app store, but it had a lot of potential. </a:t>
            </a:r>
            <a:endParaRPr lang="ko-KR" altLang="en-US" sz="1600" dirty="0">
              <a:solidFill>
                <a:srgbClr val="FFECD1"/>
              </a:solidFill>
              <a:latin typeface="Arial Nova Cond" panose="020B0506020202020204" pitchFamily="34" charset="0"/>
            </a:endParaRPr>
          </a:p>
        </p:txBody>
      </p:sp>
      <p:sp>
        <p:nvSpPr>
          <p:cNvPr id="27" name="Rectangle 26">
            <a:extLst>
              <a:ext uri="{FF2B5EF4-FFF2-40B4-BE49-F238E27FC236}">
                <a16:creationId xmlns:a16="http://schemas.microsoft.com/office/drawing/2014/main" id="{80127A15-2403-EC28-F786-91C994092BAB}"/>
              </a:ext>
            </a:extLst>
          </p:cNvPr>
          <p:cNvSpPr/>
          <p:nvPr/>
        </p:nvSpPr>
        <p:spPr>
          <a:xfrm>
            <a:off x="160636" y="6491416"/>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First iteration </a:t>
            </a:r>
            <a:endParaRPr lang="ko-KR" altLang="en-US" sz="2000" dirty="0">
              <a:solidFill>
                <a:srgbClr val="0FA3B1"/>
              </a:solidFill>
              <a:latin typeface="Arial Rounded MT Bold" panose="020F0704030504030204" pitchFamily="34" charset="0"/>
            </a:endParaRPr>
          </a:p>
        </p:txBody>
      </p:sp>
      <p:sp>
        <p:nvSpPr>
          <p:cNvPr id="28" name="Rectangle 27">
            <a:extLst>
              <a:ext uri="{FF2B5EF4-FFF2-40B4-BE49-F238E27FC236}">
                <a16:creationId xmlns:a16="http://schemas.microsoft.com/office/drawing/2014/main" id="{540128F9-D473-29F5-BCD7-DEE6B350C350}"/>
              </a:ext>
            </a:extLst>
          </p:cNvPr>
          <p:cNvSpPr/>
          <p:nvPr/>
        </p:nvSpPr>
        <p:spPr>
          <a:xfrm>
            <a:off x="3521679" y="7195751"/>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C259"/>
                </a:solidFill>
                <a:latin typeface="Arial Nova Cond" panose="020B0506020202020204" pitchFamily="34" charset="0"/>
              </a:rPr>
              <a:t>Canonical</a:t>
            </a:r>
            <a:r>
              <a:rPr lang="en-US" altLang="ko-KR" sz="1600" dirty="0">
                <a:solidFill>
                  <a:srgbClr val="FFECD1"/>
                </a:solidFill>
                <a:latin typeface="Arial Nova Cond" panose="020B0506020202020204" pitchFamily="34" charset="0"/>
              </a:rPr>
              <a:t> is an adjective derived from canon. A </a:t>
            </a:r>
            <a:r>
              <a:rPr lang="en-US" altLang="ko-KR" sz="1600" dirty="0">
                <a:solidFill>
                  <a:srgbClr val="FFC259"/>
                </a:solidFill>
                <a:latin typeface="Arial Nova Cond" panose="020B0506020202020204" pitchFamily="34" charset="0"/>
              </a:rPr>
              <a:t>canon</a:t>
            </a:r>
            <a:r>
              <a:rPr lang="en-US" altLang="ko-KR" sz="1600" dirty="0">
                <a:solidFill>
                  <a:srgbClr val="FFECD1"/>
                </a:solidFill>
                <a:latin typeface="Arial Nova Cond" panose="020B0506020202020204" pitchFamily="34" charset="0"/>
              </a:rPr>
              <a:t> is a list of accepted sacred books. It typically refers to Christianity and the accepted books that made it into the bible. However, it has also been used to talk about Star Wars. </a:t>
            </a:r>
          </a:p>
          <a:p>
            <a:pPr algn="ctr"/>
            <a:r>
              <a:rPr lang="en-US" altLang="ko-KR" sz="1600" dirty="0">
                <a:solidFill>
                  <a:srgbClr val="FFECD1"/>
                </a:solidFill>
                <a:latin typeface="Arial Nova Cond" panose="020B0506020202020204" pitchFamily="34" charset="0"/>
              </a:rPr>
              <a:t>A canonical example is an example everyone uses and accepts. </a:t>
            </a:r>
            <a:endParaRPr lang="ko-KR" altLang="en-US" sz="1600" dirty="0">
              <a:solidFill>
                <a:srgbClr val="FFECD1"/>
              </a:solidFill>
              <a:latin typeface="Arial Nova Cond" panose="020B0506020202020204" pitchFamily="34" charset="0"/>
            </a:endParaRPr>
          </a:p>
        </p:txBody>
      </p:sp>
      <p:sp>
        <p:nvSpPr>
          <p:cNvPr id="29" name="Rectangle 28">
            <a:extLst>
              <a:ext uri="{FF2B5EF4-FFF2-40B4-BE49-F238E27FC236}">
                <a16:creationId xmlns:a16="http://schemas.microsoft.com/office/drawing/2014/main" id="{559EF04F-8C6B-E88D-5589-687A47BF125A}"/>
              </a:ext>
            </a:extLst>
          </p:cNvPr>
          <p:cNvSpPr/>
          <p:nvPr/>
        </p:nvSpPr>
        <p:spPr>
          <a:xfrm>
            <a:off x="3521679" y="6491416"/>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Canonical example</a:t>
            </a:r>
            <a:endParaRPr lang="ko-KR" altLang="en-US" sz="2000" dirty="0">
              <a:solidFill>
                <a:srgbClr val="0FA3B1"/>
              </a:solidFill>
              <a:latin typeface="Arial Rounded MT Bold" panose="020F0704030504030204" pitchFamily="34" charset="0"/>
            </a:endParaRPr>
          </a:p>
        </p:txBody>
      </p:sp>
    </p:spTree>
    <p:extLst>
      <p:ext uri="{BB962C8B-B14F-4D97-AF65-F5344CB8AC3E}">
        <p14:creationId xmlns:p14="http://schemas.microsoft.com/office/powerpoint/2010/main" val="1596667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DB9B01-80D1-38FA-D854-269CD6B29AAA}"/>
              </a:ext>
            </a:extLst>
          </p:cNvPr>
          <p:cNvSpPr/>
          <p:nvPr/>
        </p:nvSpPr>
        <p:spPr>
          <a:xfrm>
            <a:off x="160636" y="963827"/>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A </a:t>
            </a:r>
            <a:r>
              <a:rPr lang="en-US" altLang="ko-KR" sz="1600" dirty="0">
                <a:solidFill>
                  <a:srgbClr val="FFC259"/>
                </a:solidFill>
                <a:latin typeface="Arial Nova Cond" panose="020B0506020202020204" pitchFamily="34" charset="0"/>
              </a:rPr>
              <a:t>death toll </a:t>
            </a:r>
            <a:r>
              <a:rPr lang="en-US" altLang="ko-KR" sz="1600" dirty="0">
                <a:solidFill>
                  <a:srgbClr val="FFECD1"/>
                </a:solidFill>
                <a:latin typeface="Arial Nova Cond" panose="020B0506020202020204" pitchFamily="34" charset="0"/>
              </a:rPr>
              <a:t>is the total number of people who have died from something. In this case it is the total number people who died in human-operated cars per year. Death toll can refer to a number without using a specific number. </a:t>
            </a:r>
            <a:endParaRPr lang="ko-KR" altLang="en-US" sz="1600" dirty="0">
              <a:solidFill>
                <a:srgbClr val="FFECD1"/>
              </a:solidFill>
              <a:latin typeface="Arial Nova Cond" panose="020B0506020202020204" pitchFamily="34" charset="0"/>
            </a:endParaRPr>
          </a:p>
        </p:txBody>
      </p:sp>
      <p:sp>
        <p:nvSpPr>
          <p:cNvPr id="3" name="Rectangle 2">
            <a:extLst>
              <a:ext uri="{FF2B5EF4-FFF2-40B4-BE49-F238E27FC236}">
                <a16:creationId xmlns:a16="http://schemas.microsoft.com/office/drawing/2014/main" id="{FE3B9113-5F2D-A808-AE2D-19D2F1F15636}"/>
              </a:ext>
            </a:extLst>
          </p:cNvPr>
          <p:cNvSpPr/>
          <p:nvPr/>
        </p:nvSpPr>
        <p:spPr>
          <a:xfrm>
            <a:off x="160636" y="259492"/>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Death toll</a:t>
            </a:r>
            <a:endParaRPr lang="ko-KR" altLang="en-US" sz="2000" dirty="0">
              <a:solidFill>
                <a:srgbClr val="0FA3B1"/>
              </a:solidFill>
              <a:latin typeface="Arial Rounded MT Bold" panose="020F0704030504030204" pitchFamily="34" charset="0"/>
            </a:endParaRPr>
          </a:p>
        </p:txBody>
      </p:sp>
      <p:sp>
        <p:nvSpPr>
          <p:cNvPr id="20" name="Rectangle 19">
            <a:extLst>
              <a:ext uri="{FF2B5EF4-FFF2-40B4-BE49-F238E27FC236}">
                <a16:creationId xmlns:a16="http://schemas.microsoft.com/office/drawing/2014/main" id="{80762AEF-803F-5500-7E03-A7E2282E8B05}"/>
              </a:ext>
            </a:extLst>
          </p:cNvPr>
          <p:cNvSpPr/>
          <p:nvPr/>
        </p:nvSpPr>
        <p:spPr>
          <a:xfrm>
            <a:off x="3521679" y="963827"/>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If something is </a:t>
            </a:r>
            <a:r>
              <a:rPr lang="en-US" altLang="ko-KR" sz="1600" dirty="0">
                <a:solidFill>
                  <a:srgbClr val="FFC259"/>
                </a:solidFill>
                <a:latin typeface="Arial Nova Cond" panose="020B0506020202020204" pitchFamily="34" charset="0"/>
              </a:rPr>
              <a:t>safe to assume</a:t>
            </a:r>
            <a:r>
              <a:rPr lang="en-US" altLang="ko-KR" sz="1600" dirty="0">
                <a:solidFill>
                  <a:srgbClr val="FFECD1"/>
                </a:solidFill>
                <a:latin typeface="Arial Nova Cond" panose="020B0506020202020204" pitchFamily="34" charset="0"/>
              </a:rPr>
              <a:t>, it is probably correct or it will probably happen. </a:t>
            </a:r>
          </a:p>
          <a:p>
            <a:pPr algn="ctr"/>
            <a:r>
              <a:rPr lang="en-US" altLang="ko-KR" sz="1600" dirty="0">
                <a:solidFill>
                  <a:srgbClr val="FFECD1"/>
                </a:solidFill>
                <a:latin typeface="Arial Nova Cond" panose="020B0506020202020204" pitchFamily="34" charset="0"/>
              </a:rPr>
              <a:t>We can assume that human-operated cars are at least a little hazardous even if there are improvements. </a:t>
            </a:r>
            <a:endParaRPr lang="ko-KR" altLang="en-US" sz="1600" dirty="0">
              <a:solidFill>
                <a:srgbClr val="FFECD1"/>
              </a:solidFill>
              <a:latin typeface="Arial Nova Cond" panose="020B0506020202020204" pitchFamily="34" charset="0"/>
            </a:endParaRPr>
          </a:p>
        </p:txBody>
      </p:sp>
      <p:sp>
        <p:nvSpPr>
          <p:cNvPr id="21" name="Rectangle 20">
            <a:extLst>
              <a:ext uri="{FF2B5EF4-FFF2-40B4-BE49-F238E27FC236}">
                <a16:creationId xmlns:a16="http://schemas.microsoft.com/office/drawing/2014/main" id="{CEF8B5E7-8E83-44A2-3AED-A852C5770FD3}"/>
              </a:ext>
            </a:extLst>
          </p:cNvPr>
          <p:cNvSpPr/>
          <p:nvPr/>
        </p:nvSpPr>
        <p:spPr>
          <a:xfrm>
            <a:off x="3521679" y="259492"/>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Safe to assume</a:t>
            </a:r>
            <a:endParaRPr lang="ko-KR" altLang="en-US" sz="2000" dirty="0">
              <a:solidFill>
                <a:srgbClr val="0FA3B1"/>
              </a:solidFill>
              <a:latin typeface="Arial Rounded MT Bold" panose="020F0704030504030204" pitchFamily="34" charset="0"/>
            </a:endParaRPr>
          </a:p>
        </p:txBody>
      </p:sp>
      <p:sp>
        <p:nvSpPr>
          <p:cNvPr id="22" name="Rectangle 21">
            <a:extLst>
              <a:ext uri="{FF2B5EF4-FFF2-40B4-BE49-F238E27FC236}">
                <a16:creationId xmlns:a16="http://schemas.microsoft.com/office/drawing/2014/main" id="{778ECB76-7C85-DDCF-7D08-7440E176F28B}"/>
              </a:ext>
            </a:extLst>
          </p:cNvPr>
          <p:cNvSpPr/>
          <p:nvPr/>
        </p:nvSpPr>
        <p:spPr>
          <a:xfrm>
            <a:off x="160636" y="4081849"/>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Something hypothetical is something made up. We use hypothetical questions and </a:t>
            </a:r>
            <a:r>
              <a:rPr lang="en-US" altLang="ko-KR" sz="1600" dirty="0">
                <a:solidFill>
                  <a:srgbClr val="FFC259"/>
                </a:solidFill>
                <a:latin typeface="Arial Nova Cond" panose="020B0506020202020204" pitchFamily="34" charset="0"/>
              </a:rPr>
              <a:t>hypothetical situations </a:t>
            </a:r>
            <a:r>
              <a:rPr lang="en-US" altLang="ko-KR" sz="1600" dirty="0">
                <a:solidFill>
                  <a:srgbClr val="FFECD1"/>
                </a:solidFill>
                <a:latin typeface="Arial Nova Cond" panose="020B0506020202020204" pitchFamily="34" charset="0"/>
              </a:rPr>
              <a:t>to ask “what if.” We use them to imagine situations like this one. What if cars were controlled by AI? What situations would arise? </a:t>
            </a:r>
            <a:endParaRPr lang="ko-KR" altLang="en-US" sz="1600" dirty="0">
              <a:solidFill>
                <a:srgbClr val="FFECD1"/>
              </a:solidFill>
              <a:latin typeface="Arial Nova Cond" panose="020B0506020202020204" pitchFamily="34" charset="0"/>
            </a:endParaRPr>
          </a:p>
        </p:txBody>
      </p:sp>
      <p:sp>
        <p:nvSpPr>
          <p:cNvPr id="23" name="Rectangle 22">
            <a:extLst>
              <a:ext uri="{FF2B5EF4-FFF2-40B4-BE49-F238E27FC236}">
                <a16:creationId xmlns:a16="http://schemas.microsoft.com/office/drawing/2014/main" id="{AE429D07-3953-E5A9-6C30-A1F3E5FC2EEF}"/>
              </a:ext>
            </a:extLst>
          </p:cNvPr>
          <p:cNvSpPr/>
          <p:nvPr/>
        </p:nvSpPr>
        <p:spPr>
          <a:xfrm>
            <a:off x="160636" y="3377514"/>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Hypothetical scenarios</a:t>
            </a:r>
            <a:endParaRPr lang="ko-KR" altLang="en-US" sz="2000" dirty="0">
              <a:solidFill>
                <a:srgbClr val="0FA3B1"/>
              </a:solidFill>
              <a:latin typeface="Arial Rounded MT Bold" panose="020F0704030504030204" pitchFamily="34" charset="0"/>
            </a:endParaRPr>
          </a:p>
        </p:txBody>
      </p:sp>
      <p:sp>
        <p:nvSpPr>
          <p:cNvPr id="24" name="Rectangle 23">
            <a:extLst>
              <a:ext uri="{FF2B5EF4-FFF2-40B4-BE49-F238E27FC236}">
                <a16:creationId xmlns:a16="http://schemas.microsoft.com/office/drawing/2014/main" id="{64511F27-6D5C-DC11-942C-674AA4DD583A}"/>
              </a:ext>
            </a:extLst>
          </p:cNvPr>
          <p:cNvSpPr/>
          <p:nvPr/>
        </p:nvSpPr>
        <p:spPr>
          <a:xfrm>
            <a:off x="3521679" y="4081849"/>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C259"/>
                </a:solidFill>
                <a:latin typeface="Arial Nova Cond" panose="020B0506020202020204" pitchFamily="34" charset="0"/>
              </a:rPr>
              <a:t>Granularity</a:t>
            </a:r>
            <a:r>
              <a:rPr lang="en-US" altLang="ko-KR" sz="1600" dirty="0">
                <a:solidFill>
                  <a:srgbClr val="FFECD1"/>
                </a:solidFill>
                <a:latin typeface="Arial Nova Cond" panose="020B0506020202020204" pitchFamily="34" charset="0"/>
              </a:rPr>
              <a:t> is when something is divided into very small sections. In a literal sense, it means things are broken into grains or particles. In a literary sense, we use it to say that we can break it into small groups. Here, the groups include gender, age, wealth, health, etc. </a:t>
            </a:r>
            <a:endParaRPr lang="ko-KR" altLang="en-US" sz="1600" dirty="0">
              <a:solidFill>
                <a:srgbClr val="FFECD1"/>
              </a:solidFill>
              <a:latin typeface="Arial Nova Cond" panose="020B0506020202020204" pitchFamily="34" charset="0"/>
            </a:endParaRPr>
          </a:p>
        </p:txBody>
      </p:sp>
      <p:sp>
        <p:nvSpPr>
          <p:cNvPr id="25" name="Rectangle 24">
            <a:extLst>
              <a:ext uri="{FF2B5EF4-FFF2-40B4-BE49-F238E27FC236}">
                <a16:creationId xmlns:a16="http://schemas.microsoft.com/office/drawing/2014/main" id="{2D5CFE59-B75F-A78C-99A0-0AF3E1F3AD73}"/>
              </a:ext>
            </a:extLst>
          </p:cNvPr>
          <p:cNvSpPr/>
          <p:nvPr/>
        </p:nvSpPr>
        <p:spPr>
          <a:xfrm>
            <a:off x="3521679" y="3377514"/>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Disturbing granularity</a:t>
            </a:r>
            <a:endParaRPr lang="ko-KR" altLang="en-US" sz="2000" dirty="0">
              <a:solidFill>
                <a:srgbClr val="0FA3B1"/>
              </a:solidFill>
              <a:latin typeface="Arial Rounded MT Bold" panose="020F0704030504030204" pitchFamily="34" charset="0"/>
            </a:endParaRPr>
          </a:p>
        </p:txBody>
      </p:sp>
      <p:sp>
        <p:nvSpPr>
          <p:cNvPr id="26" name="Rectangle 25">
            <a:extLst>
              <a:ext uri="{FF2B5EF4-FFF2-40B4-BE49-F238E27FC236}">
                <a16:creationId xmlns:a16="http://schemas.microsoft.com/office/drawing/2014/main" id="{A560EEB3-F932-974D-0985-80103AD13397}"/>
              </a:ext>
            </a:extLst>
          </p:cNvPr>
          <p:cNvSpPr/>
          <p:nvPr/>
        </p:nvSpPr>
        <p:spPr>
          <a:xfrm>
            <a:off x="160636" y="7195751"/>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If something is </a:t>
            </a:r>
            <a:r>
              <a:rPr lang="en-US" altLang="ko-KR" sz="1600" dirty="0">
                <a:solidFill>
                  <a:srgbClr val="FFC259"/>
                </a:solidFill>
                <a:latin typeface="Arial Nova Cond" panose="020B0506020202020204" pitchFamily="34" charset="0"/>
              </a:rPr>
              <a:t>laudable</a:t>
            </a:r>
            <a:r>
              <a:rPr lang="en-US" altLang="ko-KR" sz="1600" dirty="0">
                <a:solidFill>
                  <a:srgbClr val="FFECD1"/>
                </a:solidFill>
                <a:latin typeface="Arial Nova Cond" panose="020B0506020202020204" pitchFamily="34" charset="0"/>
              </a:rPr>
              <a:t>, it deserves praise or recognition even if it is not successful. The </a:t>
            </a:r>
            <a:r>
              <a:rPr lang="en-US" altLang="ko-KR" sz="1600" b="1" dirty="0">
                <a:solidFill>
                  <a:srgbClr val="FFECD1"/>
                </a:solidFill>
                <a:latin typeface="Arial Nova Cond" panose="020B0506020202020204" pitchFamily="34" charset="0"/>
              </a:rPr>
              <a:t>EFFORT</a:t>
            </a:r>
            <a:r>
              <a:rPr lang="en-US" altLang="ko-KR" sz="1600" dirty="0">
                <a:solidFill>
                  <a:srgbClr val="FFECD1"/>
                </a:solidFill>
                <a:latin typeface="Arial Nova Cond" panose="020B0506020202020204" pitchFamily="34" charset="0"/>
              </a:rPr>
              <a:t> of the people who made The Moral Machine is laudable because they are trying to figure out society’s morals. It is an almost impossible task. </a:t>
            </a:r>
            <a:endParaRPr lang="ko-KR" altLang="en-US" sz="1600" dirty="0">
              <a:solidFill>
                <a:srgbClr val="FFECD1"/>
              </a:solidFill>
              <a:latin typeface="Arial Nova Cond" panose="020B0506020202020204" pitchFamily="34" charset="0"/>
            </a:endParaRPr>
          </a:p>
        </p:txBody>
      </p:sp>
      <p:sp>
        <p:nvSpPr>
          <p:cNvPr id="27" name="Rectangle 26">
            <a:extLst>
              <a:ext uri="{FF2B5EF4-FFF2-40B4-BE49-F238E27FC236}">
                <a16:creationId xmlns:a16="http://schemas.microsoft.com/office/drawing/2014/main" id="{80127A15-2403-EC28-F786-91C994092BAB}"/>
              </a:ext>
            </a:extLst>
          </p:cNvPr>
          <p:cNvSpPr/>
          <p:nvPr/>
        </p:nvSpPr>
        <p:spPr>
          <a:xfrm>
            <a:off x="160636" y="6491416"/>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Laudable </a:t>
            </a:r>
            <a:endParaRPr lang="ko-KR" altLang="en-US" sz="2000" dirty="0">
              <a:solidFill>
                <a:srgbClr val="0FA3B1"/>
              </a:solidFill>
              <a:latin typeface="Arial Rounded MT Bold" panose="020F0704030504030204" pitchFamily="34" charset="0"/>
            </a:endParaRPr>
          </a:p>
        </p:txBody>
      </p:sp>
      <p:sp>
        <p:nvSpPr>
          <p:cNvPr id="28" name="Rectangle 27">
            <a:extLst>
              <a:ext uri="{FF2B5EF4-FFF2-40B4-BE49-F238E27FC236}">
                <a16:creationId xmlns:a16="http://schemas.microsoft.com/office/drawing/2014/main" id="{540128F9-D473-29F5-BCD7-DEE6B350C350}"/>
              </a:ext>
            </a:extLst>
          </p:cNvPr>
          <p:cNvSpPr/>
          <p:nvPr/>
        </p:nvSpPr>
        <p:spPr>
          <a:xfrm>
            <a:off x="3521679" y="7195751"/>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When something is </a:t>
            </a:r>
            <a:r>
              <a:rPr lang="en-US" altLang="ko-KR" sz="1600" dirty="0">
                <a:solidFill>
                  <a:srgbClr val="FFC259"/>
                </a:solidFill>
                <a:latin typeface="Arial Nova Cond" panose="020B0506020202020204" pitchFamily="34" charset="0"/>
              </a:rPr>
              <a:t>self-evident</a:t>
            </a:r>
            <a:r>
              <a:rPr lang="en-US" altLang="ko-KR" sz="1600" dirty="0">
                <a:solidFill>
                  <a:srgbClr val="FFECD1"/>
                </a:solidFill>
                <a:latin typeface="Arial Nova Cond" panose="020B0506020202020204" pitchFamily="34" charset="0"/>
              </a:rPr>
              <a:t>, it doesn’t need to be explained. The evidence is in the thing itself. </a:t>
            </a:r>
          </a:p>
          <a:p>
            <a:pPr algn="ctr"/>
            <a:r>
              <a:rPr lang="en-US" altLang="ko-KR" sz="1600" dirty="0">
                <a:solidFill>
                  <a:srgbClr val="FFECD1"/>
                </a:solidFill>
                <a:latin typeface="Arial Nova Cond" panose="020B0506020202020204" pitchFamily="34" charset="0"/>
              </a:rPr>
              <a:t>The article is saying that they don’t need to explain why The Moral Machine is significant. However, the article immediately explains it anyways. </a:t>
            </a:r>
            <a:endParaRPr lang="ko-KR" altLang="en-US" sz="1600" dirty="0">
              <a:solidFill>
                <a:srgbClr val="FFECD1"/>
              </a:solidFill>
              <a:latin typeface="Arial Nova Cond" panose="020B0506020202020204" pitchFamily="34" charset="0"/>
            </a:endParaRPr>
          </a:p>
        </p:txBody>
      </p:sp>
      <p:sp>
        <p:nvSpPr>
          <p:cNvPr id="29" name="Rectangle 28">
            <a:extLst>
              <a:ext uri="{FF2B5EF4-FFF2-40B4-BE49-F238E27FC236}">
                <a16:creationId xmlns:a16="http://schemas.microsoft.com/office/drawing/2014/main" id="{559EF04F-8C6B-E88D-5589-687A47BF125A}"/>
              </a:ext>
            </a:extLst>
          </p:cNvPr>
          <p:cNvSpPr/>
          <p:nvPr/>
        </p:nvSpPr>
        <p:spPr>
          <a:xfrm>
            <a:off x="3521679" y="6491416"/>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Self-evident </a:t>
            </a:r>
            <a:endParaRPr lang="ko-KR" altLang="en-US" sz="2000" dirty="0">
              <a:solidFill>
                <a:srgbClr val="0FA3B1"/>
              </a:solidFill>
              <a:latin typeface="Arial Rounded MT Bold" panose="020F0704030504030204" pitchFamily="34" charset="0"/>
            </a:endParaRPr>
          </a:p>
        </p:txBody>
      </p:sp>
    </p:spTree>
    <p:extLst>
      <p:ext uri="{BB962C8B-B14F-4D97-AF65-F5344CB8AC3E}">
        <p14:creationId xmlns:p14="http://schemas.microsoft.com/office/powerpoint/2010/main" val="1233326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DB9B01-80D1-38FA-D854-269CD6B29AAA}"/>
              </a:ext>
            </a:extLst>
          </p:cNvPr>
          <p:cNvSpPr/>
          <p:nvPr/>
        </p:nvSpPr>
        <p:spPr>
          <a:xfrm>
            <a:off x="160636" y="963827"/>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Something that is </a:t>
            </a:r>
            <a:r>
              <a:rPr lang="en-US" altLang="ko-KR" dirty="0">
                <a:solidFill>
                  <a:srgbClr val="FFC259"/>
                </a:solidFill>
              </a:rPr>
              <a:t>explicit</a:t>
            </a:r>
            <a:r>
              <a:rPr lang="en-US" altLang="ko-KR" sz="1600" dirty="0">
                <a:solidFill>
                  <a:srgbClr val="FFECD1"/>
                </a:solidFill>
                <a:latin typeface="Arial Nova Cond" panose="020B0506020202020204" pitchFamily="34" charset="0"/>
              </a:rPr>
              <a:t> is very clear. There can be no confusion. </a:t>
            </a:r>
          </a:p>
          <a:p>
            <a:pPr algn="ctr"/>
            <a:r>
              <a:rPr lang="en-US" altLang="ko-KR" sz="1600" dirty="0">
                <a:solidFill>
                  <a:srgbClr val="FFECD1"/>
                </a:solidFill>
                <a:latin typeface="Arial Nova Cond" panose="020B0506020202020204" pitchFamily="34" charset="0"/>
              </a:rPr>
              <a:t>The Moral Machine encourages society to be more open and explicit about its values. </a:t>
            </a:r>
            <a:endParaRPr lang="ko-KR" altLang="en-US" sz="1600" dirty="0">
              <a:solidFill>
                <a:srgbClr val="FFECD1"/>
              </a:solidFill>
              <a:latin typeface="Arial Nova Cond" panose="020B0506020202020204" pitchFamily="34" charset="0"/>
            </a:endParaRPr>
          </a:p>
        </p:txBody>
      </p:sp>
      <p:sp>
        <p:nvSpPr>
          <p:cNvPr id="3" name="Rectangle 2">
            <a:extLst>
              <a:ext uri="{FF2B5EF4-FFF2-40B4-BE49-F238E27FC236}">
                <a16:creationId xmlns:a16="http://schemas.microsoft.com/office/drawing/2014/main" id="{FE3B9113-5F2D-A808-AE2D-19D2F1F15636}"/>
              </a:ext>
            </a:extLst>
          </p:cNvPr>
          <p:cNvSpPr/>
          <p:nvPr/>
        </p:nvSpPr>
        <p:spPr>
          <a:xfrm>
            <a:off x="160636" y="259492"/>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Explicit </a:t>
            </a:r>
            <a:endParaRPr lang="ko-KR" altLang="en-US" sz="2000" dirty="0">
              <a:solidFill>
                <a:srgbClr val="0FA3B1"/>
              </a:solidFill>
              <a:latin typeface="Arial Rounded MT Bold" panose="020F0704030504030204" pitchFamily="34" charset="0"/>
            </a:endParaRPr>
          </a:p>
        </p:txBody>
      </p:sp>
      <p:sp>
        <p:nvSpPr>
          <p:cNvPr id="20" name="Rectangle 19">
            <a:extLst>
              <a:ext uri="{FF2B5EF4-FFF2-40B4-BE49-F238E27FC236}">
                <a16:creationId xmlns:a16="http://schemas.microsoft.com/office/drawing/2014/main" id="{80762AEF-803F-5500-7E03-A7E2282E8B05}"/>
              </a:ext>
            </a:extLst>
          </p:cNvPr>
          <p:cNvSpPr/>
          <p:nvPr/>
        </p:nvSpPr>
        <p:spPr>
          <a:xfrm>
            <a:off x="3521679" y="963827"/>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Architecture if how something is put together. So, a </a:t>
            </a:r>
            <a:r>
              <a:rPr lang="en-US" altLang="ko-KR" sz="1600" dirty="0">
                <a:solidFill>
                  <a:srgbClr val="FFC259"/>
                </a:solidFill>
                <a:latin typeface="Arial Nova Cond" panose="020B0506020202020204" pitchFamily="34" charset="0"/>
              </a:rPr>
              <a:t>technological architecture</a:t>
            </a:r>
            <a:r>
              <a:rPr lang="en-US" altLang="ko-KR" sz="1600" dirty="0">
                <a:solidFill>
                  <a:srgbClr val="FFECD1"/>
                </a:solidFill>
                <a:latin typeface="Arial Nova Cond" panose="020B0506020202020204" pitchFamily="34" charset="0"/>
              </a:rPr>
              <a:t> is how the technology is put together. It can describe the hardware and software needed to make the technology work. The article is saying that we can encode the software (architecture) to have our values. </a:t>
            </a:r>
            <a:endParaRPr lang="ko-KR" altLang="en-US" sz="1600" dirty="0">
              <a:solidFill>
                <a:srgbClr val="FFECD1"/>
              </a:solidFill>
              <a:latin typeface="Arial Nova Cond" panose="020B0506020202020204" pitchFamily="34" charset="0"/>
            </a:endParaRPr>
          </a:p>
        </p:txBody>
      </p:sp>
      <p:sp>
        <p:nvSpPr>
          <p:cNvPr id="21" name="Rectangle 20">
            <a:extLst>
              <a:ext uri="{FF2B5EF4-FFF2-40B4-BE49-F238E27FC236}">
                <a16:creationId xmlns:a16="http://schemas.microsoft.com/office/drawing/2014/main" id="{CEF8B5E7-8E83-44A2-3AED-A852C5770FD3}"/>
              </a:ext>
            </a:extLst>
          </p:cNvPr>
          <p:cNvSpPr/>
          <p:nvPr/>
        </p:nvSpPr>
        <p:spPr>
          <a:xfrm>
            <a:off x="3521679" y="259492"/>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Technological architecture </a:t>
            </a:r>
            <a:endParaRPr lang="ko-KR" altLang="en-US" sz="2000" dirty="0">
              <a:solidFill>
                <a:srgbClr val="0FA3B1"/>
              </a:solidFill>
              <a:latin typeface="Arial Rounded MT Bold" panose="020F0704030504030204" pitchFamily="34" charset="0"/>
            </a:endParaRPr>
          </a:p>
        </p:txBody>
      </p:sp>
      <p:sp>
        <p:nvSpPr>
          <p:cNvPr id="22" name="Rectangle 21">
            <a:extLst>
              <a:ext uri="{FF2B5EF4-FFF2-40B4-BE49-F238E27FC236}">
                <a16:creationId xmlns:a16="http://schemas.microsoft.com/office/drawing/2014/main" id="{778ECB76-7C85-DDCF-7D08-7440E176F28B}"/>
              </a:ext>
            </a:extLst>
          </p:cNvPr>
          <p:cNvSpPr/>
          <p:nvPr/>
        </p:nvSpPr>
        <p:spPr>
          <a:xfrm>
            <a:off x="160636" y="4081849"/>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C259"/>
                </a:solidFill>
                <a:latin typeface="Arial Nova Cond" panose="020B0506020202020204" pitchFamily="34" charset="0"/>
              </a:rPr>
              <a:t>Prevalence</a:t>
            </a:r>
            <a:r>
              <a:rPr lang="en-US" altLang="ko-KR" sz="1600" dirty="0">
                <a:solidFill>
                  <a:srgbClr val="FFECD1"/>
                </a:solidFill>
                <a:latin typeface="Arial Nova Cond" panose="020B0506020202020204" pitchFamily="34" charset="0"/>
              </a:rPr>
              <a:t> refers to how much of something there is. If something is prevalent, it is common or easily seen. The fact that the trolley problem is so common when discussing self-driving cars is problematic. It shows there are many moral issues with self-driving cars. </a:t>
            </a:r>
            <a:endParaRPr lang="ko-KR" altLang="en-US" sz="1600" dirty="0">
              <a:solidFill>
                <a:srgbClr val="FFECD1"/>
              </a:solidFill>
              <a:latin typeface="Arial Nova Cond" panose="020B0506020202020204" pitchFamily="34" charset="0"/>
            </a:endParaRPr>
          </a:p>
        </p:txBody>
      </p:sp>
      <p:sp>
        <p:nvSpPr>
          <p:cNvPr id="23" name="Rectangle 22">
            <a:extLst>
              <a:ext uri="{FF2B5EF4-FFF2-40B4-BE49-F238E27FC236}">
                <a16:creationId xmlns:a16="http://schemas.microsoft.com/office/drawing/2014/main" id="{AE429D07-3953-E5A9-6C30-A1F3E5FC2EEF}"/>
              </a:ext>
            </a:extLst>
          </p:cNvPr>
          <p:cNvSpPr/>
          <p:nvPr/>
        </p:nvSpPr>
        <p:spPr>
          <a:xfrm>
            <a:off x="160636" y="3377514"/>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Prevalence </a:t>
            </a:r>
            <a:endParaRPr lang="ko-KR" altLang="en-US" sz="2000" dirty="0">
              <a:solidFill>
                <a:srgbClr val="0FA3B1"/>
              </a:solidFill>
              <a:latin typeface="Arial Rounded MT Bold" panose="020F0704030504030204" pitchFamily="34" charset="0"/>
            </a:endParaRPr>
          </a:p>
        </p:txBody>
      </p:sp>
      <p:sp>
        <p:nvSpPr>
          <p:cNvPr id="24" name="Rectangle 23">
            <a:extLst>
              <a:ext uri="{FF2B5EF4-FFF2-40B4-BE49-F238E27FC236}">
                <a16:creationId xmlns:a16="http://schemas.microsoft.com/office/drawing/2014/main" id="{64511F27-6D5C-DC11-942C-674AA4DD583A}"/>
              </a:ext>
            </a:extLst>
          </p:cNvPr>
          <p:cNvSpPr/>
          <p:nvPr/>
        </p:nvSpPr>
        <p:spPr>
          <a:xfrm>
            <a:off x="3521679" y="4081849"/>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An array is a way of arranging things. A chart is an array. It is an ordered series. A</a:t>
            </a:r>
            <a:r>
              <a:rPr lang="ko-KR" altLang="en-US" sz="1600" dirty="0">
                <a:solidFill>
                  <a:srgbClr val="FFECD1"/>
                </a:solidFill>
                <a:latin typeface="Arial Nova Cond" panose="020B0506020202020204" pitchFamily="34" charset="0"/>
              </a:rPr>
              <a:t> </a:t>
            </a:r>
            <a:r>
              <a:rPr lang="en-US" altLang="ko-KR" sz="1600" dirty="0">
                <a:solidFill>
                  <a:srgbClr val="FFC259"/>
                </a:solidFill>
                <a:latin typeface="Arial Nova Cond" panose="020B0506020202020204" pitchFamily="34" charset="0"/>
              </a:rPr>
              <a:t>wider</a:t>
            </a:r>
            <a:r>
              <a:rPr lang="ko-KR" altLang="en-US" sz="1600" dirty="0">
                <a:solidFill>
                  <a:srgbClr val="FFC259"/>
                </a:solidFill>
                <a:latin typeface="Arial Nova Cond" panose="020B0506020202020204" pitchFamily="34" charset="0"/>
              </a:rPr>
              <a:t> </a:t>
            </a:r>
            <a:r>
              <a:rPr lang="en-US" altLang="ko-KR" sz="1600" dirty="0">
                <a:solidFill>
                  <a:srgbClr val="FFC259"/>
                </a:solidFill>
                <a:latin typeface="Arial Nova Cond" panose="020B0506020202020204" pitchFamily="34" charset="0"/>
              </a:rPr>
              <a:t>array</a:t>
            </a:r>
            <a:r>
              <a:rPr lang="ko-KR" altLang="en-US" sz="1600" dirty="0">
                <a:solidFill>
                  <a:srgbClr val="FFC259"/>
                </a:solidFill>
                <a:latin typeface="Arial Nova Cond" panose="020B0506020202020204" pitchFamily="34" charset="0"/>
              </a:rPr>
              <a:t> </a:t>
            </a:r>
            <a:r>
              <a:rPr lang="en-US" altLang="ko-KR" sz="1600" dirty="0">
                <a:solidFill>
                  <a:srgbClr val="FFECD1"/>
                </a:solidFill>
                <a:latin typeface="Arial Nova Cond" panose="020B0506020202020204" pitchFamily="34" charset="0"/>
              </a:rPr>
              <a:t>means</a:t>
            </a:r>
            <a:r>
              <a:rPr lang="ko-KR" altLang="en-US" sz="1600" dirty="0">
                <a:solidFill>
                  <a:srgbClr val="FFECD1"/>
                </a:solidFill>
                <a:latin typeface="Arial Nova Cond" panose="020B0506020202020204" pitchFamily="34" charset="0"/>
              </a:rPr>
              <a:t> </a:t>
            </a:r>
            <a:r>
              <a:rPr lang="en-US" altLang="ko-KR" sz="1600" dirty="0">
                <a:solidFill>
                  <a:srgbClr val="FFECD1"/>
                </a:solidFill>
                <a:latin typeface="Arial Nova Cond" panose="020B0506020202020204" pitchFamily="34" charset="0"/>
              </a:rPr>
              <a:t>that</a:t>
            </a:r>
            <a:r>
              <a:rPr lang="ko-KR" altLang="en-US" sz="1600" dirty="0">
                <a:solidFill>
                  <a:srgbClr val="FFECD1"/>
                </a:solidFill>
                <a:latin typeface="Arial Nova Cond" panose="020B0506020202020204" pitchFamily="34" charset="0"/>
              </a:rPr>
              <a:t> </a:t>
            </a:r>
            <a:r>
              <a:rPr lang="en-US" altLang="ko-KR" sz="1600" dirty="0">
                <a:solidFill>
                  <a:srgbClr val="FFECD1"/>
                </a:solidFill>
                <a:latin typeface="Arial Nova Cond" panose="020B0506020202020204" pitchFamily="34" charset="0"/>
              </a:rPr>
              <a:t>there</a:t>
            </a:r>
            <a:r>
              <a:rPr lang="ko-KR" altLang="en-US" sz="1600" dirty="0">
                <a:solidFill>
                  <a:srgbClr val="FFECD1"/>
                </a:solidFill>
                <a:latin typeface="Arial Nova Cond" panose="020B0506020202020204" pitchFamily="34" charset="0"/>
              </a:rPr>
              <a:t> </a:t>
            </a:r>
            <a:r>
              <a:rPr lang="en-US" altLang="ko-KR" sz="1600" dirty="0">
                <a:solidFill>
                  <a:srgbClr val="FFECD1"/>
                </a:solidFill>
                <a:latin typeface="Arial Nova Cond" panose="020B0506020202020204" pitchFamily="34" charset="0"/>
              </a:rPr>
              <a:t>are</a:t>
            </a:r>
            <a:r>
              <a:rPr lang="ko-KR" altLang="en-US" sz="1600" dirty="0">
                <a:solidFill>
                  <a:srgbClr val="FFECD1"/>
                </a:solidFill>
                <a:latin typeface="Arial Nova Cond" panose="020B0506020202020204" pitchFamily="34" charset="0"/>
              </a:rPr>
              <a:t> </a:t>
            </a:r>
            <a:r>
              <a:rPr lang="en-US" altLang="ko-KR" sz="1600" dirty="0">
                <a:solidFill>
                  <a:srgbClr val="FFECD1"/>
                </a:solidFill>
                <a:latin typeface="Arial Nova Cond" panose="020B0506020202020204" pitchFamily="34" charset="0"/>
              </a:rPr>
              <a:t>more</a:t>
            </a:r>
            <a:r>
              <a:rPr lang="ko-KR" altLang="en-US" sz="1600" dirty="0">
                <a:solidFill>
                  <a:srgbClr val="FFECD1"/>
                </a:solidFill>
                <a:latin typeface="Arial Nova Cond" panose="020B0506020202020204" pitchFamily="34" charset="0"/>
              </a:rPr>
              <a:t> </a:t>
            </a:r>
            <a:r>
              <a:rPr lang="en-US" altLang="ko-KR" sz="1600" dirty="0">
                <a:solidFill>
                  <a:srgbClr val="FFECD1"/>
                </a:solidFill>
                <a:latin typeface="Arial Nova Cond" panose="020B0506020202020204" pitchFamily="34" charset="0"/>
              </a:rPr>
              <a:t>and a variety of things in that array. </a:t>
            </a:r>
          </a:p>
          <a:p>
            <a:pPr algn="ctr"/>
            <a:r>
              <a:rPr lang="en-US" altLang="ko-KR" sz="1600" dirty="0">
                <a:solidFill>
                  <a:srgbClr val="FFECD1"/>
                </a:solidFill>
                <a:latin typeface="Arial Nova Cond" panose="020B0506020202020204" pitchFamily="34" charset="0"/>
              </a:rPr>
              <a:t>The fact that cars are on road, not tracks like the trolley problem, means that there is a wider array of possible situations. </a:t>
            </a:r>
          </a:p>
        </p:txBody>
      </p:sp>
      <p:sp>
        <p:nvSpPr>
          <p:cNvPr id="25" name="Rectangle 24">
            <a:extLst>
              <a:ext uri="{FF2B5EF4-FFF2-40B4-BE49-F238E27FC236}">
                <a16:creationId xmlns:a16="http://schemas.microsoft.com/office/drawing/2014/main" id="{2D5CFE59-B75F-A78C-99A0-0AF3E1F3AD73}"/>
              </a:ext>
            </a:extLst>
          </p:cNvPr>
          <p:cNvSpPr/>
          <p:nvPr/>
        </p:nvSpPr>
        <p:spPr>
          <a:xfrm>
            <a:off x="3521679" y="3377514"/>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Wider array </a:t>
            </a:r>
            <a:endParaRPr lang="ko-KR" altLang="en-US" sz="2000" dirty="0">
              <a:solidFill>
                <a:srgbClr val="0FA3B1"/>
              </a:solidFill>
              <a:latin typeface="Arial Rounded MT Bold" panose="020F0704030504030204" pitchFamily="34" charset="0"/>
            </a:endParaRPr>
          </a:p>
        </p:txBody>
      </p:sp>
      <p:sp>
        <p:nvSpPr>
          <p:cNvPr id="26" name="Rectangle 25">
            <a:extLst>
              <a:ext uri="{FF2B5EF4-FFF2-40B4-BE49-F238E27FC236}">
                <a16:creationId xmlns:a16="http://schemas.microsoft.com/office/drawing/2014/main" id="{A560EEB3-F932-974D-0985-80103AD13397}"/>
              </a:ext>
            </a:extLst>
          </p:cNvPr>
          <p:cNvSpPr/>
          <p:nvPr/>
        </p:nvSpPr>
        <p:spPr>
          <a:xfrm>
            <a:off x="160636" y="7195751"/>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C259"/>
                </a:solidFill>
                <a:latin typeface="Arial Nova Cond" panose="020B0506020202020204" pitchFamily="34" charset="0"/>
              </a:rPr>
              <a:t>Averse</a:t>
            </a:r>
            <a:r>
              <a:rPr lang="en-US" altLang="ko-KR" sz="1600" dirty="0">
                <a:solidFill>
                  <a:srgbClr val="FFECD1"/>
                </a:solidFill>
                <a:latin typeface="Arial Nova Cond" panose="020B0506020202020204" pitchFamily="34" charset="0"/>
              </a:rPr>
              <a:t> is a strong dislike of something. For example risk-averse people hate taking risks. An aversive action is an action we don’t like. A self-driving car that is taking aversive actions is dangerous. </a:t>
            </a:r>
            <a:endParaRPr lang="ko-KR" altLang="en-US" sz="1600" dirty="0">
              <a:solidFill>
                <a:srgbClr val="FFECD1"/>
              </a:solidFill>
              <a:latin typeface="Arial Nova Cond" panose="020B0506020202020204" pitchFamily="34" charset="0"/>
            </a:endParaRPr>
          </a:p>
        </p:txBody>
      </p:sp>
      <p:sp>
        <p:nvSpPr>
          <p:cNvPr id="27" name="Rectangle 26">
            <a:extLst>
              <a:ext uri="{FF2B5EF4-FFF2-40B4-BE49-F238E27FC236}">
                <a16:creationId xmlns:a16="http://schemas.microsoft.com/office/drawing/2014/main" id="{80127A15-2403-EC28-F786-91C994092BAB}"/>
              </a:ext>
            </a:extLst>
          </p:cNvPr>
          <p:cNvSpPr/>
          <p:nvPr/>
        </p:nvSpPr>
        <p:spPr>
          <a:xfrm>
            <a:off x="160636" y="6491416"/>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Aversive action</a:t>
            </a:r>
            <a:endParaRPr lang="ko-KR" altLang="en-US" sz="2000" dirty="0">
              <a:solidFill>
                <a:srgbClr val="0FA3B1"/>
              </a:solidFill>
              <a:latin typeface="Arial Rounded MT Bold" panose="020F0704030504030204" pitchFamily="34" charset="0"/>
            </a:endParaRPr>
          </a:p>
        </p:txBody>
      </p:sp>
      <p:sp>
        <p:nvSpPr>
          <p:cNvPr id="28" name="Rectangle 27">
            <a:extLst>
              <a:ext uri="{FF2B5EF4-FFF2-40B4-BE49-F238E27FC236}">
                <a16:creationId xmlns:a16="http://schemas.microsoft.com/office/drawing/2014/main" id="{540128F9-D473-29F5-BCD7-DEE6B350C350}"/>
              </a:ext>
            </a:extLst>
          </p:cNvPr>
          <p:cNvSpPr/>
          <p:nvPr/>
        </p:nvSpPr>
        <p:spPr>
          <a:xfrm>
            <a:off x="3521679" y="7195751"/>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C259"/>
                </a:solidFill>
                <a:latin typeface="Arial Nova Cond" panose="020B0506020202020204" pitchFamily="34" charset="0"/>
              </a:rPr>
              <a:t>Skidding</a:t>
            </a:r>
            <a:r>
              <a:rPr lang="en-US" altLang="ko-KR" sz="1600" dirty="0">
                <a:solidFill>
                  <a:srgbClr val="FFECD1"/>
                </a:solidFill>
                <a:latin typeface="Arial Nova Cond" panose="020B0506020202020204" pitchFamily="34" charset="0"/>
              </a:rPr>
              <a:t> is when the tires aren’t moving but the car is. You may have experienced this when braking during the winter or in rain. It is similar to sliding. </a:t>
            </a:r>
            <a:endParaRPr lang="ko-KR" altLang="en-US" sz="1600" dirty="0">
              <a:solidFill>
                <a:srgbClr val="FFECD1"/>
              </a:solidFill>
              <a:latin typeface="Arial Nova Cond" panose="020B0506020202020204" pitchFamily="34" charset="0"/>
            </a:endParaRPr>
          </a:p>
        </p:txBody>
      </p:sp>
      <p:sp>
        <p:nvSpPr>
          <p:cNvPr id="29" name="Rectangle 28">
            <a:extLst>
              <a:ext uri="{FF2B5EF4-FFF2-40B4-BE49-F238E27FC236}">
                <a16:creationId xmlns:a16="http://schemas.microsoft.com/office/drawing/2014/main" id="{559EF04F-8C6B-E88D-5589-687A47BF125A}"/>
              </a:ext>
            </a:extLst>
          </p:cNvPr>
          <p:cNvSpPr/>
          <p:nvPr/>
        </p:nvSpPr>
        <p:spPr>
          <a:xfrm>
            <a:off x="3521679" y="6491416"/>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Skidding </a:t>
            </a:r>
            <a:endParaRPr lang="ko-KR" altLang="en-US" sz="2000" dirty="0">
              <a:solidFill>
                <a:srgbClr val="0FA3B1"/>
              </a:solidFill>
              <a:latin typeface="Arial Rounded MT Bold" panose="020F0704030504030204" pitchFamily="34" charset="0"/>
            </a:endParaRPr>
          </a:p>
        </p:txBody>
      </p:sp>
    </p:spTree>
    <p:extLst>
      <p:ext uri="{BB962C8B-B14F-4D97-AF65-F5344CB8AC3E}">
        <p14:creationId xmlns:p14="http://schemas.microsoft.com/office/powerpoint/2010/main" val="3695160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DB9B01-80D1-38FA-D854-269CD6B29AAA}"/>
              </a:ext>
            </a:extLst>
          </p:cNvPr>
          <p:cNvSpPr/>
          <p:nvPr/>
        </p:nvSpPr>
        <p:spPr>
          <a:xfrm>
            <a:off x="160636" y="963827"/>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A </a:t>
            </a:r>
            <a:r>
              <a:rPr lang="en-US" altLang="ko-KR" sz="1600" dirty="0">
                <a:solidFill>
                  <a:srgbClr val="FFC259"/>
                </a:solidFill>
                <a:latin typeface="Arial Nova Cond" panose="020B0506020202020204" pitchFamily="34" charset="0"/>
              </a:rPr>
              <a:t>swerve</a:t>
            </a:r>
            <a:r>
              <a:rPr lang="en-US" altLang="ko-KR" sz="1600" dirty="0">
                <a:solidFill>
                  <a:srgbClr val="FFECD1"/>
                </a:solidFill>
                <a:latin typeface="Arial Nova Cond" panose="020B0506020202020204" pitchFamily="34" charset="0"/>
              </a:rPr>
              <a:t> is a quick turn to go around something. It is mostly used for vehicles or transportation. Also, it is mostly used to describe turning to avoid hitting something. In the Moral Machine, the car can swerve left or right to avoid hitting people. </a:t>
            </a:r>
            <a:endParaRPr lang="ko-KR" altLang="en-US" sz="1600" dirty="0">
              <a:solidFill>
                <a:srgbClr val="FFECD1"/>
              </a:solidFill>
              <a:latin typeface="Arial Nova Cond" panose="020B0506020202020204" pitchFamily="34" charset="0"/>
            </a:endParaRPr>
          </a:p>
        </p:txBody>
      </p:sp>
      <p:sp>
        <p:nvSpPr>
          <p:cNvPr id="3" name="Rectangle 2">
            <a:extLst>
              <a:ext uri="{FF2B5EF4-FFF2-40B4-BE49-F238E27FC236}">
                <a16:creationId xmlns:a16="http://schemas.microsoft.com/office/drawing/2014/main" id="{FE3B9113-5F2D-A808-AE2D-19D2F1F15636}"/>
              </a:ext>
            </a:extLst>
          </p:cNvPr>
          <p:cNvSpPr/>
          <p:nvPr/>
        </p:nvSpPr>
        <p:spPr>
          <a:xfrm>
            <a:off x="160636" y="259492"/>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Swerve</a:t>
            </a:r>
            <a:endParaRPr lang="ko-KR" altLang="en-US" sz="2000" dirty="0">
              <a:solidFill>
                <a:srgbClr val="0FA3B1"/>
              </a:solidFill>
              <a:latin typeface="Arial Rounded MT Bold" panose="020F0704030504030204" pitchFamily="34" charset="0"/>
            </a:endParaRPr>
          </a:p>
        </p:txBody>
      </p:sp>
      <p:sp>
        <p:nvSpPr>
          <p:cNvPr id="20" name="Rectangle 19">
            <a:extLst>
              <a:ext uri="{FF2B5EF4-FFF2-40B4-BE49-F238E27FC236}">
                <a16:creationId xmlns:a16="http://schemas.microsoft.com/office/drawing/2014/main" id="{80762AEF-803F-5500-7E03-A7E2282E8B05}"/>
              </a:ext>
            </a:extLst>
          </p:cNvPr>
          <p:cNvSpPr/>
          <p:nvPr/>
        </p:nvSpPr>
        <p:spPr>
          <a:xfrm>
            <a:off x="3521679" y="963827"/>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When there are only two possibilities, we call it </a:t>
            </a:r>
            <a:r>
              <a:rPr lang="en-US" altLang="ko-KR" sz="1600" dirty="0">
                <a:solidFill>
                  <a:srgbClr val="FFC259"/>
                </a:solidFill>
                <a:latin typeface="Arial Nova Cond" panose="020B0506020202020204" pitchFamily="34" charset="0"/>
              </a:rPr>
              <a:t>binary</a:t>
            </a:r>
            <a:r>
              <a:rPr lang="en-US" altLang="ko-KR" sz="1600" dirty="0">
                <a:solidFill>
                  <a:srgbClr val="FFECD1"/>
                </a:solidFill>
                <a:latin typeface="Arial Nova Cond" panose="020B0506020202020204" pitchFamily="34" charset="0"/>
              </a:rPr>
              <a:t>. The binary code only has two states: on or off (1 or 0).  In the moral machine, you only have two options. However, in real life there are many ways to avoid the trolley problem. Since it is a hypothetical, we must take one of two decisions. </a:t>
            </a:r>
            <a:endParaRPr lang="ko-KR" altLang="en-US" sz="1600" dirty="0">
              <a:solidFill>
                <a:srgbClr val="FFECD1"/>
              </a:solidFill>
              <a:latin typeface="Arial Nova Cond" panose="020B0506020202020204" pitchFamily="34" charset="0"/>
            </a:endParaRPr>
          </a:p>
        </p:txBody>
      </p:sp>
      <p:sp>
        <p:nvSpPr>
          <p:cNvPr id="21" name="Rectangle 20">
            <a:extLst>
              <a:ext uri="{FF2B5EF4-FFF2-40B4-BE49-F238E27FC236}">
                <a16:creationId xmlns:a16="http://schemas.microsoft.com/office/drawing/2014/main" id="{CEF8B5E7-8E83-44A2-3AED-A852C5770FD3}"/>
              </a:ext>
            </a:extLst>
          </p:cNvPr>
          <p:cNvSpPr/>
          <p:nvPr/>
        </p:nvSpPr>
        <p:spPr>
          <a:xfrm>
            <a:off x="3521679" y="259492"/>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Binary </a:t>
            </a:r>
            <a:endParaRPr lang="ko-KR" altLang="en-US" sz="2000" dirty="0">
              <a:solidFill>
                <a:srgbClr val="0FA3B1"/>
              </a:solidFill>
              <a:latin typeface="Arial Rounded MT Bold" panose="020F0704030504030204" pitchFamily="34" charset="0"/>
            </a:endParaRPr>
          </a:p>
        </p:txBody>
      </p:sp>
      <p:sp>
        <p:nvSpPr>
          <p:cNvPr id="22" name="Rectangle 21">
            <a:extLst>
              <a:ext uri="{FF2B5EF4-FFF2-40B4-BE49-F238E27FC236}">
                <a16:creationId xmlns:a16="http://schemas.microsoft.com/office/drawing/2014/main" id="{778ECB76-7C85-DDCF-7D08-7440E176F28B}"/>
              </a:ext>
            </a:extLst>
          </p:cNvPr>
          <p:cNvSpPr/>
          <p:nvPr/>
        </p:nvSpPr>
        <p:spPr>
          <a:xfrm>
            <a:off x="160636" y="4081849"/>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If something is </a:t>
            </a:r>
            <a:r>
              <a:rPr lang="en-US" altLang="ko-KR" sz="1600" dirty="0">
                <a:solidFill>
                  <a:srgbClr val="FFC259"/>
                </a:solidFill>
                <a:latin typeface="Arial Nova Cond" panose="020B0506020202020204" pitchFamily="34" charset="0"/>
              </a:rPr>
              <a:t>binding</a:t>
            </a:r>
            <a:r>
              <a:rPr lang="en-US" altLang="ko-KR" sz="1600" dirty="0">
                <a:solidFill>
                  <a:srgbClr val="FFECD1"/>
                </a:solidFill>
                <a:latin typeface="Arial Nova Cond" panose="020B0506020202020204" pitchFamily="34" charset="0"/>
              </a:rPr>
              <a:t>, it cannot be changed. If you have a binding agreement, you can’t escape it. </a:t>
            </a:r>
          </a:p>
          <a:p>
            <a:pPr algn="ctr"/>
            <a:r>
              <a:rPr lang="en-US" altLang="ko-KR" sz="1600" dirty="0">
                <a:solidFill>
                  <a:srgbClr val="FFECD1"/>
                </a:solidFill>
                <a:latin typeface="Arial Nova Cond" panose="020B0506020202020204" pitchFamily="34" charset="0"/>
              </a:rPr>
              <a:t>In the Moral Machine, you are making binding decisions on who to hit. </a:t>
            </a:r>
            <a:endParaRPr lang="ko-KR" altLang="en-US" sz="1600" dirty="0">
              <a:solidFill>
                <a:srgbClr val="FFECD1"/>
              </a:solidFill>
              <a:latin typeface="Arial Nova Cond" panose="020B0506020202020204" pitchFamily="34" charset="0"/>
            </a:endParaRPr>
          </a:p>
        </p:txBody>
      </p:sp>
      <p:sp>
        <p:nvSpPr>
          <p:cNvPr id="23" name="Rectangle 22">
            <a:extLst>
              <a:ext uri="{FF2B5EF4-FFF2-40B4-BE49-F238E27FC236}">
                <a16:creationId xmlns:a16="http://schemas.microsoft.com/office/drawing/2014/main" id="{AE429D07-3953-E5A9-6C30-A1F3E5FC2EEF}"/>
              </a:ext>
            </a:extLst>
          </p:cNvPr>
          <p:cNvSpPr/>
          <p:nvPr/>
        </p:nvSpPr>
        <p:spPr>
          <a:xfrm>
            <a:off x="160636" y="3377514"/>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Binding </a:t>
            </a:r>
            <a:endParaRPr lang="ko-KR" altLang="en-US" sz="2000" dirty="0">
              <a:solidFill>
                <a:srgbClr val="0FA3B1"/>
              </a:solidFill>
              <a:latin typeface="Arial Rounded MT Bold" panose="020F0704030504030204" pitchFamily="34" charset="0"/>
            </a:endParaRPr>
          </a:p>
        </p:txBody>
      </p:sp>
      <p:sp>
        <p:nvSpPr>
          <p:cNvPr id="24" name="Rectangle 23">
            <a:extLst>
              <a:ext uri="{FF2B5EF4-FFF2-40B4-BE49-F238E27FC236}">
                <a16:creationId xmlns:a16="http://schemas.microsoft.com/office/drawing/2014/main" id="{64511F27-6D5C-DC11-942C-674AA4DD583A}"/>
              </a:ext>
            </a:extLst>
          </p:cNvPr>
          <p:cNvSpPr/>
          <p:nvPr/>
        </p:nvSpPr>
        <p:spPr>
          <a:xfrm>
            <a:off x="3521679" y="4081849"/>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A rose has many thorns. We can say that it is thorny. The thorns are dangerous. So, a thorny issue is one that is potentially dangerous. </a:t>
            </a:r>
          </a:p>
          <a:p>
            <a:pPr algn="ctr"/>
            <a:r>
              <a:rPr lang="en-US" altLang="ko-KR" sz="1600" dirty="0">
                <a:solidFill>
                  <a:srgbClr val="FFECD1"/>
                </a:solidFill>
                <a:latin typeface="Arial Nova Cond" panose="020B0506020202020204" pitchFamily="34" charset="0"/>
              </a:rPr>
              <a:t>Here, the issue is about ethics. An </a:t>
            </a:r>
            <a:r>
              <a:rPr lang="en-US" altLang="ko-KR" sz="1600" dirty="0">
                <a:solidFill>
                  <a:srgbClr val="FFC259"/>
                </a:solidFill>
                <a:latin typeface="Arial Nova Cond" panose="020B0506020202020204" pitchFamily="34" charset="0"/>
              </a:rPr>
              <a:t>ethically thorny issue </a:t>
            </a:r>
            <a:r>
              <a:rPr lang="en-US" altLang="ko-KR" sz="1600" dirty="0">
                <a:solidFill>
                  <a:srgbClr val="FFECD1"/>
                </a:solidFill>
                <a:latin typeface="Arial Nova Cond" panose="020B0506020202020204" pitchFamily="34" charset="0"/>
              </a:rPr>
              <a:t>is an issue that is dangerous for ethical reasons. </a:t>
            </a:r>
            <a:endParaRPr lang="ko-KR" altLang="en-US" sz="1600" dirty="0">
              <a:solidFill>
                <a:srgbClr val="FFECD1"/>
              </a:solidFill>
              <a:latin typeface="Arial Nova Cond" panose="020B0506020202020204" pitchFamily="34" charset="0"/>
            </a:endParaRPr>
          </a:p>
        </p:txBody>
      </p:sp>
      <p:sp>
        <p:nvSpPr>
          <p:cNvPr id="25" name="Rectangle 24">
            <a:extLst>
              <a:ext uri="{FF2B5EF4-FFF2-40B4-BE49-F238E27FC236}">
                <a16:creationId xmlns:a16="http://schemas.microsoft.com/office/drawing/2014/main" id="{2D5CFE59-B75F-A78C-99A0-0AF3E1F3AD73}"/>
              </a:ext>
            </a:extLst>
          </p:cNvPr>
          <p:cNvSpPr/>
          <p:nvPr/>
        </p:nvSpPr>
        <p:spPr>
          <a:xfrm>
            <a:off x="3521679" y="3377514"/>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Ethically thorny issue </a:t>
            </a:r>
            <a:endParaRPr lang="ko-KR" altLang="en-US" sz="2000" dirty="0">
              <a:solidFill>
                <a:srgbClr val="0FA3B1"/>
              </a:solidFill>
              <a:latin typeface="Arial Rounded MT Bold" panose="020F0704030504030204" pitchFamily="34" charset="0"/>
            </a:endParaRPr>
          </a:p>
        </p:txBody>
      </p:sp>
      <p:sp>
        <p:nvSpPr>
          <p:cNvPr id="26" name="Rectangle 25">
            <a:extLst>
              <a:ext uri="{FF2B5EF4-FFF2-40B4-BE49-F238E27FC236}">
                <a16:creationId xmlns:a16="http://schemas.microsoft.com/office/drawing/2014/main" id="{A560EEB3-F932-974D-0985-80103AD13397}"/>
              </a:ext>
            </a:extLst>
          </p:cNvPr>
          <p:cNvSpPr/>
          <p:nvPr/>
        </p:nvSpPr>
        <p:spPr>
          <a:xfrm>
            <a:off x="160636" y="7195751"/>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C259"/>
                </a:solidFill>
                <a:latin typeface="Arial Nova Cond" panose="020B0506020202020204" pitchFamily="34" charset="0"/>
              </a:rPr>
              <a:t>Ascribing</a:t>
            </a:r>
            <a:r>
              <a:rPr lang="en-US" altLang="ko-KR" sz="1600" dirty="0">
                <a:solidFill>
                  <a:srgbClr val="FFECD1"/>
                </a:solidFill>
                <a:latin typeface="Arial Nova Cond" panose="020B0506020202020204" pitchFamily="34" charset="0"/>
              </a:rPr>
              <a:t> is attributing. That means we are identifying the cause of something. It is often used with “to.” For example, we </a:t>
            </a:r>
            <a:r>
              <a:rPr lang="en-US" altLang="ko-KR" sz="1600" b="1" dirty="0">
                <a:solidFill>
                  <a:srgbClr val="FFECD1"/>
                </a:solidFill>
                <a:latin typeface="Arial Nova Cond" panose="020B0506020202020204" pitchFamily="34" charset="0"/>
              </a:rPr>
              <a:t>ascribe</a:t>
            </a:r>
            <a:r>
              <a:rPr lang="en-US" altLang="ko-KR" sz="1600" dirty="0">
                <a:solidFill>
                  <a:srgbClr val="FFECD1"/>
                </a:solidFill>
                <a:latin typeface="Arial Nova Cond" panose="020B0506020202020204" pitchFamily="34" charset="0"/>
              </a:rPr>
              <a:t> global warming </a:t>
            </a:r>
            <a:r>
              <a:rPr lang="en-US" altLang="ko-KR" sz="1600" b="1" dirty="0">
                <a:solidFill>
                  <a:srgbClr val="FFECD1"/>
                </a:solidFill>
                <a:latin typeface="Arial Nova Cond" panose="020B0506020202020204" pitchFamily="34" charset="0"/>
              </a:rPr>
              <a:t>to</a:t>
            </a:r>
            <a:r>
              <a:rPr lang="en-US" altLang="ko-KR" sz="1600" dirty="0">
                <a:solidFill>
                  <a:srgbClr val="FFECD1"/>
                </a:solidFill>
                <a:latin typeface="Arial Nova Cond" panose="020B0506020202020204" pitchFamily="34" charset="0"/>
              </a:rPr>
              <a:t> carbon in the atmosphere. </a:t>
            </a:r>
          </a:p>
          <a:p>
            <a:pPr algn="ctr"/>
            <a:r>
              <a:rPr lang="en-US" altLang="ko-KR" sz="1600" dirty="0">
                <a:solidFill>
                  <a:srgbClr val="FFECD1"/>
                </a:solidFill>
                <a:latin typeface="Arial Nova Cond" panose="020B0506020202020204" pitchFamily="34" charset="0"/>
              </a:rPr>
              <a:t>The article says that we should ascribe a thought process to AI. </a:t>
            </a:r>
            <a:endParaRPr lang="ko-KR" altLang="en-US" sz="1600" dirty="0">
              <a:solidFill>
                <a:srgbClr val="FFECD1"/>
              </a:solidFill>
              <a:latin typeface="Arial Nova Cond" panose="020B0506020202020204" pitchFamily="34" charset="0"/>
            </a:endParaRPr>
          </a:p>
        </p:txBody>
      </p:sp>
      <p:sp>
        <p:nvSpPr>
          <p:cNvPr id="27" name="Rectangle 26">
            <a:extLst>
              <a:ext uri="{FF2B5EF4-FFF2-40B4-BE49-F238E27FC236}">
                <a16:creationId xmlns:a16="http://schemas.microsoft.com/office/drawing/2014/main" id="{80127A15-2403-EC28-F786-91C994092BAB}"/>
              </a:ext>
            </a:extLst>
          </p:cNvPr>
          <p:cNvSpPr/>
          <p:nvPr/>
        </p:nvSpPr>
        <p:spPr>
          <a:xfrm>
            <a:off x="160636" y="6491416"/>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Ascribing </a:t>
            </a:r>
            <a:endParaRPr lang="ko-KR" altLang="en-US" sz="2000" dirty="0">
              <a:solidFill>
                <a:srgbClr val="0FA3B1"/>
              </a:solidFill>
              <a:latin typeface="Arial Rounded MT Bold" panose="020F0704030504030204" pitchFamily="34" charset="0"/>
            </a:endParaRPr>
          </a:p>
        </p:txBody>
      </p:sp>
      <p:sp>
        <p:nvSpPr>
          <p:cNvPr id="28" name="Rectangle 27">
            <a:extLst>
              <a:ext uri="{FF2B5EF4-FFF2-40B4-BE49-F238E27FC236}">
                <a16:creationId xmlns:a16="http://schemas.microsoft.com/office/drawing/2014/main" id="{540128F9-D473-29F5-BCD7-DEE6B350C350}"/>
              </a:ext>
            </a:extLst>
          </p:cNvPr>
          <p:cNvSpPr/>
          <p:nvPr/>
        </p:nvSpPr>
        <p:spPr>
          <a:xfrm>
            <a:off x="3521679" y="7195751"/>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A paradox is something absurd or self-contradictory. A famous example is the liar’s paradox. It states, “This sentence is false.” By definition, the sentence cannot be true, but it also can’t be false. An </a:t>
            </a:r>
            <a:r>
              <a:rPr lang="en-US" altLang="ko-KR" sz="1600" dirty="0">
                <a:solidFill>
                  <a:srgbClr val="FFC259"/>
                </a:solidFill>
                <a:latin typeface="Arial Nova Cond" panose="020B0506020202020204" pitchFamily="34" charset="0"/>
              </a:rPr>
              <a:t>ethical paradox</a:t>
            </a:r>
            <a:r>
              <a:rPr lang="en-US" altLang="ko-KR" sz="1600" dirty="0">
                <a:solidFill>
                  <a:srgbClr val="FFECD1"/>
                </a:solidFill>
                <a:latin typeface="Arial Nova Cond" panose="020B0506020202020204" pitchFamily="34" charset="0"/>
              </a:rPr>
              <a:t>, or ethical dilemma is when there is no ethically permissible answer. </a:t>
            </a:r>
            <a:endParaRPr lang="ko-KR" altLang="en-US" sz="1600" dirty="0">
              <a:solidFill>
                <a:srgbClr val="FFECD1"/>
              </a:solidFill>
              <a:latin typeface="Arial Nova Cond" panose="020B0506020202020204" pitchFamily="34" charset="0"/>
            </a:endParaRPr>
          </a:p>
        </p:txBody>
      </p:sp>
      <p:sp>
        <p:nvSpPr>
          <p:cNvPr id="29" name="Rectangle 28">
            <a:extLst>
              <a:ext uri="{FF2B5EF4-FFF2-40B4-BE49-F238E27FC236}">
                <a16:creationId xmlns:a16="http://schemas.microsoft.com/office/drawing/2014/main" id="{559EF04F-8C6B-E88D-5589-687A47BF125A}"/>
              </a:ext>
            </a:extLst>
          </p:cNvPr>
          <p:cNvSpPr/>
          <p:nvPr/>
        </p:nvSpPr>
        <p:spPr>
          <a:xfrm>
            <a:off x="3521679" y="6491416"/>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Ethical paradox </a:t>
            </a:r>
            <a:endParaRPr lang="ko-KR" altLang="en-US" sz="2000" dirty="0">
              <a:solidFill>
                <a:srgbClr val="0FA3B1"/>
              </a:solidFill>
              <a:latin typeface="Arial Rounded MT Bold" panose="020F0704030504030204" pitchFamily="34" charset="0"/>
            </a:endParaRPr>
          </a:p>
        </p:txBody>
      </p:sp>
    </p:spTree>
    <p:extLst>
      <p:ext uri="{BB962C8B-B14F-4D97-AF65-F5344CB8AC3E}">
        <p14:creationId xmlns:p14="http://schemas.microsoft.com/office/powerpoint/2010/main" val="2849962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DB9B01-80D1-38FA-D854-269CD6B29AAA}"/>
              </a:ext>
            </a:extLst>
          </p:cNvPr>
          <p:cNvSpPr/>
          <p:nvPr/>
        </p:nvSpPr>
        <p:spPr>
          <a:xfrm>
            <a:off x="160636" y="963827"/>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Fiction is imaginary. </a:t>
            </a:r>
            <a:r>
              <a:rPr lang="en-US" altLang="ko-KR" sz="1600" dirty="0">
                <a:solidFill>
                  <a:srgbClr val="FFC259"/>
                </a:solidFill>
                <a:latin typeface="Arial Nova Cond" panose="020B0506020202020204" pitchFamily="34" charset="0"/>
              </a:rPr>
              <a:t>Fictitious</a:t>
            </a:r>
            <a:r>
              <a:rPr lang="en-US" altLang="ko-KR" sz="1600" dirty="0">
                <a:solidFill>
                  <a:srgbClr val="FFECD1"/>
                </a:solidFill>
                <a:latin typeface="Arial Nova Cond" panose="020B0506020202020204" pitchFamily="34" charset="0"/>
              </a:rPr>
              <a:t> is the adjective form and describes something imaginary, not real, or not true. The problem is fictitious because it does not reflect reality. These types of situations will almost never occur. There is always other factors and other choices available.  </a:t>
            </a:r>
            <a:endParaRPr lang="ko-KR" altLang="en-US" sz="1600" dirty="0">
              <a:solidFill>
                <a:srgbClr val="FFECD1"/>
              </a:solidFill>
              <a:latin typeface="Arial Nova Cond" panose="020B0506020202020204" pitchFamily="34" charset="0"/>
            </a:endParaRPr>
          </a:p>
        </p:txBody>
      </p:sp>
      <p:sp>
        <p:nvSpPr>
          <p:cNvPr id="3" name="Rectangle 2">
            <a:extLst>
              <a:ext uri="{FF2B5EF4-FFF2-40B4-BE49-F238E27FC236}">
                <a16:creationId xmlns:a16="http://schemas.microsoft.com/office/drawing/2014/main" id="{FE3B9113-5F2D-A808-AE2D-19D2F1F15636}"/>
              </a:ext>
            </a:extLst>
          </p:cNvPr>
          <p:cNvSpPr/>
          <p:nvPr/>
        </p:nvSpPr>
        <p:spPr>
          <a:xfrm>
            <a:off x="160636" y="259492"/>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Fictitious </a:t>
            </a:r>
            <a:endParaRPr lang="ko-KR" altLang="en-US" sz="2000" dirty="0">
              <a:solidFill>
                <a:srgbClr val="0FA3B1"/>
              </a:solidFill>
              <a:latin typeface="Arial Rounded MT Bold" panose="020F0704030504030204" pitchFamily="34" charset="0"/>
            </a:endParaRPr>
          </a:p>
        </p:txBody>
      </p:sp>
      <p:sp>
        <p:nvSpPr>
          <p:cNvPr id="20" name="Rectangle 19">
            <a:extLst>
              <a:ext uri="{FF2B5EF4-FFF2-40B4-BE49-F238E27FC236}">
                <a16:creationId xmlns:a16="http://schemas.microsoft.com/office/drawing/2014/main" id="{80762AEF-803F-5500-7E03-A7E2282E8B05}"/>
              </a:ext>
            </a:extLst>
          </p:cNvPr>
          <p:cNvSpPr/>
          <p:nvPr/>
        </p:nvSpPr>
        <p:spPr>
          <a:xfrm>
            <a:off x="3521679" y="963827"/>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We say that someone (or something) is prone to doing something to say that they are likely to do it. Usually, this is because they do similar things often. </a:t>
            </a:r>
          </a:p>
          <a:p>
            <a:pPr algn="ctr"/>
            <a:r>
              <a:rPr lang="en-US" altLang="ko-KR" sz="1600" dirty="0">
                <a:solidFill>
                  <a:srgbClr val="FFECD1"/>
                </a:solidFill>
                <a:latin typeface="Arial Nova Cond" panose="020B0506020202020204" pitchFamily="34" charset="0"/>
              </a:rPr>
              <a:t>If a machine is </a:t>
            </a:r>
            <a:r>
              <a:rPr lang="en-US" altLang="ko-KR" sz="1600" dirty="0">
                <a:solidFill>
                  <a:srgbClr val="FFC259"/>
                </a:solidFill>
                <a:latin typeface="Arial Nova Cond" panose="020B0506020202020204" pitchFamily="34" charset="0"/>
              </a:rPr>
              <a:t>less prone</a:t>
            </a:r>
            <a:r>
              <a:rPr lang="en-US" altLang="ko-KR" sz="1600" dirty="0">
                <a:solidFill>
                  <a:srgbClr val="FFECD1"/>
                </a:solidFill>
                <a:latin typeface="Arial Nova Cond" panose="020B0506020202020204" pitchFamily="34" charset="0"/>
              </a:rPr>
              <a:t>, it means they are less likely to do it. </a:t>
            </a:r>
            <a:endParaRPr lang="ko-KR" altLang="en-US" sz="1600" dirty="0">
              <a:solidFill>
                <a:srgbClr val="FFECD1"/>
              </a:solidFill>
              <a:latin typeface="Arial Nova Cond" panose="020B0506020202020204" pitchFamily="34" charset="0"/>
            </a:endParaRPr>
          </a:p>
        </p:txBody>
      </p:sp>
      <p:sp>
        <p:nvSpPr>
          <p:cNvPr id="21" name="Rectangle 20">
            <a:extLst>
              <a:ext uri="{FF2B5EF4-FFF2-40B4-BE49-F238E27FC236}">
                <a16:creationId xmlns:a16="http://schemas.microsoft.com/office/drawing/2014/main" id="{CEF8B5E7-8E83-44A2-3AED-A852C5770FD3}"/>
              </a:ext>
            </a:extLst>
          </p:cNvPr>
          <p:cNvSpPr/>
          <p:nvPr/>
        </p:nvSpPr>
        <p:spPr>
          <a:xfrm>
            <a:off x="3521679" y="259492"/>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Less prone</a:t>
            </a:r>
            <a:endParaRPr lang="ko-KR" altLang="en-US" sz="2000" dirty="0">
              <a:solidFill>
                <a:srgbClr val="0FA3B1"/>
              </a:solidFill>
              <a:latin typeface="Arial Rounded MT Bold" panose="020F0704030504030204" pitchFamily="34" charset="0"/>
            </a:endParaRPr>
          </a:p>
        </p:txBody>
      </p:sp>
      <p:sp>
        <p:nvSpPr>
          <p:cNvPr id="22" name="Rectangle 21">
            <a:extLst>
              <a:ext uri="{FF2B5EF4-FFF2-40B4-BE49-F238E27FC236}">
                <a16:creationId xmlns:a16="http://schemas.microsoft.com/office/drawing/2014/main" id="{778ECB76-7C85-DDCF-7D08-7440E176F28B}"/>
              </a:ext>
            </a:extLst>
          </p:cNvPr>
          <p:cNvSpPr/>
          <p:nvPr/>
        </p:nvSpPr>
        <p:spPr>
          <a:xfrm>
            <a:off x="160636" y="4081849"/>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C259"/>
                </a:solidFill>
                <a:latin typeface="Arial Nova Cond" panose="020B0506020202020204" pitchFamily="34" charset="0"/>
              </a:rPr>
              <a:t>Introspection</a:t>
            </a:r>
            <a:r>
              <a:rPr lang="en-US" altLang="ko-KR" sz="1600" dirty="0">
                <a:solidFill>
                  <a:srgbClr val="FFECD1"/>
                </a:solidFill>
                <a:latin typeface="Arial Nova Cond" panose="020B0506020202020204" pitchFamily="34" charset="0"/>
              </a:rPr>
              <a:t> is very close to inspection and that is what it means. It is when you examine how you feel on the inside. Machine and computers are not capable of searching their feelings. </a:t>
            </a:r>
            <a:endParaRPr lang="ko-KR" altLang="en-US" sz="1600" dirty="0">
              <a:solidFill>
                <a:srgbClr val="FFECD1"/>
              </a:solidFill>
              <a:latin typeface="Arial Nova Cond" panose="020B0506020202020204" pitchFamily="34" charset="0"/>
            </a:endParaRPr>
          </a:p>
        </p:txBody>
      </p:sp>
      <p:sp>
        <p:nvSpPr>
          <p:cNvPr id="23" name="Rectangle 22">
            <a:extLst>
              <a:ext uri="{FF2B5EF4-FFF2-40B4-BE49-F238E27FC236}">
                <a16:creationId xmlns:a16="http://schemas.microsoft.com/office/drawing/2014/main" id="{AE429D07-3953-E5A9-6C30-A1F3E5FC2EEF}"/>
              </a:ext>
            </a:extLst>
          </p:cNvPr>
          <p:cNvSpPr/>
          <p:nvPr/>
        </p:nvSpPr>
        <p:spPr>
          <a:xfrm>
            <a:off x="160636" y="3377514"/>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Introspection </a:t>
            </a:r>
            <a:endParaRPr lang="ko-KR" altLang="en-US" sz="2000" dirty="0">
              <a:solidFill>
                <a:srgbClr val="0FA3B1"/>
              </a:solidFill>
              <a:latin typeface="Arial Rounded MT Bold" panose="020F0704030504030204" pitchFamily="34" charset="0"/>
            </a:endParaRPr>
          </a:p>
        </p:txBody>
      </p:sp>
      <p:sp>
        <p:nvSpPr>
          <p:cNvPr id="24" name="Rectangle 23">
            <a:extLst>
              <a:ext uri="{FF2B5EF4-FFF2-40B4-BE49-F238E27FC236}">
                <a16:creationId xmlns:a16="http://schemas.microsoft.com/office/drawing/2014/main" id="{64511F27-6D5C-DC11-942C-674AA4DD583A}"/>
              </a:ext>
            </a:extLst>
          </p:cNvPr>
          <p:cNvSpPr/>
          <p:nvPr/>
        </p:nvSpPr>
        <p:spPr>
          <a:xfrm>
            <a:off x="3521679" y="4081849"/>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If someone is wealthy, they have a lot of money. So, wealthy can mean having a lot of something. We are usually talking about money, but it can be applied in other areas too. Having a </a:t>
            </a:r>
            <a:r>
              <a:rPr lang="en-US" altLang="ko-KR" sz="1600" dirty="0">
                <a:solidFill>
                  <a:srgbClr val="FFC259"/>
                </a:solidFill>
                <a:latin typeface="Arial Nova Cond" panose="020B0506020202020204" pitchFamily="34" charset="0"/>
              </a:rPr>
              <a:t>wealth of data </a:t>
            </a:r>
            <a:r>
              <a:rPr lang="en-US" altLang="ko-KR" sz="1600" dirty="0">
                <a:solidFill>
                  <a:srgbClr val="FFECD1"/>
                </a:solidFill>
                <a:latin typeface="Arial Nova Cond" panose="020B0506020202020204" pitchFamily="34" charset="0"/>
              </a:rPr>
              <a:t>means that you have a lot of data. Self-driving cars collect a lot of data about their surroundings. </a:t>
            </a:r>
            <a:endParaRPr lang="ko-KR" altLang="en-US" sz="1600" dirty="0">
              <a:solidFill>
                <a:srgbClr val="FFECD1"/>
              </a:solidFill>
              <a:latin typeface="Arial Nova Cond" panose="020B0506020202020204" pitchFamily="34" charset="0"/>
            </a:endParaRPr>
          </a:p>
        </p:txBody>
      </p:sp>
      <p:sp>
        <p:nvSpPr>
          <p:cNvPr id="25" name="Rectangle 24">
            <a:extLst>
              <a:ext uri="{FF2B5EF4-FFF2-40B4-BE49-F238E27FC236}">
                <a16:creationId xmlns:a16="http://schemas.microsoft.com/office/drawing/2014/main" id="{2D5CFE59-B75F-A78C-99A0-0AF3E1F3AD73}"/>
              </a:ext>
            </a:extLst>
          </p:cNvPr>
          <p:cNvSpPr/>
          <p:nvPr/>
        </p:nvSpPr>
        <p:spPr>
          <a:xfrm>
            <a:off x="3521679" y="3377514"/>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A wealth of data </a:t>
            </a:r>
            <a:endParaRPr lang="ko-KR" altLang="en-US" sz="2000" dirty="0">
              <a:solidFill>
                <a:srgbClr val="0FA3B1"/>
              </a:solidFill>
              <a:latin typeface="Arial Rounded MT Bold" panose="020F0704030504030204" pitchFamily="34" charset="0"/>
            </a:endParaRPr>
          </a:p>
        </p:txBody>
      </p:sp>
      <p:sp>
        <p:nvSpPr>
          <p:cNvPr id="26" name="Rectangle 25">
            <a:extLst>
              <a:ext uri="{FF2B5EF4-FFF2-40B4-BE49-F238E27FC236}">
                <a16:creationId xmlns:a16="http://schemas.microsoft.com/office/drawing/2014/main" id="{A560EEB3-F932-974D-0985-80103AD13397}"/>
              </a:ext>
            </a:extLst>
          </p:cNvPr>
          <p:cNvSpPr/>
          <p:nvPr/>
        </p:nvSpPr>
        <p:spPr>
          <a:xfrm>
            <a:off x="160636" y="7195751"/>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In humans, our neural network is our brain and nervous system. However, a </a:t>
            </a:r>
            <a:r>
              <a:rPr lang="en-US" altLang="ko-KR" sz="1600" dirty="0">
                <a:solidFill>
                  <a:srgbClr val="FFC259"/>
                </a:solidFill>
                <a:latin typeface="Arial Nova Cond" panose="020B0506020202020204" pitchFamily="34" charset="0"/>
              </a:rPr>
              <a:t>neural network </a:t>
            </a:r>
            <a:r>
              <a:rPr lang="en-US" altLang="ko-KR" sz="1600" dirty="0">
                <a:solidFill>
                  <a:srgbClr val="FFECD1"/>
                </a:solidFill>
                <a:latin typeface="Arial Nova Cond" panose="020B0506020202020204" pitchFamily="34" charset="0"/>
              </a:rPr>
              <a:t>is also how computer scientists and programmers describe the “brain” of AI and how it “learns” new information. </a:t>
            </a:r>
            <a:endParaRPr lang="ko-KR" altLang="en-US" sz="1600" dirty="0">
              <a:solidFill>
                <a:srgbClr val="FFECD1"/>
              </a:solidFill>
              <a:latin typeface="Arial Nova Cond" panose="020B0506020202020204" pitchFamily="34" charset="0"/>
            </a:endParaRPr>
          </a:p>
        </p:txBody>
      </p:sp>
      <p:sp>
        <p:nvSpPr>
          <p:cNvPr id="27" name="Rectangle 26">
            <a:extLst>
              <a:ext uri="{FF2B5EF4-FFF2-40B4-BE49-F238E27FC236}">
                <a16:creationId xmlns:a16="http://schemas.microsoft.com/office/drawing/2014/main" id="{80127A15-2403-EC28-F786-91C994092BAB}"/>
              </a:ext>
            </a:extLst>
          </p:cNvPr>
          <p:cNvSpPr/>
          <p:nvPr/>
        </p:nvSpPr>
        <p:spPr>
          <a:xfrm>
            <a:off x="160636" y="6491416"/>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Neural networks </a:t>
            </a:r>
            <a:endParaRPr lang="ko-KR" altLang="en-US" sz="2000" dirty="0">
              <a:solidFill>
                <a:srgbClr val="0FA3B1"/>
              </a:solidFill>
              <a:latin typeface="Arial Rounded MT Bold" panose="020F0704030504030204" pitchFamily="34" charset="0"/>
            </a:endParaRPr>
          </a:p>
        </p:txBody>
      </p:sp>
      <p:sp>
        <p:nvSpPr>
          <p:cNvPr id="28" name="Rectangle 27">
            <a:extLst>
              <a:ext uri="{FF2B5EF4-FFF2-40B4-BE49-F238E27FC236}">
                <a16:creationId xmlns:a16="http://schemas.microsoft.com/office/drawing/2014/main" id="{540128F9-D473-29F5-BCD7-DEE6B350C350}"/>
              </a:ext>
            </a:extLst>
          </p:cNvPr>
          <p:cNvSpPr/>
          <p:nvPr/>
        </p:nvSpPr>
        <p:spPr>
          <a:xfrm>
            <a:off x="3521679" y="7195751"/>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C259"/>
                </a:solidFill>
                <a:latin typeface="Arial Nova Cond" panose="020B0506020202020204" pitchFamily="34" charset="0"/>
              </a:rPr>
              <a:t>Pedestrians</a:t>
            </a:r>
            <a:r>
              <a:rPr lang="en-US" altLang="ko-KR" sz="1600" dirty="0">
                <a:solidFill>
                  <a:srgbClr val="FFECD1"/>
                </a:solidFill>
                <a:latin typeface="Arial Nova Cond" panose="020B0506020202020204" pitchFamily="34" charset="0"/>
              </a:rPr>
              <a:t> are people who are walking. Self-driving cars will be able to recognize pedestrians and treat them differently from other things in the environment. The AI should avoid hitting pedestrians. </a:t>
            </a:r>
            <a:endParaRPr lang="ko-KR" altLang="en-US" sz="1600" dirty="0">
              <a:solidFill>
                <a:srgbClr val="FFECD1"/>
              </a:solidFill>
              <a:latin typeface="Arial Nova Cond" panose="020B0506020202020204" pitchFamily="34" charset="0"/>
            </a:endParaRPr>
          </a:p>
        </p:txBody>
      </p:sp>
      <p:sp>
        <p:nvSpPr>
          <p:cNvPr id="29" name="Rectangle 28">
            <a:extLst>
              <a:ext uri="{FF2B5EF4-FFF2-40B4-BE49-F238E27FC236}">
                <a16:creationId xmlns:a16="http://schemas.microsoft.com/office/drawing/2014/main" id="{559EF04F-8C6B-E88D-5589-687A47BF125A}"/>
              </a:ext>
            </a:extLst>
          </p:cNvPr>
          <p:cNvSpPr/>
          <p:nvPr/>
        </p:nvSpPr>
        <p:spPr>
          <a:xfrm>
            <a:off x="3521679" y="6491416"/>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Pedestrians </a:t>
            </a:r>
            <a:endParaRPr lang="ko-KR" altLang="en-US" sz="2000" dirty="0">
              <a:solidFill>
                <a:srgbClr val="0FA3B1"/>
              </a:solidFill>
              <a:latin typeface="Arial Rounded MT Bold" panose="020F0704030504030204" pitchFamily="34" charset="0"/>
            </a:endParaRPr>
          </a:p>
        </p:txBody>
      </p:sp>
    </p:spTree>
    <p:extLst>
      <p:ext uri="{BB962C8B-B14F-4D97-AF65-F5344CB8AC3E}">
        <p14:creationId xmlns:p14="http://schemas.microsoft.com/office/powerpoint/2010/main" val="3593429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DB9B01-80D1-38FA-D854-269CD6B29AAA}"/>
              </a:ext>
            </a:extLst>
          </p:cNvPr>
          <p:cNvSpPr/>
          <p:nvPr/>
        </p:nvSpPr>
        <p:spPr>
          <a:xfrm>
            <a:off x="160636" y="963827"/>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If something is </a:t>
            </a:r>
            <a:r>
              <a:rPr lang="en-US" altLang="ko-KR" sz="1600" dirty="0">
                <a:solidFill>
                  <a:srgbClr val="FFC259"/>
                </a:solidFill>
                <a:latin typeface="Arial Nova Cond" panose="020B0506020202020204" pitchFamily="34" charset="0"/>
              </a:rPr>
              <a:t>analogical</a:t>
            </a:r>
            <a:r>
              <a:rPr lang="en-US" altLang="ko-KR" sz="1600" dirty="0">
                <a:solidFill>
                  <a:srgbClr val="FFECD1"/>
                </a:solidFill>
                <a:latin typeface="Arial Nova Cond" panose="020B0506020202020204" pitchFamily="34" charset="0"/>
              </a:rPr>
              <a:t>, it relates to an analogy. The difference between computer neural networks and the human brain are analogical. They do similar things, but they are not the same. </a:t>
            </a:r>
            <a:endParaRPr lang="ko-KR" altLang="en-US" sz="1600" dirty="0">
              <a:solidFill>
                <a:srgbClr val="FFECD1"/>
              </a:solidFill>
              <a:latin typeface="Arial Nova Cond" panose="020B0506020202020204" pitchFamily="34" charset="0"/>
            </a:endParaRPr>
          </a:p>
        </p:txBody>
      </p:sp>
      <p:sp>
        <p:nvSpPr>
          <p:cNvPr id="3" name="Rectangle 2">
            <a:extLst>
              <a:ext uri="{FF2B5EF4-FFF2-40B4-BE49-F238E27FC236}">
                <a16:creationId xmlns:a16="http://schemas.microsoft.com/office/drawing/2014/main" id="{FE3B9113-5F2D-A808-AE2D-19D2F1F15636}"/>
              </a:ext>
            </a:extLst>
          </p:cNvPr>
          <p:cNvSpPr/>
          <p:nvPr/>
        </p:nvSpPr>
        <p:spPr>
          <a:xfrm>
            <a:off x="160636" y="259492"/>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Analogical </a:t>
            </a:r>
            <a:endParaRPr lang="ko-KR" altLang="en-US" sz="2000" dirty="0">
              <a:solidFill>
                <a:srgbClr val="0FA3B1"/>
              </a:solidFill>
              <a:latin typeface="Arial Rounded MT Bold" panose="020F0704030504030204" pitchFamily="34" charset="0"/>
            </a:endParaRPr>
          </a:p>
        </p:txBody>
      </p:sp>
      <p:sp>
        <p:nvSpPr>
          <p:cNvPr id="20" name="Rectangle 19">
            <a:extLst>
              <a:ext uri="{FF2B5EF4-FFF2-40B4-BE49-F238E27FC236}">
                <a16:creationId xmlns:a16="http://schemas.microsoft.com/office/drawing/2014/main" id="{80762AEF-803F-5500-7E03-A7E2282E8B05}"/>
              </a:ext>
            </a:extLst>
          </p:cNvPr>
          <p:cNvSpPr/>
          <p:nvPr/>
        </p:nvSpPr>
        <p:spPr>
          <a:xfrm>
            <a:off x="3521679" y="963827"/>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The phrase, in play, comes from baseball. If the ball is in a legal area, it is in play. This turned into the idiomatic expression. </a:t>
            </a:r>
            <a:r>
              <a:rPr lang="en-US" altLang="ko-KR" sz="1600" dirty="0">
                <a:solidFill>
                  <a:srgbClr val="FFC259"/>
                </a:solidFill>
                <a:latin typeface="Arial Nova Cond" panose="020B0506020202020204" pitchFamily="34" charset="0"/>
              </a:rPr>
              <a:t>In play </a:t>
            </a:r>
            <a:r>
              <a:rPr lang="en-US" altLang="ko-KR" sz="1600" dirty="0">
                <a:solidFill>
                  <a:srgbClr val="FFECD1"/>
                </a:solidFill>
                <a:latin typeface="Arial Nova Cond" panose="020B0506020202020204" pitchFamily="34" charset="0"/>
              </a:rPr>
              <a:t>means that it is possible. </a:t>
            </a:r>
          </a:p>
          <a:p>
            <a:pPr algn="ctr"/>
            <a:r>
              <a:rPr lang="en-US" altLang="ko-KR" sz="1600" dirty="0">
                <a:solidFill>
                  <a:srgbClr val="FFECD1"/>
                </a:solidFill>
                <a:latin typeface="Arial Nova Cond" panose="020B0506020202020204" pitchFamily="34" charset="0"/>
              </a:rPr>
              <a:t>Ethical decisions would NOT be in play because computers don’t think like that. Their ‘rational’ is based on coding. </a:t>
            </a:r>
            <a:endParaRPr lang="ko-KR" altLang="en-US" sz="1600" dirty="0">
              <a:solidFill>
                <a:srgbClr val="FFECD1"/>
              </a:solidFill>
              <a:latin typeface="Arial Nova Cond" panose="020B0506020202020204" pitchFamily="34" charset="0"/>
            </a:endParaRPr>
          </a:p>
        </p:txBody>
      </p:sp>
      <p:sp>
        <p:nvSpPr>
          <p:cNvPr id="21" name="Rectangle 20">
            <a:extLst>
              <a:ext uri="{FF2B5EF4-FFF2-40B4-BE49-F238E27FC236}">
                <a16:creationId xmlns:a16="http://schemas.microsoft.com/office/drawing/2014/main" id="{CEF8B5E7-8E83-44A2-3AED-A852C5770FD3}"/>
              </a:ext>
            </a:extLst>
          </p:cNvPr>
          <p:cNvSpPr/>
          <p:nvPr/>
        </p:nvSpPr>
        <p:spPr>
          <a:xfrm>
            <a:off x="3521679" y="259492"/>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Be in play </a:t>
            </a:r>
            <a:endParaRPr lang="ko-KR" altLang="en-US" sz="2000" dirty="0">
              <a:solidFill>
                <a:srgbClr val="0FA3B1"/>
              </a:solidFill>
              <a:latin typeface="Arial Rounded MT Bold" panose="020F0704030504030204" pitchFamily="34" charset="0"/>
            </a:endParaRPr>
          </a:p>
        </p:txBody>
      </p:sp>
      <p:sp>
        <p:nvSpPr>
          <p:cNvPr id="22" name="Rectangle 21">
            <a:extLst>
              <a:ext uri="{FF2B5EF4-FFF2-40B4-BE49-F238E27FC236}">
                <a16:creationId xmlns:a16="http://schemas.microsoft.com/office/drawing/2014/main" id="{778ECB76-7C85-DDCF-7D08-7440E176F28B}"/>
              </a:ext>
            </a:extLst>
          </p:cNvPr>
          <p:cNvSpPr/>
          <p:nvPr/>
        </p:nvSpPr>
        <p:spPr>
          <a:xfrm>
            <a:off x="160636" y="4081849"/>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C259"/>
                </a:solidFill>
                <a:latin typeface="Arial Nova Cond" panose="020B0506020202020204" pitchFamily="34" charset="0"/>
              </a:rPr>
              <a:t>This is to say </a:t>
            </a:r>
            <a:r>
              <a:rPr lang="en-US" altLang="ko-KR" sz="1600" dirty="0">
                <a:solidFill>
                  <a:srgbClr val="FFECD1"/>
                </a:solidFill>
                <a:latin typeface="Arial Nova Cond" panose="020B0506020202020204" pitchFamily="34" charset="0"/>
              </a:rPr>
              <a:t>is an expression that can replace “</a:t>
            </a:r>
            <a:r>
              <a:rPr lang="en-US" altLang="ko-KR" sz="1600" i="1" dirty="0">
                <a:solidFill>
                  <a:srgbClr val="FFECD1"/>
                </a:solidFill>
                <a:latin typeface="Arial Nova Cond" panose="020B0506020202020204" pitchFamily="34" charset="0"/>
              </a:rPr>
              <a:t>in other words</a:t>
            </a:r>
            <a:r>
              <a:rPr lang="en-US" altLang="ko-KR" sz="1600" dirty="0">
                <a:solidFill>
                  <a:srgbClr val="FFECD1"/>
                </a:solidFill>
                <a:latin typeface="Arial Nova Cond" panose="020B0506020202020204" pitchFamily="34" charset="0"/>
              </a:rPr>
              <a:t>.” </a:t>
            </a:r>
          </a:p>
          <a:p>
            <a:pPr algn="ctr"/>
            <a:r>
              <a:rPr lang="en-US" altLang="ko-KR" sz="1600" dirty="0">
                <a:solidFill>
                  <a:srgbClr val="FFECD1"/>
                </a:solidFill>
                <a:latin typeface="Arial Nova Cond" panose="020B0506020202020204" pitchFamily="34" charset="0"/>
              </a:rPr>
              <a:t>If you add “not” into the expression it means the opposite. It is not exactly the same. You can’t say that a machine based on human “ethics” would be worse at making decisions in crash situations. </a:t>
            </a:r>
            <a:endParaRPr lang="ko-KR" altLang="en-US" sz="1600" dirty="0">
              <a:solidFill>
                <a:srgbClr val="FFECD1"/>
              </a:solidFill>
              <a:latin typeface="Arial Nova Cond" panose="020B0506020202020204" pitchFamily="34" charset="0"/>
            </a:endParaRPr>
          </a:p>
        </p:txBody>
      </p:sp>
      <p:sp>
        <p:nvSpPr>
          <p:cNvPr id="23" name="Rectangle 22">
            <a:extLst>
              <a:ext uri="{FF2B5EF4-FFF2-40B4-BE49-F238E27FC236}">
                <a16:creationId xmlns:a16="http://schemas.microsoft.com/office/drawing/2014/main" id="{AE429D07-3953-E5A9-6C30-A1F3E5FC2EEF}"/>
              </a:ext>
            </a:extLst>
          </p:cNvPr>
          <p:cNvSpPr/>
          <p:nvPr/>
        </p:nvSpPr>
        <p:spPr>
          <a:xfrm>
            <a:off x="160636" y="3377514"/>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This is (not) to say</a:t>
            </a:r>
            <a:endParaRPr lang="ko-KR" altLang="en-US" sz="2000" dirty="0">
              <a:solidFill>
                <a:srgbClr val="0FA3B1"/>
              </a:solidFill>
              <a:latin typeface="Arial Rounded MT Bold" panose="020F0704030504030204" pitchFamily="34" charset="0"/>
            </a:endParaRPr>
          </a:p>
        </p:txBody>
      </p:sp>
      <p:sp>
        <p:nvSpPr>
          <p:cNvPr id="24" name="Rectangle 23">
            <a:extLst>
              <a:ext uri="{FF2B5EF4-FFF2-40B4-BE49-F238E27FC236}">
                <a16:creationId xmlns:a16="http://schemas.microsoft.com/office/drawing/2014/main" id="{64511F27-6D5C-DC11-942C-674AA4DD583A}"/>
              </a:ext>
            </a:extLst>
          </p:cNvPr>
          <p:cNvSpPr/>
          <p:nvPr/>
        </p:nvSpPr>
        <p:spPr>
          <a:xfrm>
            <a:off x="3521679" y="4081849"/>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C259"/>
                </a:solidFill>
                <a:latin typeface="Arial Nova Cond" panose="020B0506020202020204" pitchFamily="34" charset="0"/>
              </a:rPr>
              <a:t>Equitable</a:t>
            </a:r>
            <a:r>
              <a:rPr lang="en-US" altLang="ko-KR" sz="1600" dirty="0">
                <a:solidFill>
                  <a:srgbClr val="FFECD1"/>
                </a:solidFill>
                <a:latin typeface="Arial Nova Cond" panose="020B0506020202020204" pitchFamily="34" charset="0"/>
              </a:rPr>
              <a:t> is fair or impartial. </a:t>
            </a:r>
          </a:p>
          <a:p>
            <a:pPr algn="ctr"/>
            <a:r>
              <a:rPr lang="en-US" altLang="ko-KR" sz="1600" dirty="0">
                <a:solidFill>
                  <a:srgbClr val="FFECD1"/>
                </a:solidFill>
                <a:latin typeface="Arial Nova Cond" panose="020B0506020202020204" pitchFamily="34" charset="0"/>
              </a:rPr>
              <a:t>If we make encode ethics into self-driving cars, we need to do it equitably and ethically. We need to include a lot of different people to reflect a universal human morality. (if that is even possible)</a:t>
            </a:r>
            <a:endParaRPr lang="ko-KR" altLang="en-US" sz="1600" dirty="0">
              <a:solidFill>
                <a:srgbClr val="FFECD1"/>
              </a:solidFill>
              <a:latin typeface="Arial Nova Cond" panose="020B0506020202020204" pitchFamily="34" charset="0"/>
            </a:endParaRPr>
          </a:p>
        </p:txBody>
      </p:sp>
      <p:sp>
        <p:nvSpPr>
          <p:cNvPr id="25" name="Rectangle 24">
            <a:extLst>
              <a:ext uri="{FF2B5EF4-FFF2-40B4-BE49-F238E27FC236}">
                <a16:creationId xmlns:a16="http://schemas.microsoft.com/office/drawing/2014/main" id="{2D5CFE59-B75F-A78C-99A0-0AF3E1F3AD73}"/>
              </a:ext>
            </a:extLst>
          </p:cNvPr>
          <p:cNvSpPr/>
          <p:nvPr/>
        </p:nvSpPr>
        <p:spPr>
          <a:xfrm>
            <a:off x="3521679" y="3377514"/>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Equitably </a:t>
            </a:r>
            <a:endParaRPr lang="ko-KR" altLang="en-US" sz="2000" dirty="0">
              <a:solidFill>
                <a:srgbClr val="0FA3B1"/>
              </a:solidFill>
              <a:latin typeface="Arial Rounded MT Bold" panose="020F0704030504030204" pitchFamily="34" charset="0"/>
            </a:endParaRPr>
          </a:p>
        </p:txBody>
      </p:sp>
      <p:sp>
        <p:nvSpPr>
          <p:cNvPr id="26" name="Rectangle 25">
            <a:extLst>
              <a:ext uri="{FF2B5EF4-FFF2-40B4-BE49-F238E27FC236}">
                <a16:creationId xmlns:a16="http://schemas.microsoft.com/office/drawing/2014/main" id="{A560EEB3-F932-974D-0985-80103AD13397}"/>
              </a:ext>
            </a:extLst>
          </p:cNvPr>
          <p:cNvSpPr/>
          <p:nvPr/>
        </p:nvSpPr>
        <p:spPr>
          <a:xfrm>
            <a:off x="160636" y="7195751"/>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A reflection is an accurate representation of the original thing. Think about a mirror. In the mirror there is a reflection of whoever is looking into it. We want self-driving cars to be reflective of what humans want. That is to say, we want them to use our </a:t>
            </a:r>
            <a:r>
              <a:rPr lang="en-US" altLang="ko-KR" sz="1600">
                <a:solidFill>
                  <a:srgbClr val="FFECD1"/>
                </a:solidFill>
                <a:latin typeface="Arial Nova Cond" panose="020B0506020202020204" pitchFamily="34" charset="0"/>
              </a:rPr>
              <a:t>moral framework. </a:t>
            </a:r>
            <a:endParaRPr lang="ko-KR" altLang="en-US" sz="1600" dirty="0">
              <a:solidFill>
                <a:srgbClr val="FFECD1"/>
              </a:solidFill>
              <a:latin typeface="Arial Nova Cond" panose="020B0506020202020204" pitchFamily="34" charset="0"/>
            </a:endParaRPr>
          </a:p>
        </p:txBody>
      </p:sp>
      <p:sp>
        <p:nvSpPr>
          <p:cNvPr id="27" name="Rectangle 26">
            <a:extLst>
              <a:ext uri="{FF2B5EF4-FFF2-40B4-BE49-F238E27FC236}">
                <a16:creationId xmlns:a16="http://schemas.microsoft.com/office/drawing/2014/main" id="{80127A15-2403-EC28-F786-91C994092BAB}"/>
              </a:ext>
            </a:extLst>
          </p:cNvPr>
          <p:cNvSpPr/>
          <p:nvPr/>
        </p:nvSpPr>
        <p:spPr>
          <a:xfrm>
            <a:off x="160636" y="6491416"/>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More reflective of a collective human will</a:t>
            </a:r>
            <a:endParaRPr lang="ko-KR" altLang="en-US" sz="2000" dirty="0">
              <a:solidFill>
                <a:srgbClr val="0FA3B1"/>
              </a:solidFill>
              <a:latin typeface="Arial Rounded MT Bold" panose="020F0704030504030204" pitchFamily="34" charset="0"/>
            </a:endParaRPr>
          </a:p>
        </p:txBody>
      </p:sp>
      <p:sp>
        <p:nvSpPr>
          <p:cNvPr id="28" name="Rectangle 27">
            <a:extLst>
              <a:ext uri="{FF2B5EF4-FFF2-40B4-BE49-F238E27FC236}">
                <a16:creationId xmlns:a16="http://schemas.microsoft.com/office/drawing/2014/main" id="{540128F9-D473-29F5-BCD7-DEE6B350C350}"/>
              </a:ext>
            </a:extLst>
          </p:cNvPr>
          <p:cNvSpPr/>
          <p:nvPr/>
        </p:nvSpPr>
        <p:spPr>
          <a:xfrm>
            <a:off x="3521679" y="7195751"/>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A </a:t>
            </a:r>
            <a:r>
              <a:rPr lang="en-US" altLang="ko-KR" sz="1600" dirty="0">
                <a:solidFill>
                  <a:srgbClr val="FFC259"/>
                </a:solidFill>
                <a:latin typeface="Arial Nova Cond" panose="020B0506020202020204" pitchFamily="34" charset="0"/>
              </a:rPr>
              <a:t>bias</a:t>
            </a:r>
            <a:r>
              <a:rPr lang="en-US" altLang="ko-KR" sz="1600" dirty="0">
                <a:solidFill>
                  <a:srgbClr val="FFECD1"/>
                </a:solidFill>
                <a:latin typeface="Arial Nova Cond" panose="020B0506020202020204" pitchFamily="34" charset="0"/>
              </a:rPr>
              <a:t> is a prejudice. It happens when you like something better often in an unfair way. We are unaware of a lot of our biases. For example, the confirmation bias is where you only remember one type of outcome and ignore things that don’t support your conclusion. </a:t>
            </a:r>
            <a:endParaRPr lang="ko-KR" altLang="en-US" sz="1600" dirty="0">
              <a:solidFill>
                <a:srgbClr val="FFECD1"/>
              </a:solidFill>
              <a:latin typeface="Arial Nova Cond" panose="020B0506020202020204" pitchFamily="34" charset="0"/>
            </a:endParaRPr>
          </a:p>
        </p:txBody>
      </p:sp>
      <p:sp>
        <p:nvSpPr>
          <p:cNvPr id="29" name="Rectangle 28">
            <a:extLst>
              <a:ext uri="{FF2B5EF4-FFF2-40B4-BE49-F238E27FC236}">
                <a16:creationId xmlns:a16="http://schemas.microsoft.com/office/drawing/2014/main" id="{559EF04F-8C6B-E88D-5589-687A47BF125A}"/>
              </a:ext>
            </a:extLst>
          </p:cNvPr>
          <p:cNvSpPr/>
          <p:nvPr/>
        </p:nvSpPr>
        <p:spPr>
          <a:xfrm>
            <a:off x="3521679" y="6491416"/>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Biases </a:t>
            </a:r>
            <a:endParaRPr lang="ko-KR" altLang="en-US" sz="2000" dirty="0">
              <a:solidFill>
                <a:srgbClr val="0FA3B1"/>
              </a:solidFill>
              <a:latin typeface="Arial Rounded MT Bold" panose="020F0704030504030204" pitchFamily="34" charset="0"/>
            </a:endParaRPr>
          </a:p>
        </p:txBody>
      </p:sp>
    </p:spTree>
    <p:extLst>
      <p:ext uri="{BB962C8B-B14F-4D97-AF65-F5344CB8AC3E}">
        <p14:creationId xmlns:p14="http://schemas.microsoft.com/office/powerpoint/2010/main" val="1915592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DB9B01-80D1-38FA-D854-269CD6B29AAA}"/>
              </a:ext>
            </a:extLst>
          </p:cNvPr>
          <p:cNvSpPr/>
          <p:nvPr/>
        </p:nvSpPr>
        <p:spPr>
          <a:xfrm>
            <a:off x="160635" y="963827"/>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C259"/>
                </a:solidFill>
                <a:latin typeface="Arial Nova Cond" panose="020B0506020202020204" pitchFamily="34" charset="0"/>
              </a:rPr>
              <a:t>Naïve</a:t>
            </a:r>
            <a:r>
              <a:rPr lang="en-US" altLang="ko-KR" sz="1600" dirty="0">
                <a:solidFill>
                  <a:srgbClr val="FFECD1"/>
                </a:solidFill>
                <a:latin typeface="Arial Nova Cond" panose="020B0506020202020204" pitchFamily="34" charset="0"/>
              </a:rPr>
              <a:t> is a lack of knowledge or experience. It has the feeling of a child. They don’t know much about the world yet. </a:t>
            </a:r>
          </a:p>
          <a:p>
            <a:pPr algn="ctr"/>
            <a:r>
              <a:rPr lang="en-US" altLang="ko-KR" sz="1600" dirty="0">
                <a:solidFill>
                  <a:srgbClr val="FFECD1"/>
                </a:solidFill>
                <a:latin typeface="Arial Nova Cond" panose="020B0506020202020204" pitchFamily="34" charset="0"/>
              </a:rPr>
              <a:t>It would be naïve for us to think that self-driving cars will be reflective of our collective human will. AI often acts in unexpected ways. </a:t>
            </a:r>
            <a:endParaRPr lang="ko-KR" altLang="en-US" sz="1600" dirty="0">
              <a:solidFill>
                <a:srgbClr val="FFECD1"/>
              </a:solidFill>
              <a:latin typeface="Arial Nova Cond" panose="020B0506020202020204" pitchFamily="34" charset="0"/>
            </a:endParaRPr>
          </a:p>
        </p:txBody>
      </p:sp>
      <p:sp>
        <p:nvSpPr>
          <p:cNvPr id="3" name="Rectangle 2">
            <a:extLst>
              <a:ext uri="{FF2B5EF4-FFF2-40B4-BE49-F238E27FC236}">
                <a16:creationId xmlns:a16="http://schemas.microsoft.com/office/drawing/2014/main" id="{FE3B9113-5F2D-A808-AE2D-19D2F1F15636}"/>
              </a:ext>
            </a:extLst>
          </p:cNvPr>
          <p:cNvSpPr/>
          <p:nvPr/>
        </p:nvSpPr>
        <p:spPr>
          <a:xfrm>
            <a:off x="160636" y="259492"/>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Naïve </a:t>
            </a:r>
            <a:endParaRPr lang="ko-KR" altLang="en-US" sz="2000" dirty="0">
              <a:solidFill>
                <a:srgbClr val="0FA3B1"/>
              </a:solidFill>
              <a:latin typeface="Arial Rounded MT Bold" panose="020F0704030504030204" pitchFamily="34" charset="0"/>
            </a:endParaRPr>
          </a:p>
        </p:txBody>
      </p:sp>
      <p:sp>
        <p:nvSpPr>
          <p:cNvPr id="20" name="Rectangle 19">
            <a:extLst>
              <a:ext uri="{FF2B5EF4-FFF2-40B4-BE49-F238E27FC236}">
                <a16:creationId xmlns:a16="http://schemas.microsoft.com/office/drawing/2014/main" id="{80762AEF-803F-5500-7E03-A7E2282E8B05}"/>
              </a:ext>
            </a:extLst>
          </p:cNvPr>
          <p:cNvSpPr/>
          <p:nvPr/>
        </p:nvSpPr>
        <p:spPr>
          <a:xfrm>
            <a:off x="3521679" y="963827"/>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Steel is strong. If someone has a steel heart or a steely personality; they are hard, strong, and don’t change easily. </a:t>
            </a:r>
          </a:p>
          <a:p>
            <a:pPr algn="ctr"/>
            <a:r>
              <a:rPr lang="en-US" altLang="ko-KR" sz="1600" dirty="0">
                <a:solidFill>
                  <a:srgbClr val="FFECD1"/>
                </a:solidFill>
                <a:latin typeface="Arial Nova Cond" panose="020B0506020202020204" pitchFamily="34" charset="0"/>
              </a:rPr>
              <a:t>A </a:t>
            </a:r>
            <a:r>
              <a:rPr lang="en-US" altLang="ko-KR" sz="1600" dirty="0">
                <a:solidFill>
                  <a:srgbClr val="FFC259"/>
                </a:solidFill>
                <a:latin typeface="Arial Nova Cond" panose="020B0506020202020204" pitchFamily="34" charset="0"/>
              </a:rPr>
              <a:t>steely utilitarian </a:t>
            </a:r>
            <a:r>
              <a:rPr lang="en-US" altLang="ko-KR" sz="1600" dirty="0">
                <a:solidFill>
                  <a:srgbClr val="FFECD1"/>
                </a:solidFill>
                <a:latin typeface="Arial Nova Cond" panose="020B0506020202020204" pitchFamily="34" charset="0"/>
              </a:rPr>
              <a:t>is someone who is very committed to utilitarianism. Remember, a utilitarian will choose the greatest good for the greatest number of people. </a:t>
            </a:r>
            <a:endParaRPr lang="ko-KR" altLang="en-US" sz="1600" dirty="0">
              <a:solidFill>
                <a:srgbClr val="FFECD1"/>
              </a:solidFill>
              <a:latin typeface="Arial Nova Cond" panose="020B0506020202020204" pitchFamily="34" charset="0"/>
            </a:endParaRPr>
          </a:p>
        </p:txBody>
      </p:sp>
      <p:sp>
        <p:nvSpPr>
          <p:cNvPr id="21" name="Rectangle 20">
            <a:extLst>
              <a:ext uri="{FF2B5EF4-FFF2-40B4-BE49-F238E27FC236}">
                <a16:creationId xmlns:a16="http://schemas.microsoft.com/office/drawing/2014/main" id="{CEF8B5E7-8E83-44A2-3AED-A852C5770FD3}"/>
              </a:ext>
            </a:extLst>
          </p:cNvPr>
          <p:cNvSpPr/>
          <p:nvPr/>
        </p:nvSpPr>
        <p:spPr>
          <a:xfrm>
            <a:off x="3521679" y="259492"/>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Steeliest utilitarian </a:t>
            </a:r>
            <a:endParaRPr lang="ko-KR" altLang="en-US" sz="2000" dirty="0">
              <a:solidFill>
                <a:srgbClr val="0FA3B1"/>
              </a:solidFill>
              <a:latin typeface="Arial Rounded MT Bold" panose="020F0704030504030204" pitchFamily="34" charset="0"/>
            </a:endParaRPr>
          </a:p>
        </p:txBody>
      </p:sp>
      <p:sp>
        <p:nvSpPr>
          <p:cNvPr id="22" name="Rectangle 21">
            <a:extLst>
              <a:ext uri="{FF2B5EF4-FFF2-40B4-BE49-F238E27FC236}">
                <a16:creationId xmlns:a16="http://schemas.microsoft.com/office/drawing/2014/main" id="{778ECB76-7C85-DDCF-7D08-7440E176F28B}"/>
              </a:ext>
            </a:extLst>
          </p:cNvPr>
          <p:cNvSpPr/>
          <p:nvPr/>
        </p:nvSpPr>
        <p:spPr>
          <a:xfrm>
            <a:off x="160636" y="4081849"/>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What we call in </a:t>
            </a:r>
            <a:r>
              <a:rPr lang="ko-KR" altLang="en-US" sz="1600" b="0" i="0" dirty="0">
                <a:solidFill>
                  <a:srgbClr val="FFC259"/>
                </a:solidFill>
                <a:effectLst/>
                <a:latin typeface="arial" panose="020B0604020202020204" pitchFamily="34" charset="0"/>
              </a:rPr>
              <a:t>렌즈</a:t>
            </a:r>
            <a:r>
              <a:rPr lang="ko-KR" altLang="en-US" sz="1600" b="0" i="0" dirty="0">
                <a:solidFill>
                  <a:srgbClr val="4D5156"/>
                </a:solidFill>
                <a:effectLst/>
                <a:latin typeface="arial" panose="020B0604020202020204" pitchFamily="34" charset="0"/>
              </a:rPr>
              <a:t> </a:t>
            </a:r>
            <a:r>
              <a:rPr lang="en-US" altLang="ko-KR" sz="1600" dirty="0">
                <a:solidFill>
                  <a:srgbClr val="FFECD1"/>
                </a:solidFill>
                <a:latin typeface="Arial Nova Cond" panose="020B0506020202020204" pitchFamily="34" charset="0"/>
              </a:rPr>
              <a:t>Korea is a contact lens. There are many types of lenses. They change the direction of light. Contact lenses change the direction of light to help our poor eyes focus better. </a:t>
            </a:r>
          </a:p>
          <a:p>
            <a:pPr algn="ctr"/>
            <a:r>
              <a:rPr lang="en-US" altLang="ko-KR" sz="1600" dirty="0">
                <a:solidFill>
                  <a:srgbClr val="FFC259"/>
                </a:solidFill>
                <a:latin typeface="Arial Nova Cond" panose="020B0506020202020204" pitchFamily="34" charset="0"/>
              </a:rPr>
              <a:t>A lens through which to </a:t>
            </a:r>
            <a:r>
              <a:rPr lang="en-US" altLang="ko-KR" sz="1600" dirty="0">
                <a:solidFill>
                  <a:srgbClr val="FFECD1"/>
                </a:solidFill>
                <a:latin typeface="Arial Nova Cond" panose="020B0506020202020204" pitchFamily="34" charset="0"/>
              </a:rPr>
              <a:t>view something is a new way of looking at something. It is a new perspective.  </a:t>
            </a:r>
            <a:endParaRPr lang="ko-KR" altLang="en-US" sz="1600" dirty="0">
              <a:solidFill>
                <a:srgbClr val="FFECD1"/>
              </a:solidFill>
              <a:latin typeface="Arial Nova Cond" panose="020B0506020202020204" pitchFamily="34" charset="0"/>
            </a:endParaRPr>
          </a:p>
        </p:txBody>
      </p:sp>
      <p:sp>
        <p:nvSpPr>
          <p:cNvPr id="23" name="Rectangle 22">
            <a:extLst>
              <a:ext uri="{FF2B5EF4-FFF2-40B4-BE49-F238E27FC236}">
                <a16:creationId xmlns:a16="http://schemas.microsoft.com/office/drawing/2014/main" id="{AE429D07-3953-E5A9-6C30-A1F3E5FC2EEF}"/>
              </a:ext>
            </a:extLst>
          </p:cNvPr>
          <p:cNvSpPr/>
          <p:nvPr/>
        </p:nvSpPr>
        <p:spPr>
          <a:xfrm>
            <a:off x="160636" y="3377514"/>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Lens through which to…</a:t>
            </a:r>
            <a:endParaRPr lang="ko-KR" altLang="en-US" sz="2000" dirty="0">
              <a:solidFill>
                <a:srgbClr val="0FA3B1"/>
              </a:solidFill>
              <a:latin typeface="Arial Rounded MT Bold" panose="020F0704030504030204" pitchFamily="34" charset="0"/>
            </a:endParaRPr>
          </a:p>
        </p:txBody>
      </p:sp>
      <p:sp>
        <p:nvSpPr>
          <p:cNvPr id="24" name="Rectangle 23">
            <a:extLst>
              <a:ext uri="{FF2B5EF4-FFF2-40B4-BE49-F238E27FC236}">
                <a16:creationId xmlns:a16="http://schemas.microsoft.com/office/drawing/2014/main" id="{64511F27-6D5C-DC11-942C-674AA4DD583A}"/>
              </a:ext>
            </a:extLst>
          </p:cNvPr>
          <p:cNvSpPr/>
          <p:nvPr/>
        </p:nvSpPr>
        <p:spPr>
          <a:xfrm>
            <a:off x="3521679" y="4081849"/>
            <a:ext cx="3175687" cy="2236573"/>
          </a:xfrm>
          <a:prstGeom prst="rect">
            <a:avLst/>
          </a:prstGeom>
          <a:solidFill>
            <a:srgbClr val="0FA3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srgbClr val="FFECD1"/>
                </a:solidFill>
                <a:latin typeface="Arial Nova Cond" panose="020B0506020202020204" pitchFamily="34" charset="0"/>
              </a:rPr>
              <a:t>A heavy weight is a large burden. Difficult situations and choices can feel like we have a large weight on us. After the situation, the weight is lifted. A </a:t>
            </a:r>
            <a:r>
              <a:rPr lang="en-US" altLang="ko-KR" sz="1600" dirty="0">
                <a:solidFill>
                  <a:srgbClr val="FFC259"/>
                </a:solidFill>
                <a:latin typeface="Arial Nova Cond" panose="020B0506020202020204" pitchFamily="34" charset="0"/>
              </a:rPr>
              <a:t>weightier challenge </a:t>
            </a:r>
            <a:r>
              <a:rPr lang="en-US" altLang="ko-KR" sz="1600" dirty="0">
                <a:solidFill>
                  <a:srgbClr val="FFECD1"/>
                </a:solidFill>
                <a:latin typeface="Arial Nova Cond" panose="020B0506020202020204" pitchFamily="34" charset="0"/>
              </a:rPr>
              <a:t>is one that is more difficult or has deeper consequences than other challenges. The article suggests that we should focus on weightier challenges. </a:t>
            </a:r>
            <a:endParaRPr lang="ko-KR" altLang="en-US" sz="1600" dirty="0">
              <a:solidFill>
                <a:srgbClr val="FFECD1"/>
              </a:solidFill>
              <a:latin typeface="Arial Nova Cond" panose="020B0506020202020204" pitchFamily="34" charset="0"/>
            </a:endParaRPr>
          </a:p>
        </p:txBody>
      </p:sp>
      <p:sp>
        <p:nvSpPr>
          <p:cNvPr id="25" name="Rectangle 24">
            <a:extLst>
              <a:ext uri="{FF2B5EF4-FFF2-40B4-BE49-F238E27FC236}">
                <a16:creationId xmlns:a16="http://schemas.microsoft.com/office/drawing/2014/main" id="{2D5CFE59-B75F-A78C-99A0-0AF3E1F3AD73}"/>
              </a:ext>
            </a:extLst>
          </p:cNvPr>
          <p:cNvSpPr/>
          <p:nvPr/>
        </p:nvSpPr>
        <p:spPr>
          <a:xfrm>
            <a:off x="3521679" y="3377514"/>
            <a:ext cx="3175687" cy="704336"/>
          </a:xfrm>
          <a:prstGeom prst="rect">
            <a:avLst/>
          </a:prstGeom>
          <a:solidFill>
            <a:srgbClr val="FFE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000" dirty="0">
                <a:solidFill>
                  <a:srgbClr val="0FA3B1"/>
                </a:solidFill>
                <a:latin typeface="Arial Rounded MT Bold" panose="020F0704030504030204" pitchFamily="34" charset="0"/>
              </a:rPr>
              <a:t>Weightier </a:t>
            </a:r>
            <a:endParaRPr lang="ko-KR" altLang="en-US" sz="2000" dirty="0">
              <a:solidFill>
                <a:srgbClr val="0FA3B1"/>
              </a:solidFill>
              <a:latin typeface="Arial Rounded MT Bold" panose="020F0704030504030204" pitchFamily="34" charset="0"/>
            </a:endParaRPr>
          </a:p>
        </p:txBody>
      </p:sp>
    </p:spTree>
    <p:extLst>
      <p:ext uri="{BB962C8B-B14F-4D97-AF65-F5344CB8AC3E}">
        <p14:creationId xmlns:p14="http://schemas.microsoft.com/office/powerpoint/2010/main" val="18417426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207</TotalTime>
  <Words>2025</Words>
  <Application>Microsoft Office PowerPoint</Application>
  <PresentationFormat>A4 Paper (210x297 mm)</PresentationFormat>
  <Paragraphs>99</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vt:lpstr>
      <vt:lpstr>Arial Nova Cond</vt:lpstr>
      <vt:lpstr>Arial Rounded MT Bold</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ESL Toybox</dc:creator>
  <cp:lastModifiedBy>ESL Toybox</cp:lastModifiedBy>
  <cp:revision>12</cp:revision>
  <cp:lastPrinted>2022-06-21T00:31:32Z</cp:lastPrinted>
  <dcterms:created xsi:type="dcterms:W3CDTF">2022-06-17T07:44:19Z</dcterms:created>
  <dcterms:modified xsi:type="dcterms:W3CDTF">2022-06-21T01:12:38Z</dcterms:modified>
</cp:coreProperties>
</file>