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9" r:id="rId2"/>
    <p:sldId id="263" r:id="rId3"/>
    <p:sldId id="260" r:id="rId4"/>
    <p:sldId id="261" r:id="rId5"/>
    <p:sldId id="262" r:id="rId6"/>
    <p:sldId id="267" r:id="rId7"/>
    <p:sldId id="268" r:id="rId8"/>
    <p:sldId id="270" r:id="rId9"/>
    <p:sldId id="269" r:id="rId10"/>
    <p:sldId id="271" r:id="rId11"/>
    <p:sldId id="265" r:id="rId12"/>
    <p:sldId id="285" r:id="rId13"/>
    <p:sldId id="298" r:id="rId14"/>
    <p:sldId id="286" r:id="rId15"/>
    <p:sldId id="287" r:id="rId16"/>
    <p:sldId id="288" r:id="rId17"/>
    <p:sldId id="289" r:id="rId18"/>
    <p:sldId id="290" r:id="rId19"/>
    <p:sldId id="291" r:id="rId20"/>
    <p:sldId id="292" r:id="rId21"/>
    <p:sldId id="293" r:id="rId22"/>
    <p:sldId id="294" r:id="rId23"/>
    <p:sldId id="295" r:id="rId24"/>
    <p:sldId id="296" r:id="rId25"/>
    <p:sldId id="297" r:id="rId26"/>
    <p:sldId id="266" r:id="rId27"/>
    <p:sldId id="264" r:id="rId28"/>
    <p:sldId id="272" r:id="rId29"/>
    <p:sldId id="273" r:id="rId30"/>
    <p:sldId id="274" r:id="rId31"/>
    <p:sldId id="275" r:id="rId32"/>
    <p:sldId id="276" r:id="rId33"/>
    <p:sldId id="277" r:id="rId34"/>
    <p:sldId id="278" r:id="rId35"/>
    <p:sldId id="279" r:id="rId36"/>
    <p:sldId id="280" r:id="rId37"/>
    <p:sldId id="281" r:id="rId38"/>
    <p:sldId id="284" r:id="rId39"/>
    <p:sldId id="283" r:id="rId40"/>
    <p:sldId id="257" r:id="rId41"/>
  </p:sldIdLst>
  <p:sldSz cx="12192000" cy="6858000"/>
  <p:notesSz cx="6858000" cy="9144000"/>
  <p:embeddedFontLst>
    <p:embeddedFont>
      <p:font typeface="Arial Nova" panose="020B0504020202020204" pitchFamily="34" charset="0"/>
      <p:regular r:id="rId42"/>
      <p:bold r:id="rId43"/>
      <p:italic r:id="rId44"/>
      <p:boldItalic r:id="rId45"/>
    </p:embeddedFont>
    <p:embeddedFont>
      <p:font typeface="Calibri" panose="020F0502020204030204" pitchFamily="34" charset="0"/>
      <p:regular r:id="rId46"/>
      <p:bold r:id="rId47"/>
      <p:italic r:id="rId48"/>
      <p:boldItalic r:id="rId49"/>
    </p:embeddedFont>
    <p:embeddedFont>
      <p:font typeface="Code Pro-Trial Black" panose="00000800000000000000" pitchFamily="50" charset="0"/>
      <p:bold r:id="rId50"/>
    </p:embeddedFont>
    <p:embeddedFont>
      <p:font typeface="Code Pro-Trial Light LC" panose="00000A00000000000000" pitchFamily="50" charset="0"/>
      <p:regular r:id="rId51"/>
    </p:embeddedFont>
    <p:embeddedFont>
      <p:font typeface="Code Pro-Trial Normal" panose="00000800000000000000" pitchFamily="50" charset="0"/>
      <p:regular r:id="rId52"/>
      <p:bold r:id="rId53"/>
    </p:embeddedFont>
    <p:embeddedFont>
      <p:font typeface="Code Pro-Trial Normal LC" panose="00000A00000000000000" pitchFamily="50" charset="0"/>
      <p:regular r:id="rId54"/>
      <p:bold r:id="rId55"/>
    </p:embeddedFont>
    <p:embeddedFont>
      <p:font typeface="맑은 고딕" panose="020B0503020000020004" pitchFamily="50" charset="-127"/>
      <p:regular r:id="rId56"/>
      <p:bold r:id="rId57"/>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752"/>
    <a:srgbClr val="0FA3B1"/>
    <a:srgbClr val="15616D"/>
    <a:srgbClr val="FFECD1"/>
    <a:srgbClr val="B54B00"/>
    <a:srgbClr val="87C8C1"/>
    <a:srgbClr val="FF9921"/>
    <a:srgbClr val="A393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96" y="12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686F5-3CF1-2B27-1EDD-860C1135B92F}"/>
              </a:ext>
            </a:extLst>
          </p:cNvPr>
          <p:cNvSpPr>
            <a:spLocks noGrp="1"/>
          </p:cNvSpPr>
          <p:nvPr>
            <p:ph type="ctrTitle"/>
          </p:nvPr>
        </p:nvSpPr>
        <p:spPr>
          <a:xfrm>
            <a:off x="1524000" y="1122363"/>
            <a:ext cx="9144000" cy="2387600"/>
          </a:xfrm>
        </p:spPr>
        <p:txBody>
          <a:bodyPr anchor="b"/>
          <a:lstStyle>
            <a:lvl1pPr algn="ctr">
              <a:defRPr sz="6000"/>
            </a:lvl1pPr>
          </a:lstStyle>
          <a:p>
            <a:r>
              <a:rPr lang="en-US" altLang="ko-KR"/>
              <a:t>Click to edit Master title style</a:t>
            </a:r>
            <a:endParaRPr lang="ko-KR" altLang="en-US"/>
          </a:p>
        </p:txBody>
      </p:sp>
      <p:sp>
        <p:nvSpPr>
          <p:cNvPr id="3" name="Subtitle 2">
            <a:extLst>
              <a:ext uri="{FF2B5EF4-FFF2-40B4-BE49-F238E27FC236}">
                <a16:creationId xmlns:a16="http://schemas.microsoft.com/office/drawing/2014/main" id="{B08B7C6D-46F7-7830-18FB-96F92D24BD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ko-KR"/>
              <a:t>Click to edit Master subtitle style</a:t>
            </a:r>
            <a:endParaRPr lang="ko-KR" altLang="en-US"/>
          </a:p>
        </p:txBody>
      </p:sp>
      <p:sp>
        <p:nvSpPr>
          <p:cNvPr id="4" name="Date Placeholder 3">
            <a:extLst>
              <a:ext uri="{FF2B5EF4-FFF2-40B4-BE49-F238E27FC236}">
                <a16:creationId xmlns:a16="http://schemas.microsoft.com/office/drawing/2014/main" id="{89A5026E-BD1E-52BC-4E2A-88285C06B36F}"/>
              </a:ext>
            </a:extLst>
          </p:cNvPr>
          <p:cNvSpPr>
            <a:spLocks noGrp="1"/>
          </p:cNvSpPr>
          <p:nvPr>
            <p:ph type="dt" sz="half" idx="10"/>
          </p:nvPr>
        </p:nvSpPr>
        <p:spPr/>
        <p:txBody>
          <a:bodyPr/>
          <a:lstStyle/>
          <a:p>
            <a:fld id="{06D9BB3A-41B5-4D0B-8281-B5DB91A1CCC4}" type="datetimeFigureOut">
              <a:rPr lang="ko-KR" altLang="en-US" smtClean="0"/>
              <a:t>2022-06-21</a:t>
            </a:fld>
            <a:endParaRPr lang="ko-KR" altLang="en-US"/>
          </a:p>
        </p:txBody>
      </p:sp>
      <p:sp>
        <p:nvSpPr>
          <p:cNvPr id="5" name="Footer Placeholder 4">
            <a:extLst>
              <a:ext uri="{FF2B5EF4-FFF2-40B4-BE49-F238E27FC236}">
                <a16:creationId xmlns:a16="http://schemas.microsoft.com/office/drawing/2014/main" id="{0C37C891-34F7-E9CB-E9D9-A068BCA451AB}"/>
              </a:ext>
            </a:extLst>
          </p:cNvPr>
          <p:cNvSpPr>
            <a:spLocks noGrp="1"/>
          </p:cNvSpPr>
          <p:nvPr>
            <p:ph type="ftr" sz="quarter" idx="11"/>
          </p:nvPr>
        </p:nvSpPr>
        <p:spPr/>
        <p:txBody>
          <a:bodyPr/>
          <a:lstStyle/>
          <a:p>
            <a:endParaRPr lang="ko-KR" altLang="en-US"/>
          </a:p>
        </p:txBody>
      </p:sp>
      <p:sp>
        <p:nvSpPr>
          <p:cNvPr id="6" name="Slide Number Placeholder 5">
            <a:extLst>
              <a:ext uri="{FF2B5EF4-FFF2-40B4-BE49-F238E27FC236}">
                <a16:creationId xmlns:a16="http://schemas.microsoft.com/office/drawing/2014/main" id="{C921FF65-63B4-64BB-733B-C7D17B2E119F}"/>
              </a:ext>
            </a:extLst>
          </p:cNvPr>
          <p:cNvSpPr>
            <a:spLocks noGrp="1"/>
          </p:cNvSpPr>
          <p:nvPr>
            <p:ph type="sldNum" sz="quarter" idx="12"/>
          </p:nvPr>
        </p:nvSpPr>
        <p:spPr/>
        <p:txBody>
          <a:bodyPr/>
          <a:lstStyle/>
          <a:p>
            <a:fld id="{A4A9F4A9-5C3A-43FC-91A7-AB80D607BBEC}" type="slidenum">
              <a:rPr lang="ko-KR" altLang="en-US" smtClean="0"/>
              <a:t>‹#›</a:t>
            </a:fld>
            <a:endParaRPr lang="ko-KR" altLang="en-US"/>
          </a:p>
        </p:txBody>
      </p:sp>
    </p:spTree>
    <p:extLst>
      <p:ext uri="{BB962C8B-B14F-4D97-AF65-F5344CB8AC3E}">
        <p14:creationId xmlns:p14="http://schemas.microsoft.com/office/powerpoint/2010/main" val="3142631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655FE-D4C8-B674-7853-E02407BC87E7}"/>
              </a:ext>
            </a:extLst>
          </p:cNvPr>
          <p:cNvSpPr>
            <a:spLocks noGrp="1"/>
          </p:cNvSpPr>
          <p:nvPr>
            <p:ph type="title"/>
          </p:nvPr>
        </p:nvSpPr>
        <p:spPr/>
        <p:txBody>
          <a:bodyPr/>
          <a:lstStyle/>
          <a:p>
            <a:r>
              <a:rPr lang="en-US" altLang="ko-KR"/>
              <a:t>Click to edit Master title style</a:t>
            </a:r>
            <a:endParaRPr lang="ko-KR" altLang="en-US"/>
          </a:p>
        </p:txBody>
      </p:sp>
      <p:sp>
        <p:nvSpPr>
          <p:cNvPr id="3" name="Vertical Text Placeholder 2">
            <a:extLst>
              <a:ext uri="{FF2B5EF4-FFF2-40B4-BE49-F238E27FC236}">
                <a16:creationId xmlns:a16="http://schemas.microsoft.com/office/drawing/2014/main" id="{D5037ECD-5F23-3B40-57C6-288891E140F9}"/>
              </a:ext>
            </a:extLst>
          </p:cNvPr>
          <p:cNvSpPr>
            <a:spLocks noGrp="1"/>
          </p:cNvSpPr>
          <p:nvPr>
            <p:ph type="body" orient="vert" idx="1"/>
          </p:nvPr>
        </p:nvSpPr>
        <p:spPr/>
        <p:txBody>
          <a:bodyPr vert="eaVert"/>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Date Placeholder 3">
            <a:extLst>
              <a:ext uri="{FF2B5EF4-FFF2-40B4-BE49-F238E27FC236}">
                <a16:creationId xmlns:a16="http://schemas.microsoft.com/office/drawing/2014/main" id="{7081EBD6-C3D1-304B-6A42-0E146FACA393}"/>
              </a:ext>
            </a:extLst>
          </p:cNvPr>
          <p:cNvSpPr>
            <a:spLocks noGrp="1"/>
          </p:cNvSpPr>
          <p:nvPr>
            <p:ph type="dt" sz="half" idx="10"/>
          </p:nvPr>
        </p:nvSpPr>
        <p:spPr/>
        <p:txBody>
          <a:bodyPr/>
          <a:lstStyle/>
          <a:p>
            <a:fld id="{06D9BB3A-41B5-4D0B-8281-B5DB91A1CCC4}" type="datetimeFigureOut">
              <a:rPr lang="ko-KR" altLang="en-US" smtClean="0"/>
              <a:t>2022-06-21</a:t>
            </a:fld>
            <a:endParaRPr lang="ko-KR" altLang="en-US"/>
          </a:p>
        </p:txBody>
      </p:sp>
      <p:sp>
        <p:nvSpPr>
          <p:cNvPr id="5" name="Footer Placeholder 4">
            <a:extLst>
              <a:ext uri="{FF2B5EF4-FFF2-40B4-BE49-F238E27FC236}">
                <a16:creationId xmlns:a16="http://schemas.microsoft.com/office/drawing/2014/main" id="{EA44967A-C713-0AEA-6A8D-0049B66F013C}"/>
              </a:ext>
            </a:extLst>
          </p:cNvPr>
          <p:cNvSpPr>
            <a:spLocks noGrp="1"/>
          </p:cNvSpPr>
          <p:nvPr>
            <p:ph type="ftr" sz="quarter" idx="11"/>
          </p:nvPr>
        </p:nvSpPr>
        <p:spPr/>
        <p:txBody>
          <a:bodyPr/>
          <a:lstStyle/>
          <a:p>
            <a:endParaRPr lang="ko-KR" altLang="en-US"/>
          </a:p>
        </p:txBody>
      </p:sp>
      <p:sp>
        <p:nvSpPr>
          <p:cNvPr id="6" name="Slide Number Placeholder 5">
            <a:extLst>
              <a:ext uri="{FF2B5EF4-FFF2-40B4-BE49-F238E27FC236}">
                <a16:creationId xmlns:a16="http://schemas.microsoft.com/office/drawing/2014/main" id="{68AE0D8A-E77E-4FA8-FC93-97F284D5D713}"/>
              </a:ext>
            </a:extLst>
          </p:cNvPr>
          <p:cNvSpPr>
            <a:spLocks noGrp="1"/>
          </p:cNvSpPr>
          <p:nvPr>
            <p:ph type="sldNum" sz="quarter" idx="12"/>
          </p:nvPr>
        </p:nvSpPr>
        <p:spPr/>
        <p:txBody>
          <a:bodyPr/>
          <a:lstStyle/>
          <a:p>
            <a:fld id="{A4A9F4A9-5C3A-43FC-91A7-AB80D607BBEC}" type="slidenum">
              <a:rPr lang="ko-KR" altLang="en-US" smtClean="0"/>
              <a:t>‹#›</a:t>
            </a:fld>
            <a:endParaRPr lang="ko-KR" altLang="en-US"/>
          </a:p>
        </p:txBody>
      </p:sp>
    </p:spTree>
    <p:extLst>
      <p:ext uri="{BB962C8B-B14F-4D97-AF65-F5344CB8AC3E}">
        <p14:creationId xmlns:p14="http://schemas.microsoft.com/office/powerpoint/2010/main" val="2635757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0A87DA-684A-BC98-0B62-A4C1A542DA16}"/>
              </a:ext>
            </a:extLst>
          </p:cNvPr>
          <p:cNvSpPr>
            <a:spLocks noGrp="1"/>
          </p:cNvSpPr>
          <p:nvPr>
            <p:ph type="title" orient="vert"/>
          </p:nvPr>
        </p:nvSpPr>
        <p:spPr>
          <a:xfrm>
            <a:off x="8724900" y="365125"/>
            <a:ext cx="2628900" cy="5811838"/>
          </a:xfrm>
        </p:spPr>
        <p:txBody>
          <a:bodyPr vert="eaVert"/>
          <a:lstStyle/>
          <a:p>
            <a:r>
              <a:rPr lang="en-US" altLang="ko-KR"/>
              <a:t>Click to edit Master title style</a:t>
            </a:r>
            <a:endParaRPr lang="ko-KR" altLang="en-US"/>
          </a:p>
        </p:txBody>
      </p:sp>
      <p:sp>
        <p:nvSpPr>
          <p:cNvPr id="3" name="Vertical Text Placeholder 2">
            <a:extLst>
              <a:ext uri="{FF2B5EF4-FFF2-40B4-BE49-F238E27FC236}">
                <a16:creationId xmlns:a16="http://schemas.microsoft.com/office/drawing/2014/main" id="{D8640000-94B8-5FDF-7E69-E87DE194F775}"/>
              </a:ext>
            </a:extLst>
          </p:cNvPr>
          <p:cNvSpPr>
            <a:spLocks noGrp="1"/>
          </p:cNvSpPr>
          <p:nvPr>
            <p:ph type="body" orient="vert" idx="1"/>
          </p:nvPr>
        </p:nvSpPr>
        <p:spPr>
          <a:xfrm>
            <a:off x="838200" y="365125"/>
            <a:ext cx="7734300" cy="5811838"/>
          </a:xfrm>
        </p:spPr>
        <p:txBody>
          <a:bodyPr vert="eaVert"/>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Date Placeholder 3">
            <a:extLst>
              <a:ext uri="{FF2B5EF4-FFF2-40B4-BE49-F238E27FC236}">
                <a16:creationId xmlns:a16="http://schemas.microsoft.com/office/drawing/2014/main" id="{E156C23D-6283-6A59-7F14-7FF40C69495E}"/>
              </a:ext>
            </a:extLst>
          </p:cNvPr>
          <p:cNvSpPr>
            <a:spLocks noGrp="1"/>
          </p:cNvSpPr>
          <p:nvPr>
            <p:ph type="dt" sz="half" idx="10"/>
          </p:nvPr>
        </p:nvSpPr>
        <p:spPr/>
        <p:txBody>
          <a:bodyPr/>
          <a:lstStyle/>
          <a:p>
            <a:fld id="{06D9BB3A-41B5-4D0B-8281-B5DB91A1CCC4}" type="datetimeFigureOut">
              <a:rPr lang="ko-KR" altLang="en-US" smtClean="0"/>
              <a:t>2022-06-21</a:t>
            </a:fld>
            <a:endParaRPr lang="ko-KR" altLang="en-US"/>
          </a:p>
        </p:txBody>
      </p:sp>
      <p:sp>
        <p:nvSpPr>
          <p:cNvPr id="5" name="Footer Placeholder 4">
            <a:extLst>
              <a:ext uri="{FF2B5EF4-FFF2-40B4-BE49-F238E27FC236}">
                <a16:creationId xmlns:a16="http://schemas.microsoft.com/office/drawing/2014/main" id="{B837E308-79F1-6532-C111-59ABB6E9C5D9}"/>
              </a:ext>
            </a:extLst>
          </p:cNvPr>
          <p:cNvSpPr>
            <a:spLocks noGrp="1"/>
          </p:cNvSpPr>
          <p:nvPr>
            <p:ph type="ftr" sz="quarter" idx="11"/>
          </p:nvPr>
        </p:nvSpPr>
        <p:spPr/>
        <p:txBody>
          <a:bodyPr/>
          <a:lstStyle/>
          <a:p>
            <a:endParaRPr lang="ko-KR" altLang="en-US"/>
          </a:p>
        </p:txBody>
      </p:sp>
      <p:sp>
        <p:nvSpPr>
          <p:cNvPr id="6" name="Slide Number Placeholder 5">
            <a:extLst>
              <a:ext uri="{FF2B5EF4-FFF2-40B4-BE49-F238E27FC236}">
                <a16:creationId xmlns:a16="http://schemas.microsoft.com/office/drawing/2014/main" id="{3E73C491-6384-CD73-2F18-7C81508C6320}"/>
              </a:ext>
            </a:extLst>
          </p:cNvPr>
          <p:cNvSpPr>
            <a:spLocks noGrp="1"/>
          </p:cNvSpPr>
          <p:nvPr>
            <p:ph type="sldNum" sz="quarter" idx="12"/>
          </p:nvPr>
        </p:nvSpPr>
        <p:spPr/>
        <p:txBody>
          <a:bodyPr/>
          <a:lstStyle/>
          <a:p>
            <a:fld id="{A4A9F4A9-5C3A-43FC-91A7-AB80D607BBEC}" type="slidenum">
              <a:rPr lang="ko-KR" altLang="en-US" smtClean="0"/>
              <a:t>‹#›</a:t>
            </a:fld>
            <a:endParaRPr lang="ko-KR" altLang="en-US"/>
          </a:p>
        </p:txBody>
      </p:sp>
    </p:spTree>
    <p:extLst>
      <p:ext uri="{BB962C8B-B14F-4D97-AF65-F5344CB8AC3E}">
        <p14:creationId xmlns:p14="http://schemas.microsoft.com/office/powerpoint/2010/main" val="2718184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CD90F-5092-B574-A390-A1B25620BF87}"/>
              </a:ext>
            </a:extLst>
          </p:cNvPr>
          <p:cNvSpPr>
            <a:spLocks noGrp="1"/>
          </p:cNvSpPr>
          <p:nvPr>
            <p:ph type="title"/>
          </p:nvPr>
        </p:nvSpPr>
        <p:spPr/>
        <p:txBody>
          <a:bodyPr/>
          <a:lstStyle/>
          <a:p>
            <a:r>
              <a:rPr lang="en-US" altLang="ko-KR"/>
              <a:t>Click to edit Master title style</a:t>
            </a:r>
            <a:endParaRPr lang="ko-KR" altLang="en-US"/>
          </a:p>
        </p:txBody>
      </p:sp>
      <p:sp>
        <p:nvSpPr>
          <p:cNvPr id="3" name="Content Placeholder 2">
            <a:extLst>
              <a:ext uri="{FF2B5EF4-FFF2-40B4-BE49-F238E27FC236}">
                <a16:creationId xmlns:a16="http://schemas.microsoft.com/office/drawing/2014/main" id="{BD009659-BAA6-2FB2-697C-C72B109FAA64}"/>
              </a:ext>
            </a:extLst>
          </p:cNvPr>
          <p:cNvSpPr>
            <a:spLocks noGrp="1"/>
          </p:cNvSpPr>
          <p:nvPr>
            <p:ph idx="1"/>
          </p:nvPr>
        </p:nvSpPr>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Date Placeholder 3">
            <a:extLst>
              <a:ext uri="{FF2B5EF4-FFF2-40B4-BE49-F238E27FC236}">
                <a16:creationId xmlns:a16="http://schemas.microsoft.com/office/drawing/2014/main" id="{348A4CB5-2635-6D6A-2397-B28F29292392}"/>
              </a:ext>
            </a:extLst>
          </p:cNvPr>
          <p:cNvSpPr>
            <a:spLocks noGrp="1"/>
          </p:cNvSpPr>
          <p:nvPr>
            <p:ph type="dt" sz="half" idx="10"/>
          </p:nvPr>
        </p:nvSpPr>
        <p:spPr/>
        <p:txBody>
          <a:bodyPr/>
          <a:lstStyle/>
          <a:p>
            <a:fld id="{06D9BB3A-41B5-4D0B-8281-B5DB91A1CCC4}" type="datetimeFigureOut">
              <a:rPr lang="ko-KR" altLang="en-US" smtClean="0"/>
              <a:t>2022-06-21</a:t>
            </a:fld>
            <a:endParaRPr lang="ko-KR" altLang="en-US"/>
          </a:p>
        </p:txBody>
      </p:sp>
      <p:sp>
        <p:nvSpPr>
          <p:cNvPr id="5" name="Footer Placeholder 4">
            <a:extLst>
              <a:ext uri="{FF2B5EF4-FFF2-40B4-BE49-F238E27FC236}">
                <a16:creationId xmlns:a16="http://schemas.microsoft.com/office/drawing/2014/main" id="{71B11228-9605-5129-1CFA-10C95DB3D531}"/>
              </a:ext>
            </a:extLst>
          </p:cNvPr>
          <p:cNvSpPr>
            <a:spLocks noGrp="1"/>
          </p:cNvSpPr>
          <p:nvPr>
            <p:ph type="ftr" sz="quarter" idx="11"/>
          </p:nvPr>
        </p:nvSpPr>
        <p:spPr/>
        <p:txBody>
          <a:bodyPr/>
          <a:lstStyle/>
          <a:p>
            <a:endParaRPr lang="ko-KR" altLang="en-US"/>
          </a:p>
        </p:txBody>
      </p:sp>
      <p:sp>
        <p:nvSpPr>
          <p:cNvPr id="6" name="Slide Number Placeholder 5">
            <a:extLst>
              <a:ext uri="{FF2B5EF4-FFF2-40B4-BE49-F238E27FC236}">
                <a16:creationId xmlns:a16="http://schemas.microsoft.com/office/drawing/2014/main" id="{36A2F6D0-E157-F59B-5C5E-B837E31C5E81}"/>
              </a:ext>
            </a:extLst>
          </p:cNvPr>
          <p:cNvSpPr>
            <a:spLocks noGrp="1"/>
          </p:cNvSpPr>
          <p:nvPr>
            <p:ph type="sldNum" sz="quarter" idx="12"/>
          </p:nvPr>
        </p:nvSpPr>
        <p:spPr/>
        <p:txBody>
          <a:bodyPr/>
          <a:lstStyle/>
          <a:p>
            <a:fld id="{A4A9F4A9-5C3A-43FC-91A7-AB80D607BBEC}" type="slidenum">
              <a:rPr lang="ko-KR" altLang="en-US" smtClean="0"/>
              <a:t>‹#›</a:t>
            </a:fld>
            <a:endParaRPr lang="ko-KR" altLang="en-US"/>
          </a:p>
        </p:txBody>
      </p:sp>
    </p:spTree>
    <p:extLst>
      <p:ext uri="{BB962C8B-B14F-4D97-AF65-F5344CB8AC3E}">
        <p14:creationId xmlns:p14="http://schemas.microsoft.com/office/powerpoint/2010/main" val="1298092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D69BA-62FA-272B-9FDE-235FD57AFFDE}"/>
              </a:ext>
            </a:extLst>
          </p:cNvPr>
          <p:cNvSpPr>
            <a:spLocks noGrp="1"/>
          </p:cNvSpPr>
          <p:nvPr>
            <p:ph type="title"/>
          </p:nvPr>
        </p:nvSpPr>
        <p:spPr>
          <a:xfrm>
            <a:off x="831850" y="1709738"/>
            <a:ext cx="10515600" cy="2852737"/>
          </a:xfrm>
        </p:spPr>
        <p:txBody>
          <a:bodyPr anchor="b"/>
          <a:lstStyle>
            <a:lvl1pPr>
              <a:defRPr sz="6000"/>
            </a:lvl1pPr>
          </a:lstStyle>
          <a:p>
            <a:r>
              <a:rPr lang="en-US" altLang="ko-KR"/>
              <a:t>Click to edit Master title style</a:t>
            </a:r>
            <a:endParaRPr lang="ko-KR" altLang="en-US"/>
          </a:p>
        </p:txBody>
      </p:sp>
      <p:sp>
        <p:nvSpPr>
          <p:cNvPr id="3" name="Text Placeholder 2">
            <a:extLst>
              <a:ext uri="{FF2B5EF4-FFF2-40B4-BE49-F238E27FC236}">
                <a16:creationId xmlns:a16="http://schemas.microsoft.com/office/drawing/2014/main" id="{2D4EAB2F-7B5E-0747-533B-392AE6AD86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ko-KR"/>
              <a:t>Click to edit Master text styles</a:t>
            </a:r>
          </a:p>
        </p:txBody>
      </p:sp>
      <p:sp>
        <p:nvSpPr>
          <p:cNvPr id="4" name="Date Placeholder 3">
            <a:extLst>
              <a:ext uri="{FF2B5EF4-FFF2-40B4-BE49-F238E27FC236}">
                <a16:creationId xmlns:a16="http://schemas.microsoft.com/office/drawing/2014/main" id="{10331166-8BE7-E6F2-3001-711EF2132E1D}"/>
              </a:ext>
            </a:extLst>
          </p:cNvPr>
          <p:cNvSpPr>
            <a:spLocks noGrp="1"/>
          </p:cNvSpPr>
          <p:nvPr>
            <p:ph type="dt" sz="half" idx="10"/>
          </p:nvPr>
        </p:nvSpPr>
        <p:spPr/>
        <p:txBody>
          <a:bodyPr/>
          <a:lstStyle/>
          <a:p>
            <a:fld id="{06D9BB3A-41B5-4D0B-8281-B5DB91A1CCC4}" type="datetimeFigureOut">
              <a:rPr lang="ko-KR" altLang="en-US" smtClean="0"/>
              <a:t>2022-06-21</a:t>
            </a:fld>
            <a:endParaRPr lang="ko-KR" altLang="en-US"/>
          </a:p>
        </p:txBody>
      </p:sp>
      <p:sp>
        <p:nvSpPr>
          <p:cNvPr id="5" name="Footer Placeholder 4">
            <a:extLst>
              <a:ext uri="{FF2B5EF4-FFF2-40B4-BE49-F238E27FC236}">
                <a16:creationId xmlns:a16="http://schemas.microsoft.com/office/drawing/2014/main" id="{8C363707-E8C7-A88A-8310-CB56689B9082}"/>
              </a:ext>
            </a:extLst>
          </p:cNvPr>
          <p:cNvSpPr>
            <a:spLocks noGrp="1"/>
          </p:cNvSpPr>
          <p:nvPr>
            <p:ph type="ftr" sz="quarter" idx="11"/>
          </p:nvPr>
        </p:nvSpPr>
        <p:spPr/>
        <p:txBody>
          <a:bodyPr/>
          <a:lstStyle/>
          <a:p>
            <a:endParaRPr lang="ko-KR" altLang="en-US"/>
          </a:p>
        </p:txBody>
      </p:sp>
      <p:sp>
        <p:nvSpPr>
          <p:cNvPr id="6" name="Slide Number Placeholder 5">
            <a:extLst>
              <a:ext uri="{FF2B5EF4-FFF2-40B4-BE49-F238E27FC236}">
                <a16:creationId xmlns:a16="http://schemas.microsoft.com/office/drawing/2014/main" id="{3372F632-D89E-BDC4-E12B-6A01E6322766}"/>
              </a:ext>
            </a:extLst>
          </p:cNvPr>
          <p:cNvSpPr>
            <a:spLocks noGrp="1"/>
          </p:cNvSpPr>
          <p:nvPr>
            <p:ph type="sldNum" sz="quarter" idx="12"/>
          </p:nvPr>
        </p:nvSpPr>
        <p:spPr/>
        <p:txBody>
          <a:bodyPr/>
          <a:lstStyle/>
          <a:p>
            <a:fld id="{A4A9F4A9-5C3A-43FC-91A7-AB80D607BBEC}" type="slidenum">
              <a:rPr lang="ko-KR" altLang="en-US" smtClean="0"/>
              <a:t>‹#›</a:t>
            </a:fld>
            <a:endParaRPr lang="ko-KR" altLang="en-US"/>
          </a:p>
        </p:txBody>
      </p:sp>
    </p:spTree>
    <p:extLst>
      <p:ext uri="{BB962C8B-B14F-4D97-AF65-F5344CB8AC3E}">
        <p14:creationId xmlns:p14="http://schemas.microsoft.com/office/powerpoint/2010/main" val="89841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D622C-1B64-D7F0-8610-0F027617CCF4}"/>
              </a:ext>
            </a:extLst>
          </p:cNvPr>
          <p:cNvSpPr>
            <a:spLocks noGrp="1"/>
          </p:cNvSpPr>
          <p:nvPr>
            <p:ph type="title"/>
          </p:nvPr>
        </p:nvSpPr>
        <p:spPr/>
        <p:txBody>
          <a:bodyPr/>
          <a:lstStyle/>
          <a:p>
            <a:r>
              <a:rPr lang="en-US" altLang="ko-KR"/>
              <a:t>Click to edit Master title style</a:t>
            </a:r>
            <a:endParaRPr lang="ko-KR" altLang="en-US"/>
          </a:p>
        </p:txBody>
      </p:sp>
      <p:sp>
        <p:nvSpPr>
          <p:cNvPr id="3" name="Content Placeholder 2">
            <a:extLst>
              <a:ext uri="{FF2B5EF4-FFF2-40B4-BE49-F238E27FC236}">
                <a16:creationId xmlns:a16="http://schemas.microsoft.com/office/drawing/2014/main" id="{0BADC3B7-5173-C595-3C84-3138797CAD61}"/>
              </a:ext>
            </a:extLst>
          </p:cNvPr>
          <p:cNvSpPr>
            <a:spLocks noGrp="1"/>
          </p:cNvSpPr>
          <p:nvPr>
            <p:ph sz="half" idx="1"/>
          </p:nvPr>
        </p:nvSpPr>
        <p:spPr>
          <a:xfrm>
            <a:off x="838200" y="1825625"/>
            <a:ext cx="5181600" cy="4351338"/>
          </a:xfrm>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Content Placeholder 3">
            <a:extLst>
              <a:ext uri="{FF2B5EF4-FFF2-40B4-BE49-F238E27FC236}">
                <a16:creationId xmlns:a16="http://schemas.microsoft.com/office/drawing/2014/main" id="{474381C7-7CC6-5A23-C79F-7DD9333104CF}"/>
              </a:ext>
            </a:extLst>
          </p:cNvPr>
          <p:cNvSpPr>
            <a:spLocks noGrp="1"/>
          </p:cNvSpPr>
          <p:nvPr>
            <p:ph sz="half" idx="2"/>
          </p:nvPr>
        </p:nvSpPr>
        <p:spPr>
          <a:xfrm>
            <a:off x="6172200" y="1825625"/>
            <a:ext cx="5181600" cy="4351338"/>
          </a:xfrm>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5" name="Date Placeholder 4">
            <a:extLst>
              <a:ext uri="{FF2B5EF4-FFF2-40B4-BE49-F238E27FC236}">
                <a16:creationId xmlns:a16="http://schemas.microsoft.com/office/drawing/2014/main" id="{6C31EFEA-84B2-AA6E-16E0-0DA552921EF2}"/>
              </a:ext>
            </a:extLst>
          </p:cNvPr>
          <p:cNvSpPr>
            <a:spLocks noGrp="1"/>
          </p:cNvSpPr>
          <p:nvPr>
            <p:ph type="dt" sz="half" idx="10"/>
          </p:nvPr>
        </p:nvSpPr>
        <p:spPr/>
        <p:txBody>
          <a:bodyPr/>
          <a:lstStyle/>
          <a:p>
            <a:fld id="{06D9BB3A-41B5-4D0B-8281-B5DB91A1CCC4}" type="datetimeFigureOut">
              <a:rPr lang="ko-KR" altLang="en-US" smtClean="0"/>
              <a:t>2022-06-21</a:t>
            </a:fld>
            <a:endParaRPr lang="ko-KR" altLang="en-US"/>
          </a:p>
        </p:txBody>
      </p:sp>
      <p:sp>
        <p:nvSpPr>
          <p:cNvPr id="6" name="Footer Placeholder 5">
            <a:extLst>
              <a:ext uri="{FF2B5EF4-FFF2-40B4-BE49-F238E27FC236}">
                <a16:creationId xmlns:a16="http://schemas.microsoft.com/office/drawing/2014/main" id="{80DC91BB-7FAA-1996-C555-A790DD650308}"/>
              </a:ext>
            </a:extLst>
          </p:cNvPr>
          <p:cNvSpPr>
            <a:spLocks noGrp="1"/>
          </p:cNvSpPr>
          <p:nvPr>
            <p:ph type="ftr" sz="quarter" idx="11"/>
          </p:nvPr>
        </p:nvSpPr>
        <p:spPr/>
        <p:txBody>
          <a:bodyPr/>
          <a:lstStyle/>
          <a:p>
            <a:endParaRPr lang="ko-KR" altLang="en-US"/>
          </a:p>
        </p:txBody>
      </p:sp>
      <p:sp>
        <p:nvSpPr>
          <p:cNvPr id="7" name="Slide Number Placeholder 6">
            <a:extLst>
              <a:ext uri="{FF2B5EF4-FFF2-40B4-BE49-F238E27FC236}">
                <a16:creationId xmlns:a16="http://schemas.microsoft.com/office/drawing/2014/main" id="{6BB16319-F97E-0A35-BCAB-53847ECF329D}"/>
              </a:ext>
            </a:extLst>
          </p:cNvPr>
          <p:cNvSpPr>
            <a:spLocks noGrp="1"/>
          </p:cNvSpPr>
          <p:nvPr>
            <p:ph type="sldNum" sz="quarter" idx="12"/>
          </p:nvPr>
        </p:nvSpPr>
        <p:spPr/>
        <p:txBody>
          <a:bodyPr/>
          <a:lstStyle/>
          <a:p>
            <a:fld id="{A4A9F4A9-5C3A-43FC-91A7-AB80D607BBEC}" type="slidenum">
              <a:rPr lang="ko-KR" altLang="en-US" smtClean="0"/>
              <a:t>‹#›</a:t>
            </a:fld>
            <a:endParaRPr lang="ko-KR" altLang="en-US"/>
          </a:p>
        </p:txBody>
      </p:sp>
    </p:spTree>
    <p:extLst>
      <p:ext uri="{BB962C8B-B14F-4D97-AF65-F5344CB8AC3E}">
        <p14:creationId xmlns:p14="http://schemas.microsoft.com/office/powerpoint/2010/main" val="2671823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2780E-9680-63D9-95C7-AA68AF35484A}"/>
              </a:ext>
            </a:extLst>
          </p:cNvPr>
          <p:cNvSpPr>
            <a:spLocks noGrp="1"/>
          </p:cNvSpPr>
          <p:nvPr>
            <p:ph type="title"/>
          </p:nvPr>
        </p:nvSpPr>
        <p:spPr>
          <a:xfrm>
            <a:off x="839788" y="365125"/>
            <a:ext cx="10515600" cy="1325563"/>
          </a:xfrm>
        </p:spPr>
        <p:txBody>
          <a:bodyPr/>
          <a:lstStyle/>
          <a:p>
            <a:r>
              <a:rPr lang="en-US" altLang="ko-KR"/>
              <a:t>Click to edit Master title style</a:t>
            </a:r>
            <a:endParaRPr lang="ko-KR" altLang="en-US"/>
          </a:p>
        </p:txBody>
      </p:sp>
      <p:sp>
        <p:nvSpPr>
          <p:cNvPr id="3" name="Text Placeholder 2">
            <a:extLst>
              <a:ext uri="{FF2B5EF4-FFF2-40B4-BE49-F238E27FC236}">
                <a16:creationId xmlns:a16="http://schemas.microsoft.com/office/drawing/2014/main" id="{A4FCB1CC-4410-B54B-B20F-C90E8FFF05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a:t>Click to edit Master text styles</a:t>
            </a:r>
          </a:p>
        </p:txBody>
      </p:sp>
      <p:sp>
        <p:nvSpPr>
          <p:cNvPr id="4" name="Content Placeholder 3">
            <a:extLst>
              <a:ext uri="{FF2B5EF4-FFF2-40B4-BE49-F238E27FC236}">
                <a16:creationId xmlns:a16="http://schemas.microsoft.com/office/drawing/2014/main" id="{3566BDCC-FE49-D7A4-AF33-ED1DC8165680}"/>
              </a:ext>
            </a:extLst>
          </p:cNvPr>
          <p:cNvSpPr>
            <a:spLocks noGrp="1"/>
          </p:cNvSpPr>
          <p:nvPr>
            <p:ph sz="half" idx="2"/>
          </p:nvPr>
        </p:nvSpPr>
        <p:spPr>
          <a:xfrm>
            <a:off x="839788" y="2505075"/>
            <a:ext cx="5157787" cy="3684588"/>
          </a:xfrm>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5" name="Text Placeholder 4">
            <a:extLst>
              <a:ext uri="{FF2B5EF4-FFF2-40B4-BE49-F238E27FC236}">
                <a16:creationId xmlns:a16="http://schemas.microsoft.com/office/drawing/2014/main" id="{8733457C-2ED1-03B1-D23F-9CAA14978A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a:t>Click to edit Master text styles</a:t>
            </a:r>
          </a:p>
        </p:txBody>
      </p:sp>
      <p:sp>
        <p:nvSpPr>
          <p:cNvPr id="6" name="Content Placeholder 5">
            <a:extLst>
              <a:ext uri="{FF2B5EF4-FFF2-40B4-BE49-F238E27FC236}">
                <a16:creationId xmlns:a16="http://schemas.microsoft.com/office/drawing/2014/main" id="{E28BC47F-3886-BCF6-C64D-D6F851D203CC}"/>
              </a:ext>
            </a:extLst>
          </p:cNvPr>
          <p:cNvSpPr>
            <a:spLocks noGrp="1"/>
          </p:cNvSpPr>
          <p:nvPr>
            <p:ph sz="quarter" idx="4"/>
          </p:nvPr>
        </p:nvSpPr>
        <p:spPr>
          <a:xfrm>
            <a:off x="6172200" y="2505075"/>
            <a:ext cx="5183188" cy="3684588"/>
          </a:xfrm>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7" name="Date Placeholder 6">
            <a:extLst>
              <a:ext uri="{FF2B5EF4-FFF2-40B4-BE49-F238E27FC236}">
                <a16:creationId xmlns:a16="http://schemas.microsoft.com/office/drawing/2014/main" id="{4001D0BC-4318-1D30-F547-C4B1FAE86052}"/>
              </a:ext>
            </a:extLst>
          </p:cNvPr>
          <p:cNvSpPr>
            <a:spLocks noGrp="1"/>
          </p:cNvSpPr>
          <p:nvPr>
            <p:ph type="dt" sz="half" idx="10"/>
          </p:nvPr>
        </p:nvSpPr>
        <p:spPr/>
        <p:txBody>
          <a:bodyPr/>
          <a:lstStyle/>
          <a:p>
            <a:fld id="{06D9BB3A-41B5-4D0B-8281-B5DB91A1CCC4}" type="datetimeFigureOut">
              <a:rPr lang="ko-KR" altLang="en-US" smtClean="0"/>
              <a:t>2022-06-21</a:t>
            </a:fld>
            <a:endParaRPr lang="ko-KR" altLang="en-US"/>
          </a:p>
        </p:txBody>
      </p:sp>
      <p:sp>
        <p:nvSpPr>
          <p:cNvPr id="8" name="Footer Placeholder 7">
            <a:extLst>
              <a:ext uri="{FF2B5EF4-FFF2-40B4-BE49-F238E27FC236}">
                <a16:creationId xmlns:a16="http://schemas.microsoft.com/office/drawing/2014/main" id="{0A1F7CAF-D33D-88C3-47C9-25ED156D5C61}"/>
              </a:ext>
            </a:extLst>
          </p:cNvPr>
          <p:cNvSpPr>
            <a:spLocks noGrp="1"/>
          </p:cNvSpPr>
          <p:nvPr>
            <p:ph type="ftr" sz="quarter" idx="11"/>
          </p:nvPr>
        </p:nvSpPr>
        <p:spPr/>
        <p:txBody>
          <a:bodyPr/>
          <a:lstStyle/>
          <a:p>
            <a:endParaRPr lang="ko-KR" altLang="en-US"/>
          </a:p>
        </p:txBody>
      </p:sp>
      <p:sp>
        <p:nvSpPr>
          <p:cNvPr id="9" name="Slide Number Placeholder 8">
            <a:extLst>
              <a:ext uri="{FF2B5EF4-FFF2-40B4-BE49-F238E27FC236}">
                <a16:creationId xmlns:a16="http://schemas.microsoft.com/office/drawing/2014/main" id="{678E8164-E4E2-52BF-00BE-8CA1A6B411FC}"/>
              </a:ext>
            </a:extLst>
          </p:cNvPr>
          <p:cNvSpPr>
            <a:spLocks noGrp="1"/>
          </p:cNvSpPr>
          <p:nvPr>
            <p:ph type="sldNum" sz="quarter" idx="12"/>
          </p:nvPr>
        </p:nvSpPr>
        <p:spPr/>
        <p:txBody>
          <a:bodyPr/>
          <a:lstStyle/>
          <a:p>
            <a:fld id="{A4A9F4A9-5C3A-43FC-91A7-AB80D607BBEC}" type="slidenum">
              <a:rPr lang="ko-KR" altLang="en-US" smtClean="0"/>
              <a:t>‹#›</a:t>
            </a:fld>
            <a:endParaRPr lang="ko-KR" altLang="en-US"/>
          </a:p>
        </p:txBody>
      </p:sp>
    </p:spTree>
    <p:extLst>
      <p:ext uri="{BB962C8B-B14F-4D97-AF65-F5344CB8AC3E}">
        <p14:creationId xmlns:p14="http://schemas.microsoft.com/office/powerpoint/2010/main" val="2289681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38722-3294-6E39-21BE-D082A8069C23}"/>
              </a:ext>
            </a:extLst>
          </p:cNvPr>
          <p:cNvSpPr>
            <a:spLocks noGrp="1"/>
          </p:cNvSpPr>
          <p:nvPr>
            <p:ph type="title"/>
          </p:nvPr>
        </p:nvSpPr>
        <p:spPr/>
        <p:txBody>
          <a:bodyPr/>
          <a:lstStyle/>
          <a:p>
            <a:r>
              <a:rPr lang="en-US" altLang="ko-KR"/>
              <a:t>Click to edit Master title style</a:t>
            </a:r>
            <a:endParaRPr lang="ko-KR" altLang="en-US"/>
          </a:p>
        </p:txBody>
      </p:sp>
      <p:sp>
        <p:nvSpPr>
          <p:cNvPr id="3" name="Date Placeholder 2">
            <a:extLst>
              <a:ext uri="{FF2B5EF4-FFF2-40B4-BE49-F238E27FC236}">
                <a16:creationId xmlns:a16="http://schemas.microsoft.com/office/drawing/2014/main" id="{CC944DCD-623D-B26E-1138-4B54E2C68E24}"/>
              </a:ext>
            </a:extLst>
          </p:cNvPr>
          <p:cNvSpPr>
            <a:spLocks noGrp="1"/>
          </p:cNvSpPr>
          <p:nvPr>
            <p:ph type="dt" sz="half" idx="10"/>
          </p:nvPr>
        </p:nvSpPr>
        <p:spPr/>
        <p:txBody>
          <a:bodyPr/>
          <a:lstStyle/>
          <a:p>
            <a:fld id="{06D9BB3A-41B5-4D0B-8281-B5DB91A1CCC4}" type="datetimeFigureOut">
              <a:rPr lang="ko-KR" altLang="en-US" smtClean="0"/>
              <a:t>2022-06-21</a:t>
            </a:fld>
            <a:endParaRPr lang="ko-KR" altLang="en-US"/>
          </a:p>
        </p:txBody>
      </p:sp>
      <p:sp>
        <p:nvSpPr>
          <p:cNvPr id="4" name="Footer Placeholder 3">
            <a:extLst>
              <a:ext uri="{FF2B5EF4-FFF2-40B4-BE49-F238E27FC236}">
                <a16:creationId xmlns:a16="http://schemas.microsoft.com/office/drawing/2014/main" id="{8A1961A2-5348-155F-FFF1-DB0DC5C0D20C}"/>
              </a:ext>
            </a:extLst>
          </p:cNvPr>
          <p:cNvSpPr>
            <a:spLocks noGrp="1"/>
          </p:cNvSpPr>
          <p:nvPr>
            <p:ph type="ftr" sz="quarter" idx="11"/>
          </p:nvPr>
        </p:nvSpPr>
        <p:spPr/>
        <p:txBody>
          <a:bodyPr/>
          <a:lstStyle/>
          <a:p>
            <a:endParaRPr lang="ko-KR" altLang="en-US"/>
          </a:p>
        </p:txBody>
      </p:sp>
      <p:sp>
        <p:nvSpPr>
          <p:cNvPr id="5" name="Slide Number Placeholder 4">
            <a:extLst>
              <a:ext uri="{FF2B5EF4-FFF2-40B4-BE49-F238E27FC236}">
                <a16:creationId xmlns:a16="http://schemas.microsoft.com/office/drawing/2014/main" id="{035D3227-AC12-EF8E-6C8F-4F199CE48C02}"/>
              </a:ext>
            </a:extLst>
          </p:cNvPr>
          <p:cNvSpPr>
            <a:spLocks noGrp="1"/>
          </p:cNvSpPr>
          <p:nvPr>
            <p:ph type="sldNum" sz="quarter" idx="12"/>
          </p:nvPr>
        </p:nvSpPr>
        <p:spPr/>
        <p:txBody>
          <a:bodyPr/>
          <a:lstStyle/>
          <a:p>
            <a:fld id="{A4A9F4A9-5C3A-43FC-91A7-AB80D607BBEC}" type="slidenum">
              <a:rPr lang="ko-KR" altLang="en-US" smtClean="0"/>
              <a:t>‹#›</a:t>
            </a:fld>
            <a:endParaRPr lang="ko-KR" altLang="en-US"/>
          </a:p>
        </p:txBody>
      </p:sp>
    </p:spTree>
    <p:extLst>
      <p:ext uri="{BB962C8B-B14F-4D97-AF65-F5344CB8AC3E}">
        <p14:creationId xmlns:p14="http://schemas.microsoft.com/office/powerpoint/2010/main" val="3724627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D4E82A-DF9C-99DC-21F8-C12677C5B566}"/>
              </a:ext>
            </a:extLst>
          </p:cNvPr>
          <p:cNvSpPr>
            <a:spLocks noGrp="1"/>
          </p:cNvSpPr>
          <p:nvPr>
            <p:ph type="dt" sz="half" idx="10"/>
          </p:nvPr>
        </p:nvSpPr>
        <p:spPr/>
        <p:txBody>
          <a:bodyPr/>
          <a:lstStyle/>
          <a:p>
            <a:fld id="{06D9BB3A-41B5-4D0B-8281-B5DB91A1CCC4}" type="datetimeFigureOut">
              <a:rPr lang="ko-KR" altLang="en-US" smtClean="0"/>
              <a:t>2022-06-21</a:t>
            </a:fld>
            <a:endParaRPr lang="ko-KR" altLang="en-US"/>
          </a:p>
        </p:txBody>
      </p:sp>
      <p:sp>
        <p:nvSpPr>
          <p:cNvPr id="3" name="Footer Placeholder 2">
            <a:extLst>
              <a:ext uri="{FF2B5EF4-FFF2-40B4-BE49-F238E27FC236}">
                <a16:creationId xmlns:a16="http://schemas.microsoft.com/office/drawing/2014/main" id="{2C22AB0D-A4AD-82A9-4443-EDE2609F520D}"/>
              </a:ext>
            </a:extLst>
          </p:cNvPr>
          <p:cNvSpPr>
            <a:spLocks noGrp="1"/>
          </p:cNvSpPr>
          <p:nvPr>
            <p:ph type="ftr" sz="quarter" idx="11"/>
          </p:nvPr>
        </p:nvSpPr>
        <p:spPr/>
        <p:txBody>
          <a:bodyPr/>
          <a:lstStyle/>
          <a:p>
            <a:endParaRPr lang="ko-KR" altLang="en-US"/>
          </a:p>
        </p:txBody>
      </p:sp>
      <p:sp>
        <p:nvSpPr>
          <p:cNvPr id="4" name="Slide Number Placeholder 3">
            <a:extLst>
              <a:ext uri="{FF2B5EF4-FFF2-40B4-BE49-F238E27FC236}">
                <a16:creationId xmlns:a16="http://schemas.microsoft.com/office/drawing/2014/main" id="{5AA1C627-EB20-F167-BCB0-ED853B88F637}"/>
              </a:ext>
            </a:extLst>
          </p:cNvPr>
          <p:cNvSpPr>
            <a:spLocks noGrp="1"/>
          </p:cNvSpPr>
          <p:nvPr>
            <p:ph type="sldNum" sz="quarter" idx="12"/>
          </p:nvPr>
        </p:nvSpPr>
        <p:spPr/>
        <p:txBody>
          <a:bodyPr/>
          <a:lstStyle/>
          <a:p>
            <a:fld id="{A4A9F4A9-5C3A-43FC-91A7-AB80D607BBEC}" type="slidenum">
              <a:rPr lang="ko-KR" altLang="en-US" smtClean="0"/>
              <a:t>‹#›</a:t>
            </a:fld>
            <a:endParaRPr lang="ko-KR" altLang="en-US"/>
          </a:p>
        </p:txBody>
      </p:sp>
    </p:spTree>
    <p:extLst>
      <p:ext uri="{BB962C8B-B14F-4D97-AF65-F5344CB8AC3E}">
        <p14:creationId xmlns:p14="http://schemas.microsoft.com/office/powerpoint/2010/main" val="2568922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ECFC-C22E-E943-5A68-C9E28FA02AE9}"/>
              </a:ext>
            </a:extLst>
          </p:cNvPr>
          <p:cNvSpPr>
            <a:spLocks noGrp="1"/>
          </p:cNvSpPr>
          <p:nvPr>
            <p:ph type="title"/>
          </p:nvPr>
        </p:nvSpPr>
        <p:spPr>
          <a:xfrm>
            <a:off x="839788" y="457200"/>
            <a:ext cx="3932237" cy="1600200"/>
          </a:xfrm>
        </p:spPr>
        <p:txBody>
          <a:bodyPr anchor="b"/>
          <a:lstStyle>
            <a:lvl1pPr>
              <a:defRPr sz="3200"/>
            </a:lvl1pPr>
          </a:lstStyle>
          <a:p>
            <a:r>
              <a:rPr lang="en-US" altLang="ko-KR"/>
              <a:t>Click to edit Master title style</a:t>
            </a:r>
            <a:endParaRPr lang="ko-KR" altLang="en-US"/>
          </a:p>
        </p:txBody>
      </p:sp>
      <p:sp>
        <p:nvSpPr>
          <p:cNvPr id="3" name="Content Placeholder 2">
            <a:extLst>
              <a:ext uri="{FF2B5EF4-FFF2-40B4-BE49-F238E27FC236}">
                <a16:creationId xmlns:a16="http://schemas.microsoft.com/office/drawing/2014/main" id="{65CF251C-303F-C5F0-18AA-F7441C9201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Text Placeholder 3">
            <a:extLst>
              <a:ext uri="{FF2B5EF4-FFF2-40B4-BE49-F238E27FC236}">
                <a16:creationId xmlns:a16="http://schemas.microsoft.com/office/drawing/2014/main" id="{75147669-DD65-5DDF-1363-3A8794402D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ko-KR"/>
              <a:t>Click to edit Master text styles</a:t>
            </a:r>
          </a:p>
        </p:txBody>
      </p:sp>
      <p:sp>
        <p:nvSpPr>
          <p:cNvPr id="5" name="Date Placeholder 4">
            <a:extLst>
              <a:ext uri="{FF2B5EF4-FFF2-40B4-BE49-F238E27FC236}">
                <a16:creationId xmlns:a16="http://schemas.microsoft.com/office/drawing/2014/main" id="{4595768E-095B-6BB8-D7AC-CDB0ADDA7D21}"/>
              </a:ext>
            </a:extLst>
          </p:cNvPr>
          <p:cNvSpPr>
            <a:spLocks noGrp="1"/>
          </p:cNvSpPr>
          <p:nvPr>
            <p:ph type="dt" sz="half" idx="10"/>
          </p:nvPr>
        </p:nvSpPr>
        <p:spPr/>
        <p:txBody>
          <a:bodyPr/>
          <a:lstStyle/>
          <a:p>
            <a:fld id="{06D9BB3A-41B5-4D0B-8281-B5DB91A1CCC4}" type="datetimeFigureOut">
              <a:rPr lang="ko-KR" altLang="en-US" smtClean="0"/>
              <a:t>2022-06-21</a:t>
            </a:fld>
            <a:endParaRPr lang="ko-KR" altLang="en-US"/>
          </a:p>
        </p:txBody>
      </p:sp>
      <p:sp>
        <p:nvSpPr>
          <p:cNvPr id="6" name="Footer Placeholder 5">
            <a:extLst>
              <a:ext uri="{FF2B5EF4-FFF2-40B4-BE49-F238E27FC236}">
                <a16:creationId xmlns:a16="http://schemas.microsoft.com/office/drawing/2014/main" id="{A6FD9A03-762F-F3EC-DA93-5E7F5CA21E98}"/>
              </a:ext>
            </a:extLst>
          </p:cNvPr>
          <p:cNvSpPr>
            <a:spLocks noGrp="1"/>
          </p:cNvSpPr>
          <p:nvPr>
            <p:ph type="ftr" sz="quarter" idx="11"/>
          </p:nvPr>
        </p:nvSpPr>
        <p:spPr/>
        <p:txBody>
          <a:bodyPr/>
          <a:lstStyle/>
          <a:p>
            <a:endParaRPr lang="ko-KR" altLang="en-US"/>
          </a:p>
        </p:txBody>
      </p:sp>
      <p:sp>
        <p:nvSpPr>
          <p:cNvPr id="7" name="Slide Number Placeholder 6">
            <a:extLst>
              <a:ext uri="{FF2B5EF4-FFF2-40B4-BE49-F238E27FC236}">
                <a16:creationId xmlns:a16="http://schemas.microsoft.com/office/drawing/2014/main" id="{EB93601D-890B-F386-8D67-D19C53FA015D}"/>
              </a:ext>
            </a:extLst>
          </p:cNvPr>
          <p:cNvSpPr>
            <a:spLocks noGrp="1"/>
          </p:cNvSpPr>
          <p:nvPr>
            <p:ph type="sldNum" sz="quarter" idx="12"/>
          </p:nvPr>
        </p:nvSpPr>
        <p:spPr/>
        <p:txBody>
          <a:bodyPr/>
          <a:lstStyle/>
          <a:p>
            <a:fld id="{A4A9F4A9-5C3A-43FC-91A7-AB80D607BBEC}" type="slidenum">
              <a:rPr lang="ko-KR" altLang="en-US" smtClean="0"/>
              <a:t>‹#›</a:t>
            </a:fld>
            <a:endParaRPr lang="ko-KR" altLang="en-US"/>
          </a:p>
        </p:txBody>
      </p:sp>
    </p:spTree>
    <p:extLst>
      <p:ext uri="{BB962C8B-B14F-4D97-AF65-F5344CB8AC3E}">
        <p14:creationId xmlns:p14="http://schemas.microsoft.com/office/powerpoint/2010/main" val="877760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31013-A76D-41A3-43C2-4F0C9F7E79F1}"/>
              </a:ext>
            </a:extLst>
          </p:cNvPr>
          <p:cNvSpPr>
            <a:spLocks noGrp="1"/>
          </p:cNvSpPr>
          <p:nvPr>
            <p:ph type="title"/>
          </p:nvPr>
        </p:nvSpPr>
        <p:spPr>
          <a:xfrm>
            <a:off x="839788" y="457200"/>
            <a:ext cx="3932237" cy="1600200"/>
          </a:xfrm>
        </p:spPr>
        <p:txBody>
          <a:bodyPr anchor="b"/>
          <a:lstStyle>
            <a:lvl1pPr>
              <a:defRPr sz="3200"/>
            </a:lvl1pPr>
          </a:lstStyle>
          <a:p>
            <a:r>
              <a:rPr lang="en-US" altLang="ko-KR"/>
              <a:t>Click to edit Master title style</a:t>
            </a:r>
            <a:endParaRPr lang="ko-KR" altLang="en-US"/>
          </a:p>
        </p:txBody>
      </p:sp>
      <p:sp>
        <p:nvSpPr>
          <p:cNvPr id="3" name="Picture Placeholder 2">
            <a:extLst>
              <a:ext uri="{FF2B5EF4-FFF2-40B4-BE49-F238E27FC236}">
                <a16:creationId xmlns:a16="http://schemas.microsoft.com/office/drawing/2014/main" id="{F65AE89B-3D62-2121-A659-5D7B74B827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Text Placeholder 3">
            <a:extLst>
              <a:ext uri="{FF2B5EF4-FFF2-40B4-BE49-F238E27FC236}">
                <a16:creationId xmlns:a16="http://schemas.microsoft.com/office/drawing/2014/main" id="{098487F4-BF7B-B7DE-7039-84FB4735EB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ko-KR"/>
              <a:t>Click to edit Master text styles</a:t>
            </a:r>
          </a:p>
        </p:txBody>
      </p:sp>
      <p:sp>
        <p:nvSpPr>
          <p:cNvPr id="5" name="Date Placeholder 4">
            <a:extLst>
              <a:ext uri="{FF2B5EF4-FFF2-40B4-BE49-F238E27FC236}">
                <a16:creationId xmlns:a16="http://schemas.microsoft.com/office/drawing/2014/main" id="{141B57E0-DC7E-89C7-AC95-593A38660FE3}"/>
              </a:ext>
            </a:extLst>
          </p:cNvPr>
          <p:cNvSpPr>
            <a:spLocks noGrp="1"/>
          </p:cNvSpPr>
          <p:nvPr>
            <p:ph type="dt" sz="half" idx="10"/>
          </p:nvPr>
        </p:nvSpPr>
        <p:spPr/>
        <p:txBody>
          <a:bodyPr/>
          <a:lstStyle/>
          <a:p>
            <a:fld id="{06D9BB3A-41B5-4D0B-8281-B5DB91A1CCC4}" type="datetimeFigureOut">
              <a:rPr lang="ko-KR" altLang="en-US" smtClean="0"/>
              <a:t>2022-06-21</a:t>
            </a:fld>
            <a:endParaRPr lang="ko-KR" altLang="en-US"/>
          </a:p>
        </p:txBody>
      </p:sp>
      <p:sp>
        <p:nvSpPr>
          <p:cNvPr id="6" name="Footer Placeholder 5">
            <a:extLst>
              <a:ext uri="{FF2B5EF4-FFF2-40B4-BE49-F238E27FC236}">
                <a16:creationId xmlns:a16="http://schemas.microsoft.com/office/drawing/2014/main" id="{A322A912-607B-79F5-C01D-9B9C60BD7681}"/>
              </a:ext>
            </a:extLst>
          </p:cNvPr>
          <p:cNvSpPr>
            <a:spLocks noGrp="1"/>
          </p:cNvSpPr>
          <p:nvPr>
            <p:ph type="ftr" sz="quarter" idx="11"/>
          </p:nvPr>
        </p:nvSpPr>
        <p:spPr/>
        <p:txBody>
          <a:bodyPr/>
          <a:lstStyle/>
          <a:p>
            <a:endParaRPr lang="ko-KR" altLang="en-US"/>
          </a:p>
        </p:txBody>
      </p:sp>
      <p:sp>
        <p:nvSpPr>
          <p:cNvPr id="7" name="Slide Number Placeholder 6">
            <a:extLst>
              <a:ext uri="{FF2B5EF4-FFF2-40B4-BE49-F238E27FC236}">
                <a16:creationId xmlns:a16="http://schemas.microsoft.com/office/drawing/2014/main" id="{5A21013A-B19B-9D59-2785-19798370B355}"/>
              </a:ext>
            </a:extLst>
          </p:cNvPr>
          <p:cNvSpPr>
            <a:spLocks noGrp="1"/>
          </p:cNvSpPr>
          <p:nvPr>
            <p:ph type="sldNum" sz="quarter" idx="12"/>
          </p:nvPr>
        </p:nvSpPr>
        <p:spPr/>
        <p:txBody>
          <a:bodyPr/>
          <a:lstStyle/>
          <a:p>
            <a:fld id="{A4A9F4A9-5C3A-43FC-91A7-AB80D607BBEC}" type="slidenum">
              <a:rPr lang="ko-KR" altLang="en-US" smtClean="0"/>
              <a:t>‹#›</a:t>
            </a:fld>
            <a:endParaRPr lang="ko-KR" altLang="en-US"/>
          </a:p>
        </p:txBody>
      </p:sp>
    </p:spTree>
    <p:extLst>
      <p:ext uri="{BB962C8B-B14F-4D97-AF65-F5344CB8AC3E}">
        <p14:creationId xmlns:p14="http://schemas.microsoft.com/office/powerpoint/2010/main" val="3940822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992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AC2E44-BAA1-F72B-0C8B-D5C397FEC3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ko-KR"/>
              <a:t>Click to edit Master title style</a:t>
            </a:r>
            <a:endParaRPr lang="ko-KR" altLang="en-US"/>
          </a:p>
        </p:txBody>
      </p:sp>
      <p:sp>
        <p:nvSpPr>
          <p:cNvPr id="3" name="Text Placeholder 2">
            <a:extLst>
              <a:ext uri="{FF2B5EF4-FFF2-40B4-BE49-F238E27FC236}">
                <a16:creationId xmlns:a16="http://schemas.microsoft.com/office/drawing/2014/main" id="{92A581DC-BE4F-62E3-A276-116D6E7DC0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Date Placeholder 3">
            <a:extLst>
              <a:ext uri="{FF2B5EF4-FFF2-40B4-BE49-F238E27FC236}">
                <a16:creationId xmlns:a16="http://schemas.microsoft.com/office/drawing/2014/main" id="{9E089742-28F1-468A-175D-44D1B8D67D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D9BB3A-41B5-4D0B-8281-B5DB91A1CCC4}" type="datetimeFigureOut">
              <a:rPr lang="ko-KR" altLang="en-US" smtClean="0"/>
              <a:t>2022-06-21</a:t>
            </a:fld>
            <a:endParaRPr lang="ko-KR" altLang="en-US"/>
          </a:p>
        </p:txBody>
      </p:sp>
      <p:sp>
        <p:nvSpPr>
          <p:cNvPr id="5" name="Footer Placeholder 4">
            <a:extLst>
              <a:ext uri="{FF2B5EF4-FFF2-40B4-BE49-F238E27FC236}">
                <a16:creationId xmlns:a16="http://schemas.microsoft.com/office/drawing/2014/main" id="{583BFF23-2CE4-0C25-CB60-CA516091C9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a:extLst>
              <a:ext uri="{FF2B5EF4-FFF2-40B4-BE49-F238E27FC236}">
                <a16:creationId xmlns:a16="http://schemas.microsoft.com/office/drawing/2014/main" id="{BF674394-BCA9-1B6F-BF4F-7A5EAE5DCC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A9F4A9-5C3A-43FC-91A7-AB80D607BBEC}" type="slidenum">
              <a:rPr lang="ko-KR" altLang="en-US" smtClean="0"/>
              <a:t>‹#›</a:t>
            </a:fld>
            <a:endParaRPr lang="ko-KR" altLang="en-US"/>
          </a:p>
        </p:txBody>
      </p:sp>
    </p:spTree>
    <p:extLst>
      <p:ext uri="{BB962C8B-B14F-4D97-AF65-F5344CB8AC3E}">
        <p14:creationId xmlns:p14="http://schemas.microsoft.com/office/powerpoint/2010/main" val="827356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thelastdriverlicenseholder.files.wordpress.com/2022/02/2021-dr-miles-per-disengagement-1.png"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thelastdriverlicenseholder.com/2022/02/09/2021-disengagement-report-from-california/" TargetMode="External"/><Relationship Id="rId2" Type="http://schemas.openxmlformats.org/officeDocument/2006/relationships/hyperlink" Target="https://www.turing.ac.uk/blog/ais-trolley-problem-problem" TargetMode="External"/><Relationship Id="rId1" Type="http://schemas.openxmlformats.org/officeDocument/2006/relationships/slideLayout" Target="../slideLayouts/slideLayout7.xml"/><Relationship Id="rId4" Type="http://schemas.openxmlformats.org/officeDocument/2006/relationships/hyperlink" Target="https://www.moralmachine.net/"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0C0424-6423-60A4-C4E7-B8E88A3BB164}"/>
              </a:ext>
            </a:extLst>
          </p:cNvPr>
          <p:cNvSpPr txBox="1"/>
          <p:nvPr/>
        </p:nvSpPr>
        <p:spPr>
          <a:xfrm>
            <a:off x="5943065" y="2584294"/>
            <a:ext cx="2026517" cy="1446550"/>
          </a:xfrm>
          <a:prstGeom prst="rect">
            <a:avLst/>
          </a:prstGeom>
          <a:noFill/>
        </p:spPr>
        <p:txBody>
          <a:bodyPr wrap="none" rtlCol="0">
            <a:spAutoFit/>
          </a:bodyPr>
          <a:lstStyle/>
          <a:p>
            <a:r>
              <a:rPr lang="en-US" altLang="ko-KR" sz="8800" dirty="0">
                <a:solidFill>
                  <a:srgbClr val="FFECD1"/>
                </a:solidFill>
                <a:latin typeface="Code Pro-Trial Light LC" panose="00000A00000000000000" pitchFamily="50" charset="0"/>
                <a:cs typeface="Calibri Light" panose="020F0302020204030204" pitchFamily="34" charset="0"/>
              </a:rPr>
              <a:t>the</a:t>
            </a:r>
            <a:endParaRPr lang="ko-KR" altLang="en-US" sz="8800" dirty="0">
              <a:solidFill>
                <a:srgbClr val="FFECD1"/>
              </a:solidFill>
              <a:latin typeface="Code Pro-Trial Light LC" panose="00000A00000000000000" pitchFamily="50" charset="0"/>
              <a:cs typeface="Calibri Light" panose="020F0302020204030204" pitchFamily="34" charset="0"/>
            </a:endParaRPr>
          </a:p>
        </p:txBody>
      </p:sp>
      <p:sp>
        <p:nvSpPr>
          <p:cNvPr id="5" name="TextBox 4">
            <a:extLst>
              <a:ext uri="{FF2B5EF4-FFF2-40B4-BE49-F238E27FC236}">
                <a16:creationId xmlns:a16="http://schemas.microsoft.com/office/drawing/2014/main" id="{B4E45547-5435-52D2-026B-64B63B47A236}"/>
              </a:ext>
            </a:extLst>
          </p:cNvPr>
          <p:cNvSpPr txBox="1"/>
          <p:nvPr/>
        </p:nvSpPr>
        <p:spPr>
          <a:xfrm>
            <a:off x="5943065" y="3752357"/>
            <a:ext cx="3993401" cy="1446550"/>
          </a:xfrm>
          <a:prstGeom prst="rect">
            <a:avLst/>
          </a:prstGeom>
          <a:noFill/>
        </p:spPr>
        <p:txBody>
          <a:bodyPr wrap="none" rtlCol="0">
            <a:spAutoFit/>
          </a:bodyPr>
          <a:lstStyle/>
          <a:p>
            <a:r>
              <a:rPr lang="en-US" altLang="ko-KR" sz="8800" u="sng" dirty="0">
                <a:solidFill>
                  <a:srgbClr val="15616D"/>
                </a:solidFill>
                <a:latin typeface="Code Pro-Trial Normal" panose="00000800000000000000" pitchFamily="50" charset="0"/>
                <a:cs typeface="Calibri Light" panose="020F0302020204030204" pitchFamily="34" charset="0"/>
              </a:rPr>
              <a:t>Moral</a:t>
            </a:r>
            <a:endParaRPr lang="ko-KR" altLang="en-US" sz="8800" u="sng" dirty="0">
              <a:solidFill>
                <a:srgbClr val="15616D"/>
              </a:solidFill>
              <a:latin typeface="Code Pro-Trial Normal" panose="00000800000000000000" pitchFamily="50" charset="0"/>
              <a:cs typeface="Calibri Light" panose="020F0302020204030204" pitchFamily="34" charset="0"/>
            </a:endParaRPr>
          </a:p>
        </p:txBody>
      </p:sp>
      <p:sp>
        <p:nvSpPr>
          <p:cNvPr id="6" name="TextBox 5">
            <a:extLst>
              <a:ext uri="{FF2B5EF4-FFF2-40B4-BE49-F238E27FC236}">
                <a16:creationId xmlns:a16="http://schemas.microsoft.com/office/drawing/2014/main" id="{D978C178-CEDD-C350-269F-8A5C7638D376}"/>
              </a:ext>
            </a:extLst>
          </p:cNvPr>
          <p:cNvSpPr txBox="1"/>
          <p:nvPr/>
        </p:nvSpPr>
        <p:spPr>
          <a:xfrm>
            <a:off x="5943065" y="4920420"/>
            <a:ext cx="5120312" cy="1446550"/>
          </a:xfrm>
          <a:prstGeom prst="rect">
            <a:avLst/>
          </a:prstGeom>
          <a:noFill/>
        </p:spPr>
        <p:txBody>
          <a:bodyPr wrap="none" rtlCol="0">
            <a:spAutoFit/>
          </a:bodyPr>
          <a:lstStyle/>
          <a:p>
            <a:r>
              <a:rPr lang="en-US" altLang="ko-KR" sz="8800" dirty="0">
                <a:solidFill>
                  <a:srgbClr val="15616D"/>
                </a:solidFill>
                <a:latin typeface="Code Pro-Trial Normal" panose="00000800000000000000" pitchFamily="50" charset="0"/>
                <a:cs typeface="Calibri Light" panose="020F0302020204030204" pitchFamily="34" charset="0"/>
              </a:rPr>
              <a:t>Machine</a:t>
            </a:r>
            <a:endParaRPr lang="ko-KR" altLang="en-US" sz="8800" dirty="0">
              <a:solidFill>
                <a:srgbClr val="15616D"/>
              </a:solidFill>
              <a:latin typeface="Code Pro-Trial Normal" panose="00000800000000000000" pitchFamily="50" charset="0"/>
              <a:cs typeface="Calibri Light" panose="020F0302020204030204" pitchFamily="34" charset="0"/>
            </a:endParaRPr>
          </a:p>
        </p:txBody>
      </p:sp>
      <p:sp>
        <p:nvSpPr>
          <p:cNvPr id="22" name="Rectangle 21">
            <a:extLst>
              <a:ext uri="{FF2B5EF4-FFF2-40B4-BE49-F238E27FC236}">
                <a16:creationId xmlns:a16="http://schemas.microsoft.com/office/drawing/2014/main" id="{61DE0C88-6D40-4231-4918-83FF3A381A32}"/>
              </a:ext>
            </a:extLst>
          </p:cNvPr>
          <p:cNvSpPr/>
          <p:nvPr/>
        </p:nvSpPr>
        <p:spPr>
          <a:xfrm>
            <a:off x="-6553199" y="2584294"/>
            <a:ext cx="12331699" cy="4426106"/>
          </a:xfrm>
          <a:prstGeom prst="rect">
            <a:avLst/>
          </a:prstGeom>
          <a:solidFill>
            <a:srgbClr val="FF992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1" name="Rectangle 20">
            <a:extLst>
              <a:ext uri="{FF2B5EF4-FFF2-40B4-BE49-F238E27FC236}">
                <a16:creationId xmlns:a16="http://schemas.microsoft.com/office/drawing/2014/main" id="{5DB7D43A-1208-46AF-77B7-64CBB665283E}"/>
              </a:ext>
            </a:extLst>
          </p:cNvPr>
          <p:cNvSpPr/>
          <p:nvPr/>
        </p:nvSpPr>
        <p:spPr>
          <a:xfrm>
            <a:off x="-2266949" y="3307569"/>
            <a:ext cx="4000500" cy="2943059"/>
          </a:xfrm>
          <a:prstGeom prst="rect">
            <a:avLst/>
          </a:prstGeom>
          <a:solidFill>
            <a:srgbClr val="87C8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Rectangle 15">
            <a:extLst>
              <a:ext uri="{FF2B5EF4-FFF2-40B4-BE49-F238E27FC236}">
                <a16:creationId xmlns:a16="http://schemas.microsoft.com/office/drawing/2014/main" id="{B064AB7D-C84D-E14B-70A3-8B940FD55CF3}"/>
              </a:ext>
            </a:extLst>
          </p:cNvPr>
          <p:cNvSpPr/>
          <p:nvPr/>
        </p:nvSpPr>
        <p:spPr>
          <a:xfrm>
            <a:off x="1733550" y="3285133"/>
            <a:ext cx="1758999" cy="2943059"/>
          </a:xfrm>
          <a:prstGeom prst="rect">
            <a:avLst/>
          </a:prstGeom>
          <a:solidFill>
            <a:srgbClr val="FFE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a:extLst>
              <a:ext uri="{FF2B5EF4-FFF2-40B4-BE49-F238E27FC236}">
                <a16:creationId xmlns:a16="http://schemas.microsoft.com/office/drawing/2014/main" id="{92B5FC5E-7BFD-5BA4-040C-C3B33EB532AB}"/>
              </a:ext>
            </a:extLst>
          </p:cNvPr>
          <p:cNvSpPr txBox="1"/>
          <p:nvPr/>
        </p:nvSpPr>
        <p:spPr>
          <a:xfrm rot="16200000">
            <a:off x="3717201" y="4097578"/>
            <a:ext cx="3891897" cy="369332"/>
          </a:xfrm>
          <a:prstGeom prst="rect">
            <a:avLst/>
          </a:prstGeom>
          <a:noFill/>
        </p:spPr>
        <p:txBody>
          <a:bodyPr wrap="square">
            <a:spAutoFit/>
          </a:bodyPr>
          <a:lstStyle/>
          <a:p>
            <a:r>
              <a:rPr lang="ko-KR" altLang="en-US" dirty="0">
                <a:solidFill>
                  <a:srgbClr val="FFC752"/>
                </a:solidFill>
              </a:rPr>
              <a:t> https://www.moralmachine.net</a:t>
            </a:r>
          </a:p>
        </p:txBody>
      </p:sp>
      <p:sp>
        <p:nvSpPr>
          <p:cNvPr id="20" name="Freeform: Shape 19">
            <a:extLst>
              <a:ext uri="{FF2B5EF4-FFF2-40B4-BE49-F238E27FC236}">
                <a16:creationId xmlns:a16="http://schemas.microsoft.com/office/drawing/2014/main" id="{5E0CF197-A157-D5A4-8C22-E24F235D8D5B}"/>
              </a:ext>
            </a:extLst>
          </p:cNvPr>
          <p:cNvSpPr/>
          <p:nvPr/>
        </p:nvSpPr>
        <p:spPr>
          <a:xfrm>
            <a:off x="-5259937" y="215071"/>
            <a:ext cx="9368520" cy="7715264"/>
          </a:xfrm>
          <a:custGeom>
            <a:avLst/>
            <a:gdLst>
              <a:gd name="connsiteX0" fmla="*/ 2600558 w 9368520"/>
              <a:gd name="connsiteY0" fmla="*/ 5153026 h 7715264"/>
              <a:gd name="connsiteX1" fmla="*/ 2451233 w 9368520"/>
              <a:gd name="connsiteY1" fmla="*/ 5302352 h 7715264"/>
              <a:gd name="connsiteX2" fmla="*/ 2600558 w 9368520"/>
              <a:gd name="connsiteY2" fmla="*/ 5451678 h 7715264"/>
              <a:gd name="connsiteX3" fmla="*/ 6767962 w 9368520"/>
              <a:gd name="connsiteY3" fmla="*/ 5451678 h 7715264"/>
              <a:gd name="connsiteX4" fmla="*/ 6917288 w 9368520"/>
              <a:gd name="connsiteY4" fmla="*/ 5302352 h 7715264"/>
              <a:gd name="connsiteX5" fmla="*/ 6767962 w 9368520"/>
              <a:gd name="connsiteY5" fmla="*/ 5153026 h 7715264"/>
              <a:gd name="connsiteX6" fmla="*/ 2600558 w 9368520"/>
              <a:gd name="connsiteY6" fmla="*/ 4556023 h 7715264"/>
              <a:gd name="connsiteX7" fmla="*/ 2451233 w 9368520"/>
              <a:gd name="connsiteY7" fmla="*/ 4705349 h 7715264"/>
              <a:gd name="connsiteX8" fmla="*/ 2600558 w 9368520"/>
              <a:gd name="connsiteY8" fmla="*/ 4854675 h 7715264"/>
              <a:gd name="connsiteX9" fmla="*/ 6767962 w 9368520"/>
              <a:gd name="connsiteY9" fmla="*/ 4854675 h 7715264"/>
              <a:gd name="connsiteX10" fmla="*/ 6917288 w 9368520"/>
              <a:gd name="connsiteY10" fmla="*/ 4705349 h 7715264"/>
              <a:gd name="connsiteX11" fmla="*/ 6767962 w 9368520"/>
              <a:gd name="connsiteY11" fmla="*/ 4556023 h 7715264"/>
              <a:gd name="connsiteX12" fmla="*/ 2600558 w 9368520"/>
              <a:gd name="connsiteY12" fmla="*/ 3958870 h 7715264"/>
              <a:gd name="connsiteX13" fmla="*/ 2451232 w 9368520"/>
              <a:gd name="connsiteY13" fmla="*/ 4108196 h 7715264"/>
              <a:gd name="connsiteX14" fmla="*/ 2600558 w 9368520"/>
              <a:gd name="connsiteY14" fmla="*/ 4257522 h 7715264"/>
              <a:gd name="connsiteX15" fmla="*/ 6767962 w 9368520"/>
              <a:gd name="connsiteY15" fmla="*/ 4257522 h 7715264"/>
              <a:gd name="connsiteX16" fmla="*/ 6917288 w 9368520"/>
              <a:gd name="connsiteY16" fmla="*/ 4108196 h 7715264"/>
              <a:gd name="connsiteX17" fmla="*/ 6767962 w 9368520"/>
              <a:gd name="connsiteY17" fmla="*/ 3958870 h 7715264"/>
              <a:gd name="connsiteX18" fmla="*/ 7439715 w 9368520"/>
              <a:gd name="connsiteY18" fmla="*/ 3444401 h 7715264"/>
              <a:gd name="connsiteX19" fmla="*/ 7163382 w 9368520"/>
              <a:gd name="connsiteY19" fmla="*/ 3719907 h 7715264"/>
              <a:gd name="connsiteX20" fmla="*/ 7163382 w 9368520"/>
              <a:gd name="connsiteY20" fmla="*/ 3995399 h 7715264"/>
              <a:gd name="connsiteX21" fmla="*/ 7439715 w 9368520"/>
              <a:gd name="connsiteY21" fmla="*/ 4270905 h 7715264"/>
              <a:gd name="connsiteX22" fmla="*/ 8266234 w 9368520"/>
              <a:gd name="connsiteY22" fmla="*/ 4270905 h 7715264"/>
              <a:gd name="connsiteX23" fmla="*/ 8541871 w 9368520"/>
              <a:gd name="connsiteY23" fmla="*/ 3995399 h 7715264"/>
              <a:gd name="connsiteX24" fmla="*/ 8541871 w 9368520"/>
              <a:gd name="connsiteY24" fmla="*/ 3719907 h 7715264"/>
              <a:gd name="connsiteX25" fmla="*/ 8266234 w 9368520"/>
              <a:gd name="connsiteY25" fmla="*/ 3444401 h 7715264"/>
              <a:gd name="connsiteX26" fmla="*/ 1102156 w 9368520"/>
              <a:gd name="connsiteY26" fmla="*/ 3444401 h 7715264"/>
              <a:gd name="connsiteX27" fmla="*/ 826650 w 9368520"/>
              <a:gd name="connsiteY27" fmla="*/ 3719907 h 7715264"/>
              <a:gd name="connsiteX28" fmla="*/ 826650 w 9368520"/>
              <a:gd name="connsiteY28" fmla="*/ 3995399 h 7715264"/>
              <a:gd name="connsiteX29" fmla="*/ 1102156 w 9368520"/>
              <a:gd name="connsiteY29" fmla="*/ 4270905 h 7715264"/>
              <a:gd name="connsiteX30" fmla="*/ 1928806 w 9368520"/>
              <a:gd name="connsiteY30" fmla="*/ 4270905 h 7715264"/>
              <a:gd name="connsiteX31" fmla="*/ 2204312 w 9368520"/>
              <a:gd name="connsiteY31" fmla="*/ 3995399 h 7715264"/>
              <a:gd name="connsiteX32" fmla="*/ 2204312 w 9368520"/>
              <a:gd name="connsiteY32" fmla="*/ 3719907 h 7715264"/>
              <a:gd name="connsiteX33" fmla="*/ 1928806 w 9368520"/>
              <a:gd name="connsiteY33" fmla="*/ 3444401 h 7715264"/>
              <a:gd name="connsiteX34" fmla="*/ 2466821 w 9368520"/>
              <a:gd name="connsiteY34" fmla="*/ 550635 h 7715264"/>
              <a:gd name="connsiteX35" fmla="*/ 2218121 w 9368520"/>
              <a:gd name="connsiteY35" fmla="*/ 716435 h 7715264"/>
              <a:gd name="connsiteX36" fmla="*/ 1419106 w 9368520"/>
              <a:gd name="connsiteY36" fmla="*/ 2617752 h 7715264"/>
              <a:gd name="connsiteX37" fmla="*/ 7950112 w 9368520"/>
              <a:gd name="connsiteY37" fmla="*/ 2617752 h 7715264"/>
              <a:gd name="connsiteX38" fmla="*/ 7123448 w 9368520"/>
              <a:gd name="connsiteY38" fmla="*/ 716435 h 7715264"/>
              <a:gd name="connsiteX39" fmla="*/ 6874748 w 9368520"/>
              <a:gd name="connsiteY39" fmla="*/ 550635 h 7715264"/>
              <a:gd name="connsiteX40" fmla="*/ 2480645 w 9368520"/>
              <a:gd name="connsiteY40" fmla="*/ 43 h 7715264"/>
              <a:gd name="connsiteX41" fmla="*/ 6888572 w 9368520"/>
              <a:gd name="connsiteY41" fmla="*/ 43 h 7715264"/>
              <a:gd name="connsiteX42" fmla="*/ 7646276 w 9368520"/>
              <a:gd name="connsiteY42" fmla="*/ 509874 h 7715264"/>
              <a:gd name="connsiteX43" fmla="*/ 8541871 w 9368520"/>
              <a:gd name="connsiteY43" fmla="*/ 2617752 h 7715264"/>
              <a:gd name="connsiteX44" fmla="*/ 9368520 w 9368520"/>
              <a:gd name="connsiteY44" fmla="*/ 3444401 h 7715264"/>
              <a:gd name="connsiteX45" fmla="*/ 9368520 w 9368520"/>
              <a:gd name="connsiteY45" fmla="*/ 5648713 h 7715264"/>
              <a:gd name="connsiteX46" fmla="*/ 8817377 w 9368520"/>
              <a:gd name="connsiteY46" fmla="*/ 6199711 h 7715264"/>
              <a:gd name="connsiteX47" fmla="*/ 8541871 w 9368520"/>
              <a:gd name="connsiteY47" fmla="*/ 6199711 h 7715264"/>
              <a:gd name="connsiteX48" fmla="*/ 8541871 w 9368520"/>
              <a:gd name="connsiteY48" fmla="*/ 7164121 h 7715264"/>
              <a:gd name="connsiteX49" fmla="*/ 7990728 w 9368520"/>
              <a:gd name="connsiteY49" fmla="*/ 7715264 h 7715264"/>
              <a:gd name="connsiteX50" fmla="*/ 7715221 w 9368520"/>
              <a:gd name="connsiteY50" fmla="*/ 7715264 h 7715264"/>
              <a:gd name="connsiteX51" fmla="*/ 7165180 w 9368520"/>
              <a:gd name="connsiteY51" fmla="*/ 7164121 h 7715264"/>
              <a:gd name="connsiteX52" fmla="*/ 7165180 w 9368520"/>
              <a:gd name="connsiteY52" fmla="*/ 6199711 h 7715264"/>
              <a:gd name="connsiteX53" fmla="*/ 2204993 w 9368520"/>
              <a:gd name="connsiteY53" fmla="*/ 6199711 h 7715264"/>
              <a:gd name="connsiteX54" fmla="*/ 2204993 w 9368520"/>
              <a:gd name="connsiteY54" fmla="*/ 7164121 h 7715264"/>
              <a:gd name="connsiteX55" fmla="*/ 1653996 w 9368520"/>
              <a:gd name="connsiteY55" fmla="*/ 7715264 h 7715264"/>
              <a:gd name="connsiteX56" fmla="*/ 1377663 w 9368520"/>
              <a:gd name="connsiteY56" fmla="*/ 7715264 h 7715264"/>
              <a:gd name="connsiteX57" fmla="*/ 826650 w 9368520"/>
              <a:gd name="connsiteY57" fmla="*/ 7164121 h 7715264"/>
              <a:gd name="connsiteX58" fmla="*/ 826650 w 9368520"/>
              <a:gd name="connsiteY58" fmla="*/ 6199711 h 7715264"/>
              <a:gd name="connsiteX59" fmla="*/ 551143 w 9368520"/>
              <a:gd name="connsiteY59" fmla="*/ 6199711 h 7715264"/>
              <a:gd name="connsiteX60" fmla="*/ 0 w 9368520"/>
              <a:gd name="connsiteY60" fmla="*/ 5648713 h 7715264"/>
              <a:gd name="connsiteX61" fmla="*/ 0 w 9368520"/>
              <a:gd name="connsiteY61" fmla="*/ 3444401 h 7715264"/>
              <a:gd name="connsiteX62" fmla="*/ 826650 w 9368520"/>
              <a:gd name="connsiteY62" fmla="*/ 2617752 h 7715264"/>
              <a:gd name="connsiteX63" fmla="*/ 1722796 w 9368520"/>
              <a:gd name="connsiteY63" fmla="*/ 509874 h 7715264"/>
              <a:gd name="connsiteX64" fmla="*/ 2480645 w 9368520"/>
              <a:gd name="connsiteY64" fmla="*/ 43 h 771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9368520" h="7715264">
                <a:moveTo>
                  <a:pt x="2600558" y="5153026"/>
                </a:moveTo>
                <a:cubicBezTo>
                  <a:pt x="2518089" y="5153026"/>
                  <a:pt x="2451233" y="5219882"/>
                  <a:pt x="2451233" y="5302352"/>
                </a:cubicBezTo>
                <a:cubicBezTo>
                  <a:pt x="2451233" y="5384822"/>
                  <a:pt x="2518089" y="5451678"/>
                  <a:pt x="2600558" y="5451678"/>
                </a:cubicBezTo>
                <a:lnTo>
                  <a:pt x="6767962" y="5451678"/>
                </a:lnTo>
                <a:cubicBezTo>
                  <a:pt x="6850432" y="5451678"/>
                  <a:pt x="6917288" y="5384822"/>
                  <a:pt x="6917288" y="5302352"/>
                </a:cubicBezTo>
                <a:cubicBezTo>
                  <a:pt x="6917288" y="5219882"/>
                  <a:pt x="6850432" y="5153026"/>
                  <a:pt x="6767962" y="5153026"/>
                </a:cubicBezTo>
                <a:close/>
                <a:moveTo>
                  <a:pt x="2600558" y="4556023"/>
                </a:moveTo>
                <a:cubicBezTo>
                  <a:pt x="2518089" y="4556023"/>
                  <a:pt x="2451233" y="4622879"/>
                  <a:pt x="2451233" y="4705349"/>
                </a:cubicBezTo>
                <a:cubicBezTo>
                  <a:pt x="2451233" y="4787819"/>
                  <a:pt x="2518089" y="4854675"/>
                  <a:pt x="2600558" y="4854675"/>
                </a:cubicBezTo>
                <a:lnTo>
                  <a:pt x="6767962" y="4854675"/>
                </a:lnTo>
                <a:cubicBezTo>
                  <a:pt x="6850432" y="4854675"/>
                  <a:pt x="6917288" y="4787819"/>
                  <a:pt x="6917288" y="4705349"/>
                </a:cubicBezTo>
                <a:cubicBezTo>
                  <a:pt x="6917288" y="4622879"/>
                  <a:pt x="6850432" y="4556023"/>
                  <a:pt x="6767962" y="4556023"/>
                </a:cubicBezTo>
                <a:close/>
                <a:moveTo>
                  <a:pt x="2600558" y="3958870"/>
                </a:moveTo>
                <a:cubicBezTo>
                  <a:pt x="2518088" y="3958870"/>
                  <a:pt x="2451232" y="4025726"/>
                  <a:pt x="2451232" y="4108196"/>
                </a:cubicBezTo>
                <a:cubicBezTo>
                  <a:pt x="2451232" y="4190666"/>
                  <a:pt x="2518088" y="4257522"/>
                  <a:pt x="2600558" y="4257522"/>
                </a:cubicBezTo>
                <a:lnTo>
                  <a:pt x="6767962" y="4257522"/>
                </a:lnTo>
                <a:cubicBezTo>
                  <a:pt x="6850432" y="4257522"/>
                  <a:pt x="6917288" y="4190666"/>
                  <a:pt x="6917288" y="4108196"/>
                </a:cubicBezTo>
                <a:cubicBezTo>
                  <a:pt x="6917288" y="4025726"/>
                  <a:pt x="6850432" y="3958870"/>
                  <a:pt x="6767962" y="3958870"/>
                </a:cubicBezTo>
                <a:close/>
                <a:moveTo>
                  <a:pt x="7439715" y="3444401"/>
                </a:moveTo>
                <a:cubicBezTo>
                  <a:pt x="7287434" y="3444401"/>
                  <a:pt x="7163846" y="3567612"/>
                  <a:pt x="7163382" y="3719907"/>
                </a:cubicBezTo>
                <a:lnTo>
                  <a:pt x="7163382" y="3995399"/>
                </a:lnTo>
                <a:cubicBezTo>
                  <a:pt x="7163846" y="4147694"/>
                  <a:pt x="7287434" y="4270905"/>
                  <a:pt x="7439715" y="4270905"/>
                </a:cubicBezTo>
                <a:lnTo>
                  <a:pt x="8266234" y="4270905"/>
                </a:lnTo>
                <a:cubicBezTo>
                  <a:pt x="8418253" y="4270543"/>
                  <a:pt x="8541421" y="4147433"/>
                  <a:pt x="8541871" y="3995399"/>
                </a:cubicBezTo>
                <a:lnTo>
                  <a:pt x="8541871" y="3719907"/>
                </a:lnTo>
                <a:cubicBezTo>
                  <a:pt x="8541421" y="3567874"/>
                  <a:pt x="8418253" y="3444764"/>
                  <a:pt x="8266234" y="3444401"/>
                </a:cubicBezTo>
                <a:close/>
                <a:moveTo>
                  <a:pt x="1102156" y="3444401"/>
                </a:moveTo>
                <a:cubicBezTo>
                  <a:pt x="950180" y="3444851"/>
                  <a:pt x="827114" y="3567932"/>
                  <a:pt x="826650" y="3719907"/>
                </a:cubicBezTo>
                <a:lnTo>
                  <a:pt x="826650" y="3995399"/>
                </a:lnTo>
                <a:cubicBezTo>
                  <a:pt x="827114" y="4147375"/>
                  <a:pt x="950180" y="4270456"/>
                  <a:pt x="1102156" y="4270905"/>
                </a:cubicBezTo>
                <a:lnTo>
                  <a:pt x="1928806" y="4270905"/>
                </a:lnTo>
                <a:cubicBezTo>
                  <a:pt x="2080782" y="4270456"/>
                  <a:pt x="2203848" y="4147375"/>
                  <a:pt x="2204312" y="3995399"/>
                </a:cubicBezTo>
                <a:lnTo>
                  <a:pt x="2204312" y="3719907"/>
                </a:lnTo>
                <a:cubicBezTo>
                  <a:pt x="2203848" y="3567932"/>
                  <a:pt x="2080782" y="3444851"/>
                  <a:pt x="1928806" y="3444401"/>
                </a:cubicBezTo>
                <a:close/>
                <a:moveTo>
                  <a:pt x="2466821" y="550635"/>
                </a:moveTo>
                <a:cubicBezTo>
                  <a:pt x="2358275" y="551331"/>
                  <a:pt x="2260521" y="616505"/>
                  <a:pt x="2218121" y="716435"/>
                </a:cubicBezTo>
                <a:lnTo>
                  <a:pt x="1419106" y="2617752"/>
                </a:lnTo>
                <a:lnTo>
                  <a:pt x="7950112" y="2617752"/>
                </a:lnTo>
                <a:lnTo>
                  <a:pt x="7123448" y="716435"/>
                </a:lnTo>
                <a:cubicBezTo>
                  <a:pt x="7081062" y="616505"/>
                  <a:pt x="6983308" y="551331"/>
                  <a:pt x="6874748" y="550635"/>
                </a:cubicBezTo>
                <a:close/>
                <a:moveTo>
                  <a:pt x="2480645" y="43"/>
                </a:moveTo>
                <a:lnTo>
                  <a:pt x="6888572" y="43"/>
                </a:lnTo>
                <a:cubicBezTo>
                  <a:pt x="7222362" y="-3351"/>
                  <a:pt x="7523688" y="199394"/>
                  <a:pt x="7646276" y="509874"/>
                </a:cubicBezTo>
                <a:lnTo>
                  <a:pt x="8541871" y="2617752"/>
                </a:lnTo>
                <a:cubicBezTo>
                  <a:pt x="8997871" y="2619028"/>
                  <a:pt x="9367244" y="2988386"/>
                  <a:pt x="9368520" y="3444401"/>
                </a:cubicBezTo>
                <a:lnTo>
                  <a:pt x="9368520" y="5648713"/>
                </a:lnTo>
                <a:cubicBezTo>
                  <a:pt x="9367606" y="5952694"/>
                  <a:pt x="9121372" y="6198884"/>
                  <a:pt x="8817377" y="6199711"/>
                </a:cubicBezTo>
                <a:lnTo>
                  <a:pt x="8541871" y="6199711"/>
                </a:lnTo>
                <a:lnTo>
                  <a:pt x="8541871" y="7164121"/>
                </a:lnTo>
                <a:cubicBezTo>
                  <a:pt x="8541044" y="7468160"/>
                  <a:pt x="8294781" y="7714437"/>
                  <a:pt x="7990728" y="7715264"/>
                </a:cubicBezTo>
                <a:lnTo>
                  <a:pt x="7715221" y="7715264"/>
                </a:lnTo>
                <a:cubicBezTo>
                  <a:pt x="7411617" y="7713828"/>
                  <a:pt x="7166007" y="7467739"/>
                  <a:pt x="7165180" y="7164121"/>
                </a:cubicBezTo>
                <a:lnTo>
                  <a:pt x="7165180" y="6199711"/>
                </a:lnTo>
                <a:lnTo>
                  <a:pt x="2204993" y="6199711"/>
                </a:lnTo>
                <a:lnTo>
                  <a:pt x="2204993" y="7164121"/>
                </a:lnTo>
                <a:cubicBezTo>
                  <a:pt x="2204167" y="7468116"/>
                  <a:pt x="1957991" y="7714350"/>
                  <a:pt x="1653996" y="7715264"/>
                </a:cubicBezTo>
                <a:lnTo>
                  <a:pt x="1377663" y="7715264"/>
                </a:lnTo>
                <a:cubicBezTo>
                  <a:pt x="1073667" y="7714350"/>
                  <a:pt x="827477" y="7468116"/>
                  <a:pt x="826650" y="7164121"/>
                </a:cubicBezTo>
                <a:lnTo>
                  <a:pt x="826650" y="6199711"/>
                </a:lnTo>
                <a:lnTo>
                  <a:pt x="551143" y="6199711"/>
                </a:lnTo>
                <a:cubicBezTo>
                  <a:pt x="247148" y="6198884"/>
                  <a:pt x="914" y="5952694"/>
                  <a:pt x="0" y="5648713"/>
                </a:cubicBezTo>
                <a:lnTo>
                  <a:pt x="0" y="3444401"/>
                </a:lnTo>
                <a:cubicBezTo>
                  <a:pt x="1291" y="2988386"/>
                  <a:pt x="370649" y="2619028"/>
                  <a:pt x="826650" y="2617752"/>
                </a:cubicBezTo>
                <a:lnTo>
                  <a:pt x="1722796" y="509874"/>
                </a:lnTo>
                <a:cubicBezTo>
                  <a:pt x="1845441" y="199380"/>
                  <a:pt x="2146826" y="-3381"/>
                  <a:pt x="2480645" y="43"/>
                </a:cubicBezTo>
                <a:close/>
              </a:path>
            </a:pathLst>
          </a:custGeom>
          <a:solidFill>
            <a:srgbClr val="15616D"/>
          </a:solidFill>
          <a:ln w="9525" cap="flat">
            <a:noFill/>
            <a:prstDash val="solid"/>
            <a:miter/>
          </a:ln>
        </p:spPr>
        <p:txBody>
          <a:bodyPr rtlCol="0" anchor="ctr"/>
          <a:lstStyle/>
          <a:p>
            <a:endParaRPr lang="ko-KR" altLang="en-US">
              <a:solidFill>
                <a:srgbClr val="15616D"/>
              </a:solidFill>
            </a:endParaRPr>
          </a:p>
        </p:txBody>
      </p:sp>
    </p:spTree>
    <p:extLst>
      <p:ext uri="{BB962C8B-B14F-4D97-AF65-F5344CB8AC3E}">
        <p14:creationId xmlns:p14="http://schemas.microsoft.com/office/powerpoint/2010/main" val="243217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iterate type="lt">
                                    <p:tmPct val="1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
                                  </p:stCondLst>
                                  <p:iterate type="lt">
                                    <p:tmPct val="100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00"/>
                                  </p:stCondLst>
                                  <p:iterate type="lt">
                                    <p:tmPct val="1000"/>
                                  </p:iterate>
                                  <p:childTnLst>
                                    <p:set>
                                      <p:cBhvr>
                                        <p:cTn id="14" dur="1" fill="hold">
                                          <p:stCondLst>
                                            <p:cond delay="0"/>
                                          </p:stCondLst>
                                        </p:cTn>
                                        <p:tgtEl>
                                          <p:spTgt spid="6"/>
                                        </p:tgtEl>
                                        <p:attrNameLst>
                                          <p:attrName>style.visibility</p:attrName>
                                        </p:attrNameLst>
                                      </p:cBhvr>
                                      <p:to>
                                        <p:strVal val="visible"/>
                                      </p:to>
                                    </p:set>
                                    <p:anim calcmode="lin" valueType="num">
                                      <p:cBhvr additive="base">
                                        <p:cTn id="15" dur="750" fill="hold"/>
                                        <p:tgtEl>
                                          <p:spTgt spid="6"/>
                                        </p:tgtEl>
                                        <p:attrNameLst>
                                          <p:attrName>ppt_x</p:attrName>
                                        </p:attrNameLst>
                                      </p:cBhvr>
                                      <p:tavLst>
                                        <p:tav tm="0">
                                          <p:val>
                                            <p:strVal val="0-#ppt_w/2"/>
                                          </p:val>
                                        </p:tav>
                                        <p:tav tm="100000">
                                          <p:val>
                                            <p:strVal val="#ppt_x"/>
                                          </p:val>
                                        </p:tav>
                                      </p:tavLst>
                                    </p:anim>
                                    <p:anim calcmode="lin" valueType="num">
                                      <p:cBhvr additive="base">
                                        <p:cTn id="16" dur="750" fill="hold"/>
                                        <p:tgtEl>
                                          <p:spTgt spid="6"/>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5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7C8C1"/>
        </a:solidFill>
        <a:effectLst/>
      </p:bgPr>
    </p:bg>
    <p:spTree>
      <p:nvGrpSpPr>
        <p:cNvPr id="1" name=""/>
        <p:cNvGrpSpPr/>
        <p:nvPr/>
      </p:nvGrpSpPr>
      <p:grpSpPr>
        <a:xfrm>
          <a:off x="0" y="0"/>
          <a:ext cx="0" cy="0"/>
          <a:chOff x="0" y="0"/>
          <a:chExt cx="0" cy="0"/>
        </a:xfrm>
      </p:grpSpPr>
      <p:pic>
        <p:nvPicPr>
          <p:cNvPr id="2" name="A two-year-olds solution to the trolley problem">
            <a:hlinkClick r:id="" action="ppaction://media"/>
            <a:extLst>
              <a:ext uri="{FF2B5EF4-FFF2-40B4-BE49-F238E27FC236}">
                <a16:creationId xmlns:a16="http://schemas.microsoft.com/office/drawing/2014/main" id="{529A5408-5FF1-129E-C11D-B35C37B1923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31076151"/>
      </p:ext>
    </p:extLst>
  </p:cSld>
  <p:clrMapOvr>
    <a:masterClrMapping/>
  </p:clrMapOvr>
  <p:transition spd="med" advTm="265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5616D"/>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827F23-E4EC-CEE3-AD76-E5ACAAC1DE3A}"/>
              </a:ext>
            </a:extLst>
          </p:cNvPr>
          <p:cNvSpPr txBox="1"/>
          <p:nvPr/>
        </p:nvSpPr>
        <p:spPr>
          <a:xfrm>
            <a:off x="1209097" y="837158"/>
            <a:ext cx="7967246" cy="4154984"/>
          </a:xfrm>
          <a:prstGeom prst="rect">
            <a:avLst/>
          </a:prstGeom>
          <a:noFill/>
        </p:spPr>
        <p:txBody>
          <a:bodyPr wrap="none" rtlCol="0">
            <a:spAutoFit/>
          </a:bodyPr>
          <a:lstStyle/>
          <a:p>
            <a:r>
              <a:rPr lang="en-US" altLang="ko-KR" sz="8800" dirty="0">
                <a:solidFill>
                  <a:srgbClr val="FFECD1"/>
                </a:solidFill>
                <a:latin typeface="Code Pro-Trial Normal" panose="00000800000000000000" pitchFamily="50" charset="0"/>
                <a:cs typeface="Calibri Light" panose="020F0302020204030204" pitchFamily="34" charset="0"/>
              </a:rPr>
              <a:t>Autonomous</a:t>
            </a:r>
          </a:p>
          <a:p>
            <a:r>
              <a:rPr lang="en-US" altLang="ko-KR" sz="8800" dirty="0">
                <a:solidFill>
                  <a:srgbClr val="FFC752"/>
                </a:solidFill>
                <a:latin typeface="Code Pro-Trial Normal" panose="00000800000000000000" pitchFamily="50" charset="0"/>
                <a:cs typeface="Calibri Light" panose="020F0302020204030204" pitchFamily="34" charset="0"/>
              </a:rPr>
              <a:t>vehicle </a:t>
            </a:r>
          </a:p>
          <a:p>
            <a:r>
              <a:rPr lang="en-US" altLang="ko-KR" sz="8800" dirty="0">
                <a:solidFill>
                  <a:srgbClr val="FFC752"/>
                </a:solidFill>
                <a:latin typeface="Code Pro-Trial Normal" panose="00000800000000000000" pitchFamily="50" charset="0"/>
                <a:cs typeface="Calibri Light" panose="020F0302020204030204" pitchFamily="34" charset="0"/>
              </a:rPr>
              <a:t>Problem</a:t>
            </a:r>
            <a:endParaRPr lang="ko-KR" altLang="en-US" sz="8800" dirty="0">
              <a:solidFill>
                <a:srgbClr val="FFC752"/>
              </a:solidFill>
              <a:latin typeface="Code Pro-Trial Normal" panose="00000800000000000000" pitchFamily="50" charset="0"/>
              <a:cs typeface="Calibri Light" panose="020F0302020204030204" pitchFamily="34" charset="0"/>
            </a:endParaRPr>
          </a:p>
        </p:txBody>
      </p:sp>
      <p:pic>
        <p:nvPicPr>
          <p:cNvPr id="6" name="Picture 5">
            <a:extLst>
              <a:ext uri="{FF2B5EF4-FFF2-40B4-BE49-F238E27FC236}">
                <a16:creationId xmlns:a16="http://schemas.microsoft.com/office/drawing/2014/main" id="{A95711D3-FC68-37DB-4FCA-DA97E7301196}"/>
              </a:ext>
            </a:extLst>
          </p:cNvPr>
          <p:cNvPicPr>
            <a:picLocks noChangeAspect="1"/>
          </p:cNvPicPr>
          <p:nvPr/>
        </p:nvPicPr>
        <p:blipFill rotWithShape="1">
          <a:blip r:embed="rId2"/>
          <a:srcRect l="5625" t="39414" r="81125" b="28889"/>
          <a:stretch/>
        </p:blipFill>
        <p:spPr>
          <a:xfrm>
            <a:off x="7848600" y="2332980"/>
            <a:ext cx="3362903" cy="4525020"/>
          </a:xfrm>
          <a:prstGeom prst="rect">
            <a:avLst/>
          </a:prstGeom>
          <a:effectLst>
            <a:softEdge rad="1270000"/>
          </a:effectLst>
        </p:spPr>
      </p:pic>
    </p:spTree>
    <p:extLst>
      <p:ext uri="{BB962C8B-B14F-4D97-AF65-F5344CB8AC3E}">
        <p14:creationId xmlns:p14="http://schemas.microsoft.com/office/powerpoint/2010/main" val="1894110752"/>
      </p:ext>
    </p:extLst>
  </p:cSld>
  <p:clrMapOvr>
    <a:masterClrMapping/>
  </p:clrMapOvr>
  <p:transition spd="slow">
    <p:cover dir="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FA3B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942D85-4FCA-72B0-7151-EDD6B31F6F83}"/>
              </a:ext>
            </a:extLst>
          </p:cNvPr>
          <p:cNvSpPr txBox="1"/>
          <p:nvPr/>
        </p:nvSpPr>
        <p:spPr>
          <a:xfrm>
            <a:off x="2677882" y="690729"/>
            <a:ext cx="8548914" cy="5621432"/>
          </a:xfrm>
          <a:prstGeom prst="rect">
            <a:avLst/>
          </a:prstGeom>
          <a:noFill/>
        </p:spPr>
        <p:txBody>
          <a:bodyPr wrap="square" anchor="ctr">
            <a:spAutoFit/>
          </a:bodyPr>
          <a:lstStyle/>
          <a:p>
            <a:pPr>
              <a:lnSpc>
                <a:spcPct val="150000"/>
              </a:lnSpc>
              <a:spcAft>
                <a:spcPts val="600"/>
              </a:spcAft>
            </a:pPr>
            <a:r>
              <a:rPr lang="en-US" altLang="ko-KR" sz="2000" dirty="0">
                <a:solidFill>
                  <a:srgbClr val="FFECD1"/>
                </a:solidFill>
                <a:effectLst/>
                <a:latin typeface="Code Bold" panose="020B0604020202020204" pitchFamily="50" charset="0"/>
                <a:ea typeface="굴림" panose="020B0600000101010101" pitchFamily="50" charset="-127"/>
                <a:cs typeface="Helvetica" pitchFamily="2" charset="0"/>
              </a:rPr>
              <a:t>Yet just as with email and smartphones, </a:t>
            </a:r>
            <a:r>
              <a:rPr lang="en-US" altLang="ko-KR" sz="2000" b="1" dirty="0">
                <a:solidFill>
                  <a:srgbClr val="FFC752"/>
                </a:solidFill>
                <a:effectLst/>
                <a:latin typeface="Code Bold" panose="020B0604020202020204" pitchFamily="50" charset="0"/>
                <a:ea typeface="굴림" panose="020B0600000101010101" pitchFamily="50" charset="-127"/>
                <a:cs typeface="Helvetica" pitchFamily="2" charset="0"/>
              </a:rPr>
              <a:t>looking “under the hood”</a:t>
            </a:r>
            <a:r>
              <a:rPr lang="en-US" altLang="ko-KR" sz="2000" dirty="0">
                <a:solidFill>
                  <a:srgbClr val="FFECD1"/>
                </a:solidFill>
                <a:effectLst/>
                <a:latin typeface="Code Bold" panose="020B0604020202020204" pitchFamily="50" charset="0"/>
                <a:ea typeface="굴림" panose="020B0600000101010101" pitchFamily="50" charset="-127"/>
                <a:cs typeface="Helvetica" pitchFamily="2" charset="0"/>
              </a:rPr>
              <a:t> of self-driving cars reveals a much more sophisticated set of functions and potential abilities than their </a:t>
            </a:r>
            <a:r>
              <a:rPr lang="en-US" altLang="ko-KR" sz="2000" b="1" dirty="0">
                <a:solidFill>
                  <a:srgbClr val="FFC752"/>
                </a:solidFill>
                <a:effectLst/>
                <a:latin typeface="Code Bold" panose="020B0604020202020204" pitchFamily="50" charset="0"/>
                <a:ea typeface="굴림" panose="020B0600000101010101" pitchFamily="50" charset="-127"/>
                <a:cs typeface="Helvetica" pitchFamily="2" charset="0"/>
              </a:rPr>
              <a:t>conventional forebears</a:t>
            </a:r>
            <a:r>
              <a:rPr lang="en-US" altLang="ko-KR" sz="2000" dirty="0">
                <a:solidFill>
                  <a:srgbClr val="FFECD1"/>
                </a:solidFill>
                <a:effectLst/>
                <a:latin typeface="Code Bold" panose="020B0604020202020204" pitchFamily="50" charset="0"/>
                <a:ea typeface="굴림" panose="020B0600000101010101" pitchFamily="50" charset="-127"/>
                <a:cs typeface="Helvetica" pitchFamily="2" charset="0"/>
              </a:rPr>
              <a:t>. Yes, self-driving cars will drive themselves, but they’ll likely be able to do so much more as well. They might “intelligently” decide when to arrive at your house for your morning commute, based on the contents of your calendar that day. They might know (from your fridge</a:t>
            </a:r>
            <a:r>
              <a:rPr lang="ko-KR" altLang="ko-KR" sz="2000" dirty="0">
                <a:solidFill>
                  <a:srgbClr val="FFECD1"/>
                </a:solidFill>
                <a:effectLst/>
                <a:latin typeface="Code Bold" panose="020B0604020202020204" pitchFamily="50" charset="0"/>
                <a:ea typeface="MS Gothic" panose="020B0609070205080204" pitchFamily="49" charset="-128"/>
                <a:cs typeface="MS Gothic" panose="020B0609070205080204" pitchFamily="49" charset="-128"/>
              </a:rPr>
              <a:t> </a:t>
            </a:r>
            <a:r>
              <a:rPr lang="en-US" altLang="ko-KR" sz="2000" dirty="0">
                <a:solidFill>
                  <a:srgbClr val="FFECD1"/>
                </a:solidFill>
                <a:effectLst/>
                <a:latin typeface="Code Bold" panose="020B0604020202020204" pitchFamily="50" charset="0"/>
                <a:ea typeface="굴림" panose="020B0600000101010101" pitchFamily="50" charset="-127"/>
                <a:cs typeface="Arial Nova" panose="020B0504020202020204" pitchFamily="34" charset="0"/>
              </a:rPr>
              <a:t>—</a:t>
            </a:r>
            <a:r>
              <a:rPr lang="ko-KR" altLang="ko-KR" sz="2000" dirty="0">
                <a:solidFill>
                  <a:srgbClr val="FFECD1"/>
                </a:solidFill>
                <a:effectLst/>
                <a:latin typeface="Code Bold" panose="020B0604020202020204" pitchFamily="50" charset="0"/>
                <a:ea typeface="MS Gothic" panose="020B0609070205080204" pitchFamily="49" charset="-128"/>
                <a:cs typeface="MS Gothic" panose="020B0609070205080204" pitchFamily="49" charset="-128"/>
              </a:rPr>
              <a:t> </a:t>
            </a:r>
            <a:r>
              <a:rPr lang="en-US" altLang="ko-KR" sz="2000" dirty="0">
                <a:solidFill>
                  <a:srgbClr val="FFECD1"/>
                </a:solidFill>
                <a:effectLst/>
                <a:latin typeface="Code Bold" panose="020B0604020202020204" pitchFamily="50" charset="0"/>
                <a:ea typeface="굴림" panose="020B0600000101010101" pitchFamily="50" charset="-127"/>
                <a:cs typeface="Helvetica" pitchFamily="2" charset="0"/>
              </a:rPr>
              <a:t>or your glucose monitor) which groceries you</a:t>
            </a:r>
            <a:r>
              <a:rPr lang="en-US" altLang="ko-KR" sz="2000" dirty="0">
                <a:solidFill>
                  <a:srgbClr val="FFECD1"/>
                </a:solidFill>
                <a:effectLst/>
                <a:latin typeface="Code Bold" panose="020B0604020202020204" pitchFamily="50" charset="0"/>
                <a:ea typeface="굴림" panose="020B0600000101010101" pitchFamily="50" charset="-127"/>
                <a:cs typeface="Arial Nova" panose="020B0504020202020204" pitchFamily="34" charset="0"/>
              </a:rPr>
              <a:t>’</a:t>
            </a:r>
            <a:r>
              <a:rPr lang="en-US" altLang="ko-KR" sz="2000" dirty="0">
                <a:solidFill>
                  <a:srgbClr val="FFECD1"/>
                </a:solidFill>
                <a:effectLst/>
                <a:latin typeface="Code Bold" panose="020B0604020202020204" pitchFamily="50" charset="0"/>
                <a:ea typeface="굴림" panose="020B0600000101010101" pitchFamily="50" charset="-127"/>
                <a:cs typeface="Helvetica" pitchFamily="2" charset="0"/>
              </a:rPr>
              <a:t>re low on, and autonomously </a:t>
            </a:r>
            <a:r>
              <a:rPr lang="en-US" altLang="ko-KR" sz="2000" b="1" dirty="0">
                <a:solidFill>
                  <a:srgbClr val="FFC752"/>
                </a:solidFill>
                <a:effectLst/>
                <a:latin typeface="Code Bold" panose="020B0604020202020204" pitchFamily="50" charset="0"/>
                <a:ea typeface="굴림" panose="020B0600000101010101" pitchFamily="50" charset="-127"/>
                <a:cs typeface="Helvetica" pitchFamily="2" charset="0"/>
              </a:rPr>
              <a:t>go fetch </a:t>
            </a:r>
            <a:r>
              <a:rPr lang="en-US" altLang="ko-KR" sz="2000" dirty="0">
                <a:solidFill>
                  <a:srgbClr val="FFECD1"/>
                </a:solidFill>
                <a:effectLst/>
                <a:latin typeface="Code Bold" panose="020B0604020202020204" pitchFamily="50" charset="0"/>
                <a:ea typeface="굴림" panose="020B0600000101010101" pitchFamily="50" charset="-127"/>
                <a:cs typeface="Helvetica" pitchFamily="2" charset="0"/>
              </a:rPr>
              <a:t>some (just in case the thirty minute wait for an Amazon drone proves too </a:t>
            </a:r>
            <a:r>
              <a:rPr lang="en-US" altLang="ko-KR" sz="2000" b="1" dirty="0">
                <a:solidFill>
                  <a:srgbClr val="FFC752"/>
                </a:solidFill>
                <a:effectLst/>
                <a:latin typeface="Code Bold" panose="020B0604020202020204" pitchFamily="50" charset="0"/>
                <a:ea typeface="굴림" panose="020B0600000101010101" pitchFamily="50" charset="-127"/>
                <a:cs typeface="Helvetica" pitchFamily="2" charset="0"/>
              </a:rPr>
              <a:t>onerous</a:t>
            </a:r>
            <a:r>
              <a:rPr lang="en-US" altLang="ko-KR" sz="2000" dirty="0">
                <a:solidFill>
                  <a:srgbClr val="FFECD1"/>
                </a:solidFill>
                <a:effectLst/>
                <a:latin typeface="Code Bold" panose="020B0604020202020204" pitchFamily="50" charset="0"/>
                <a:ea typeface="굴림" panose="020B0600000101010101" pitchFamily="50" charset="-127"/>
                <a:cs typeface="Helvetica" pitchFamily="2" charset="0"/>
              </a:rPr>
              <a:t>). In a similar sense, even the </a:t>
            </a:r>
            <a:r>
              <a:rPr lang="en-US" altLang="ko-KR" sz="2000" b="1" dirty="0">
                <a:solidFill>
                  <a:srgbClr val="FFC752"/>
                </a:solidFill>
                <a:effectLst/>
                <a:latin typeface="Code Bold" panose="020B0604020202020204" pitchFamily="50" charset="0"/>
                <a:ea typeface="굴림" panose="020B0600000101010101" pitchFamily="50" charset="-127"/>
                <a:cs typeface="Helvetica" pitchFamily="2" charset="0"/>
              </a:rPr>
              <a:t>first iteration </a:t>
            </a:r>
            <a:r>
              <a:rPr lang="en-US" altLang="ko-KR" sz="2000" dirty="0">
                <a:solidFill>
                  <a:srgbClr val="FFECD1"/>
                </a:solidFill>
                <a:effectLst/>
                <a:latin typeface="Code Bold" panose="020B0604020202020204" pitchFamily="50" charset="0"/>
                <a:ea typeface="굴림" panose="020B0600000101010101" pitchFamily="50" charset="-127"/>
                <a:cs typeface="Helvetica" pitchFamily="2" charset="0"/>
              </a:rPr>
              <a:t>of the iPhone</a:t>
            </a:r>
            <a:r>
              <a:rPr lang="ko-KR" altLang="ko-KR" sz="2000" dirty="0">
                <a:solidFill>
                  <a:srgbClr val="FFECD1"/>
                </a:solidFill>
                <a:effectLst/>
                <a:latin typeface="Code Bold" panose="020B0604020202020204" pitchFamily="50" charset="0"/>
                <a:ea typeface="MS Gothic" panose="020B0609070205080204" pitchFamily="49" charset="-128"/>
                <a:cs typeface="MS Gothic" panose="020B0609070205080204" pitchFamily="49" charset="-128"/>
              </a:rPr>
              <a:t> </a:t>
            </a:r>
            <a:r>
              <a:rPr lang="en-US" altLang="ko-KR" sz="2000" dirty="0">
                <a:solidFill>
                  <a:srgbClr val="FFECD1"/>
                </a:solidFill>
                <a:effectLst/>
                <a:latin typeface="Code Bold" panose="020B0604020202020204" pitchFamily="50" charset="0"/>
                <a:ea typeface="굴림" panose="020B0600000101010101" pitchFamily="50" charset="-127"/>
                <a:cs typeface="Arial Nova" panose="020B0504020202020204" pitchFamily="34" charset="0"/>
              </a:rPr>
              <a:t>—</a:t>
            </a:r>
            <a:r>
              <a:rPr lang="ko-KR" altLang="ko-KR" sz="2000" dirty="0">
                <a:solidFill>
                  <a:srgbClr val="FFECD1"/>
                </a:solidFill>
                <a:effectLst/>
                <a:latin typeface="Code Bold" panose="020B0604020202020204" pitchFamily="50" charset="0"/>
                <a:ea typeface="MS Gothic" panose="020B0609070205080204" pitchFamily="49" charset="-128"/>
                <a:cs typeface="MS Gothic" panose="020B0609070205080204" pitchFamily="49" charset="-128"/>
              </a:rPr>
              <a:t> </a:t>
            </a:r>
            <a:r>
              <a:rPr lang="en-US" altLang="ko-KR" sz="2000" dirty="0">
                <a:solidFill>
                  <a:srgbClr val="FFECD1"/>
                </a:solidFill>
                <a:effectLst/>
                <a:latin typeface="Code Bold" panose="020B0604020202020204" pitchFamily="50" charset="0"/>
                <a:ea typeface="굴림" panose="020B0600000101010101" pitchFamily="50" charset="-127"/>
                <a:cs typeface="Helvetica" pitchFamily="2" charset="0"/>
              </a:rPr>
              <a:t>which didn</a:t>
            </a:r>
            <a:r>
              <a:rPr lang="en-US" altLang="ko-KR" sz="2000" dirty="0">
                <a:solidFill>
                  <a:srgbClr val="FFECD1"/>
                </a:solidFill>
                <a:effectLst/>
                <a:latin typeface="Code Bold" panose="020B0604020202020204" pitchFamily="50" charset="0"/>
                <a:ea typeface="굴림" panose="020B0600000101010101" pitchFamily="50" charset="-127"/>
                <a:cs typeface="Arial Nova" panose="020B0504020202020204" pitchFamily="34" charset="0"/>
              </a:rPr>
              <a:t>’</a:t>
            </a:r>
            <a:r>
              <a:rPr lang="en-US" altLang="ko-KR" sz="2000" dirty="0">
                <a:solidFill>
                  <a:srgbClr val="FFECD1"/>
                </a:solidFill>
                <a:effectLst/>
                <a:latin typeface="Code Bold" panose="020B0604020202020204" pitchFamily="50" charset="0"/>
                <a:ea typeface="굴림" panose="020B0600000101010101" pitchFamily="50" charset="-127"/>
                <a:cs typeface="Helvetica" pitchFamily="2" charset="0"/>
              </a:rPr>
              <a:t>t yet have an App Store</a:t>
            </a:r>
            <a:r>
              <a:rPr lang="ko-KR" altLang="ko-KR" sz="2000" dirty="0">
                <a:solidFill>
                  <a:srgbClr val="FFECD1"/>
                </a:solidFill>
                <a:effectLst/>
                <a:latin typeface="Code Bold" panose="020B0604020202020204" pitchFamily="50" charset="0"/>
                <a:ea typeface="MS Gothic" panose="020B0609070205080204" pitchFamily="49" charset="-128"/>
                <a:cs typeface="MS Gothic" panose="020B0609070205080204" pitchFamily="49" charset="-128"/>
              </a:rPr>
              <a:t> </a:t>
            </a:r>
            <a:r>
              <a:rPr lang="en-US" altLang="ko-KR" sz="2000" dirty="0">
                <a:solidFill>
                  <a:srgbClr val="FFECD1"/>
                </a:solidFill>
                <a:effectLst/>
                <a:latin typeface="Code Bold" panose="020B0604020202020204" pitchFamily="50" charset="0"/>
                <a:ea typeface="굴림" panose="020B0600000101010101" pitchFamily="50" charset="-127"/>
                <a:cs typeface="Arial Nova" panose="020B0504020202020204" pitchFamily="34" charset="0"/>
              </a:rPr>
              <a:t>—</a:t>
            </a:r>
            <a:r>
              <a:rPr lang="ko-KR" altLang="ko-KR" sz="2000" dirty="0">
                <a:solidFill>
                  <a:srgbClr val="FFECD1"/>
                </a:solidFill>
                <a:effectLst/>
                <a:latin typeface="Code Bold" panose="020B0604020202020204" pitchFamily="50" charset="0"/>
                <a:ea typeface="MS Gothic" panose="020B0609070205080204" pitchFamily="49" charset="-128"/>
                <a:cs typeface="MS Gothic" panose="020B0609070205080204" pitchFamily="49" charset="-128"/>
              </a:rPr>
              <a:t> </a:t>
            </a:r>
            <a:r>
              <a:rPr lang="en-US" altLang="ko-KR" sz="2000" dirty="0">
                <a:solidFill>
                  <a:srgbClr val="FFECD1"/>
                </a:solidFill>
                <a:effectLst/>
                <a:latin typeface="Code Bold" panose="020B0604020202020204" pitchFamily="50" charset="0"/>
                <a:ea typeface="굴림" panose="020B0600000101010101" pitchFamily="50" charset="-127"/>
                <a:cs typeface="Helvetica" pitchFamily="2" charset="0"/>
              </a:rPr>
              <a:t>nonetheless had extraordinary potential as a multimedia device due in part to its connectivity.</a:t>
            </a:r>
            <a:endParaRPr lang="ko-KR" altLang="ko-KR" dirty="0">
              <a:solidFill>
                <a:srgbClr val="FFECD1"/>
              </a:solidFill>
              <a:effectLst/>
              <a:latin typeface="Code Bold" panose="020B0604020202020204" pitchFamily="50" charset="0"/>
              <a:ea typeface="맑은 고딕" panose="020B0503020000020004" pitchFamily="50" charset="-127"/>
              <a:cs typeface="Times New Roman" panose="02020603050405020304" pitchFamily="18" charset="0"/>
            </a:endParaRPr>
          </a:p>
        </p:txBody>
      </p:sp>
      <p:sp>
        <p:nvSpPr>
          <p:cNvPr id="5" name="Rectangle 4">
            <a:extLst>
              <a:ext uri="{FF2B5EF4-FFF2-40B4-BE49-F238E27FC236}">
                <a16:creationId xmlns:a16="http://schemas.microsoft.com/office/drawing/2014/main" id="{386978B9-4DCA-301A-ECB2-6913929FF1E6}"/>
              </a:ext>
            </a:extLst>
          </p:cNvPr>
          <p:cNvSpPr/>
          <p:nvPr/>
        </p:nvSpPr>
        <p:spPr>
          <a:xfrm>
            <a:off x="0" y="0"/>
            <a:ext cx="2010225" cy="6858000"/>
          </a:xfrm>
          <a:prstGeom prst="rect">
            <a:avLst/>
          </a:prstGeom>
          <a:solidFill>
            <a:srgbClr val="FFE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TextBox 3">
            <a:extLst>
              <a:ext uri="{FF2B5EF4-FFF2-40B4-BE49-F238E27FC236}">
                <a16:creationId xmlns:a16="http://schemas.microsoft.com/office/drawing/2014/main" id="{2178BF10-4E82-7FDB-545A-BFDFF3ED80D8}"/>
              </a:ext>
            </a:extLst>
          </p:cNvPr>
          <p:cNvSpPr txBox="1"/>
          <p:nvPr/>
        </p:nvSpPr>
        <p:spPr>
          <a:xfrm rot="16200000">
            <a:off x="-1852397" y="2875002"/>
            <a:ext cx="5766322" cy="1107996"/>
          </a:xfrm>
          <a:prstGeom prst="rect">
            <a:avLst/>
          </a:prstGeom>
          <a:noFill/>
        </p:spPr>
        <p:txBody>
          <a:bodyPr wrap="none" rtlCol="0">
            <a:spAutoFit/>
          </a:bodyPr>
          <a:lstStyle/>
          <a:p>
            <a:r>
              <a:rPr lang="en-US" altLang="ko-KR" sz="6600" dirty="0">
                <a:solidFill>
                  <a:srgbClr val="87C8C1"/>
                </a:solidFill>
                <a:latin typeface="Code Pro-Trial Black" panose="00000800000000000000" pitchFamily="50" charset="0"/>
              </a:rPr>
              <a:t>Driverless</a:t>
            </a:r>
            <a:endParaRPr lang="ko-KR" altLang="en-US" sz="6600" dirty="0">
              <a:solidFill>
                <a:srgbClr val="87C8C1"/>
              </a:solidFill>
              <a:latin typeface="Code Pro-Trial Black" panose="00000800000000000000" pitchFamily="50" charset="0"/>
            </a:endParaRPr>
          </a:p>
        </p:txBody>
      </p:sp>
    </p:spTree>
    <p:extLst>
      <p:ext uri="{BB962C8B-B14F-4D97-AF65-F5344CB8AC3E}">
        <p14:creationId xmlns:p14="http://schemas.microsoft.com/office/powerpoint/2010/main" val="10513256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iterate type="wd">
                                    <p:tmPct val="1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FA3B1"/>
        </a:solidFill>
        <a:effectLst/>
      </p:bgPr>
    </p:bg>
    <p:spTree>
      <p:nvGrpSpPr>
        <p:cNvPr id="1" name=""/>
        <p:cNvGrpSpPr/>
        <p:nvPr/>
      </p:nvGrpSpPr>
      <p:grpSpPr>
        <a:xfrm>
          <a:off x="0" y="0"/>
          <a:ext cx="0" cy="0"/>
          <a:chOff x="0" y="0"/>
          <a:chExt cx="0" cy="0"/>
        </a:xfrm>
      </p:grpSpPr>
      <p:pic>
        <p:nvPicPr>
          <p:cNvPr id="2" name="Picture 1" descr="Chart&#10;&#10;Description automatically generated">
            <a:hlinkClick r:id="rId2"/>
            <a:extLst>
              <a:ext uri="{FF2B5EF4-FFF2-40B4-BE49-F238E27FC236}">
                <a16:creationId xmlns:a16="http://schemas.microsoft.com/office/drawing/2014/main" id="{E3794FF1-BE23-2833-A849-1FD7651EAD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0225" y="-33950"/>
            <a:ext cx="10181775" cy="6891950"/>
          </a:xfrm>
          <a:prstGeom prst="rect">
            <a:avLst/>
          </a:prstGeom>
          <a:noFill/>
          <a:ln>
            <a:noFill/>
          </a:ln>
        </p:spPr>
      </p:pic>
      <p:sp>
        <p:nvSpPr>
          <p:cNvPr id="3" name="Rectangle 2">
            <a:extLst>
              <a:ext uri="{FF2B5EF4-FFF2-40B4-BE49-F238E27FC236}">
                <a16:creationId xmlns:a16="http://schemas.microsoft.com/office/drawing/2014/main" id="{D3C62892-A659-4FDC-B843-9B53F855F743}"/>
              </a:ext>
            </a:extLst>
          </p:cNvPr>
          <p:cNvSpPr/>
          <p:nvPr/>
        </p:nvSpPr>
        <p:spPr>
          <a:xfrm>
            <a:off x="0" y="0"/>
            <a:ext cx="2010225" cy="6858000"/>
          </a:xfrm>
          <a:prstGeom prst="rect">
            <a:avLst/>
          </a:prstGeom>
          <a:solidFill>
            <a:srgbClr val="FFE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TextBox 3">
            <a:extLst>
              <a:ext uri="{FF2B5EF4-FFF2-40B4-BE49-F238E27FC236}">
                <a16:creationId xmlns:a16="http://schemas.microsoft.com/office/drawing/2014/main" id="{ACF7EE7E-9605-6D1B-B5B2-518EF76056DE}"/>
              </a:ext>
            </a:extLst>
          </p:cNvPr>
          <p:cNvSpPr txBox="1"/>
          <p:nvPr/>
        </p:nvSpPr>
        <p:spPr>
          <a:xfrm rot="16200000">
            <a:off x="-1852397" y="2875002"/>
            <a:ext cx="5766322" cy="1107996"/>
          </a:xfrm>
          <a:prstGeom prst="rect">
            <a:avLst/>
          </a:prstGeom>
          <a:noFill/>
        </p:spPr>
        <p:txBody>
          <a:bodyPr wrap="none" rtlCol="0">
            <a:spAutoFit/>
          </a:bodyPr>
          <a:lstStyle/>
          <a:p>
            <a:r>
              <a:rPr lang="en-US" altLang="ko-KR" sz="6600" dirty="0">
                <a:solidFill>
                  <a:srgbClr val="87C8C1"/>
                </a:solidFill>
                <a:latin typeface="Code Pro-Trial Black" panose="00000800000000000000" pitchFamily="50" charset="0"/>
              </a:rPr>
              <a:t>Driverless</a:t>
            </a:r>
            <a:endParaRPr lang="ko-KR" altLang="en-US" sz="6600" dirty="0">
              <a:solidFill>
                <a:srgbClr val="87C8C1"/>
              </a:solidFill>
              <a:latin typeface="Code Pro-Trial Black" panose="00000800000000000000" pitchFamily="50" charset="0"/>
            </a:endParaRPr>
          </a:p>
        </p:txBody>
      </p:sp>
    </p:spTree>
    <p:extLst>
      <p:ext uri="{BB962C8B-B14F-4D97-AF65-F5344CB8AC3E}">
        <p14:creationId xmlns:p14="http://schemas.microsoft.com/office/powerpoint/2010/main" val="179935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FA3B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903D31-BA0C-94FC-F3AA-ABF73208B897}"/>
              </a:ext>
            </a:extLst>
          </p:cNvPr>
          <p:cNvSpPr txBox="1"/>
          <p:nvPr/>
        </p:nvSpPr>
        <p:spPr>
          <a:xfrm>
            <a:off x="2677882" y="924019"/>
            <a:ext cx="8781143" cy="5009961"/>
          </a:xfrm>
          <a:prstGeom prst="rect">
            <a:avLst/>
          </a:prstGeom>
          <a:noFill/>
        </p:spPr>
        <p:txBody>
          <a:bodyPr wrap="square" anchor="ctr">
            <a:spAutoFit/>
          </a:bodyPr>
          <a:lstStyle/>
          <a:p>
            <a:pPr>
              <a:lnSpc>
                <a:spcPct val="150000"/>
              </a:lnSpc>
              <a:spcAft>
                <a:spcPts val="600"/>
              </a:spcAft>
            </a:pPr>
            <a:r>
              <a:rPr lang="en-US" altLang="ko-KR" sz="2400" dirty="0">
                <a:solidFill>
                  <a:srgbClr val="FFECD1"/>
                </a:solidFill>
                <a:latin typeface="Code Bold" panose="020B0604020202020204" pitchFamily="50" charset="0"/>
                <a:ea typeface="굴림" panose="020B0600000101010101" pitchFamily="50" charset="-127"/>
                <a:cs typeface="Helvetica" pitchFamily="2" charset="0"/>
              </a:rPr>
              <a:t>In many ways it is easy to see why the trolley problem has become the </a:t>
            </a:r>
            <a:r>
              <a:rPr lang="en-US" altLang="ko-KR" sz="2400" b="1" dirty="0">
                <a:solidFill>
                  <a:srgbClr val="FFC752"/>
                </a:solidFill>
                <a:latin typeface="Code Bold" panose="020B0604020202020204" pitchFamily="50" charset="0"/>
                <a:ea typeface="굴림" panose="020B0600000101010101" pitchFamily="50" charset="-127"/>
                <a:cs typeface="Helvetica" pitchFamily="2" charset="0"/>
              </a:rPr>
              <a:t>canonical example </a:t>
            </a:r>
            <a:r>
              <a:rPr lang="en-US" altLang="ko-KR" sz="2400" dirty="0">
                <a:solidFill>
                  <a:srgbClr val="FFECD1"/>
                </a:solidFill>
                <a:latin typeface="Code Bold" panose="020B0604020202020204" pitchFamily="50" charset="0"/>
                <a:ea typeface="굴림" panose="020B0600000101010101" pitchFamily="50" charset="-127"/>
                <a:cs typeface="Helvetica" pitchFamily="2" charset="0"/>
              </a:rPr>
              <a:t>in thinking about self-driving cars. Given the </a:t>
            </a:r>
            <a:r>
              <a:rPr lang="en-US" altLang="ko-KR" sz="2400" b="1" dirty="0">
                <a:solidFill>
                  <a:srgbClr val="FFC752"/>
                </a:solidFill>
                <a:latin typeface="Code Bold" panose="020B0604020202020204" pitchFamily="50" charset="0"/>
                <a:ea typeface="굴림" panose="020B0600000101010101" pitchFamily="50" charset="-127"/>
                <a:cs typeface="Helvetica" pitchFamily="2" charset="0"/>
              </a:rPr>
              <a:t>death toll </a:t>
            </a:r>
            <a:r>
              <a:rPr lang="en-US" altLang="ko-KR" sz="2400" dirty="0">
                <a:solidFill>
                  <a:srgbClr val="FFECD1"/>
                </a:solidFill>
                <a:latin typeface="Code Bold" panose="020B0604020202020204" pitchFamily="50" charset="0"/>
                <a:ea typeface="굴림" panose="020B0600000101010101" pitchFamily="50" charset="-127"/>
                <a:cs typeface="Helvetica" pitchFamily="2" charset="0"/>
              </a:rPr>
              <a:t>that human-operated cars deliver every year, it is </a:t>
            </a:r>
            <a:r>
              <a:rPr lang="en-US" altLang="ko-KR" sz="2400" b="1" dirty="0">
                <a:solidFill>
                  <a:srgbClr val="FFC752"/>
                </a:solidFill>
                <a:latin typeface="Code Bold" panose="020B0604020202020204" pitchFamily="50" charset="0"/>
                <a:ea typeface="굴림" panose="020B0600000101010101" pitchFamily="50" charset="-127"/>
                <a:cs typeface="Helvetica" pitchFamily="2" charset="0"/>
              </a:rPr>
              <a:t>safe to assume </a:t>
            </a:r>
            <a:r>
              <a:rPr lang="en-US" altLang="ko-KR" sz="2400" dirty="0">
                <a:solidFill>
                  <a:srgbClr val="FFECD1"/>
                </a:solidFill>
                <a:latin typeface="Code Bold" panose="020B0604020202020204" pitchFamily="50" charset="0"/>
                <a:ea typeface="굴림" panose="020B0600000101010101" pitchFamily="50" charset="-127"/>
                <a:cs typeface="Helvetica" pitchFamily="2" charset="0"/>
              </a:rPr>
              <a:t>that cars will continue to be at least somewhat hazardous, even with the vast improvements in efficiency that automation might bring. It follows, then, that we should think about the </a:t>
            </a:r>
            <a:r>
              <a:rPr lang="en-US" altLang="ko-KR" sz="2400" i="1" dirty="0">
                <a:solidFill>
                  <a:srgbClr val="FFECD1"/>
                </a:solidFill>
                <a:latin typeface="Code Bold" panose="020B0604020202020204" pitchFamily="50" charset="0"/>
                <a:ea typeface="굴림" panose="020B0600000101010101" pitchFamily="50" charset="-127"/>
                <a:cs typeface="Helvetica" pitchFamily="2" charset="0"/>
              </a:rPr>
              <a:t>road-based equivalent </a:t>
            </a:r>
            <a:r>
              <a:rPr lang="en-US" altLang="ko-KR" sz="2400" dirty="0">
                <a:solidFill>
                  <a:srgbClr val="FFECD1"/>
                </a:solidFill>
                <a:latin typeface="Code Bold" panose="020B0604020202020204" pitchFamily="50" charset="0"/>
                <a:ea typeface="굴림" panose="020B0600000101010101" pitchFamily="50" charset="-127"/>
                <a:cs typeface="Helvetica" pitchFamily="2" charset="0"/>
              </a:rPr>
              <a:t>of this tra</a:t>
            </a:r>
            <a:r>
              <a:rPr lang="en-US" altLang="ko-KR" sz="2400" i="1" dirty="0">
                <a:solidFill>
                  <a:srgbClr val="FFECD1"/>
                </a:solidFill>
                <a:latin typeface="Code Bold" panose="020B0604020202020204" pitchFamily="50" charset="0"/>
                <a:ea typeface="굴림" panose="020B0600000101010101" pitchFamily="50" charset="-127"/>
                <a:cs typeface="Helvetica" pitchFamily="2" charset="0"/>
              </a:rPr>
              <a:t>ck-based</a:t>
            </a:r>
            <a:r>
              <a:rPr lang="en-US" altLang="ko-KR" sz="2400" dirty="0">
                <a:solidFill>
                  <a:srgbClr val="FFECD1"/>
                </a:solidFill>
                <a:latin typeface="Code Bold" panose="020B0604020202020204" pitchFamily="50" charset="0"/>
                <a:ea typeface="굴림" panose="020B0600000101010101" pitchFamily="50" charset="-127"/>
                <a:cs typeface="Helvetica" pitchFamily="2" charset="0"/>
              </a:rPr>
              <a:t> trolley problem as a matter of urgency, deciding whether and how to code societal values into autonomous vehicles.</a:t>
            </a:r>
            <a:endParaRPr lang="ko-KR" altLang="ko-KR" sz="2000" dirty="0">
              <a:solidFill>
                <a:srgbClr val="FFECD1"/>
              </a:solidFill>
              <a:latin typeface="Code Bold" panose="020B0604020202020204" pitchFamily="50" charset="0"/>
              <a:ea typeface="맑은 고딕" panose="020B0503020000020004" pitchFamily="50" charset="-127"/>
              <a:cs typeface="Times New Roman" panose="02020603050405020304" pitchFamily="18" charset="0"/>
            </a:endParaRPr>
          </a:p>
        </p:txBody>
      </p:sp>
      <p:sp>
        <p:nvSpPr>
          <p:cNvPr id="4" name="TextBox 3">
            <a:extLst>
              <a:ext uri="{FF2B5EF4-FFF2-40B4-BE49-F238E27FC236}">
                <a16:creationId xmlns:a16="http://schemas.microsoft.com/office/drawing/2014/main" id="{A801F2D5-440C-90B5-DCA8-E8252F9C148C}"/>
              </a:ext>
            </a:extLst>
          </p:cNvPr>
          <p:cNvSpPr txBox="1"/>
          <p:nvPr/>
        </p:nvSpPr>
        <p:spPr>
          <a:xfrm rot="16200000">
            <a:off x="-1852397" y="2875002"/>
            <a:ext cx="5766322" cy="1107996"/>
          </a:xfrm>
          <a:prstGeom prst="rect">
            <a:avLst/>
          </a:prstGeom>
          <a:noFill/>
        </p:spPr>
        <p:txBody>
          <a:bodyPr wrap="none" rtlCol="0">
            <a:spAutoFit/>
          </a:bodyPr>
          <a:lstStyle/>
          <a:p>
            <a:r>
              <a:rPr lang="en-US" altLang="ko-KR" sz="6600" dirty="0">
                <a:solidFill>
                  <a:srgbClr val="87C8C1"/>
                </a:solidFill>
                <a:latin typeface="Code Pro-Trial Black" panose="00000800000000000000" pitchFamily="50" charset="0"/>
              </a:rPr>
              <a:t>Driverless</a:t>
            </a:r>
            <a:endParaRPr lang="ko-KR" altLang="en-US" sz="6600" dirty="0">
              <a:solidFill>
                <a:srgbClr val="87C8C1"/>
              </a:solidFill>
              <a:latin typeface="Code Pro-Trial Black" panose="00000800000000000000" pitchFamily="50" charset="0"/>
            </a:endParaRPr>
          </a:p>
        </p:txBody>
      </p:sp>
      <p:sp>
        <p:nvSpPr>
          <p:cNvPr id="5" name="Rectangle 4">
            <a:extLst>
              <a:ext uri="{FF2B5EF4-FFF2-40B4-BE49-F238E27FC236}">
                <a16:creationId xmlns:a16="http://schemas.microsoft.com/office/drawing/2014/main" id="{2AAC5B7E-F126-90B3-12F2-1B4A0A931C3F}"/>
              </a:ext>
            </a:extLst>
          </p:cNvPr>
          <p:cNvSpPr/>
          <p:nvPr/>
        </p:nvSpPr>
        <p:spPr>
          <a:xfrm>
            <a:off x="0" y="0"/>
            <a:ext cx="2010225" cy="6858000"/>
          </a:xfrm>
          <a:prstGeom prst="rect">
            <a:avLst/>
          </a:prstGeom>
          <a:solidFill>
            <a:srgbClr val="FFE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a:extLst>
              <a:ext uri="{FF2B5EF4-FFF2-40B4-BE49-F238E27FC236}">
                <a16:creationId xmlns:a16="http://schemas.microsoft.com/office/drawing/2014/main" id="{EE5530FE-D294-AFA9-3111-3D400205C65B}"/>
              </a:ext>
            </a:extLst>
          </p:cNvPr>
          <p:cNvSpPr txBox="1"/>
          <p:nvPr/>
        </p:nvSpPr>
        <p:spPr>
          <a:xfrm rot="16200000">
            <a:off x="-1852397" y="2875002"/>
            <a:ext cx="5766322" cy="1107996"/>
          </a:xfrm>
          <a:prstGeom prst="rect">
            <a:avLst/>
          </a:prstGeom>
          <a:noFill/>
        </p:spPr>
        <p:txBody>
          <a:bodyPr wrap="none" rtlCol="0">
            <a:spAutoFit/>
          </a:bodyPr>
          <a:lstStyle/>
          <a:p>
            <a:r>
              <a:rPr lang="en-US" altLang="ko-KR" sz="6600" dirty="0">
                <a:solidFill>
                  <a:srgbClr val="87C8C1"/>
                </a:solidFill>
                <a:latin typeface="Code Pro-Trial Black" panose="00000800000000000000" pitchFamily="50" charset="0"/>
              </a:rPr>
              <a:t>Driverless</a:t>
            </a:r>
            <a:endParaRPr lang="ko-KR" altLang="en-US" sz="6600" dirty="0">
              <a:solidFill>
                <a:srgbClr val="87C8C1"/>
              </a:solidFill>
              <a:latin typeface="Code Pro-Trial Black" panose="00000800000000000000" pitchFamily="50" charset="0"/>
            </a:endParaRPr>
          </a:p>
        </p:txBody>
      </p:sp>
    </p:spTree>
    <p:extLst>
      <p:ext uri="{BB962C8B-B14F-4D97-AF65-F5344CB8AC3E}">
        <p14:creationId xmlns:p14="http://schemas.microsoft.com/office/powerpoint/2010/main" val="253750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iterate type="wd">
                                    <p:tmPct val="1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FA3B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1C2127-6CB2-2E3C-BE47-3E1D7A755B44}"/>
              </a:ext>
            </a:extLst>
          </p:cNvPr>
          <p:cNvSpPr txBox="1"/>
          <p:nvPr/>
        </p:nvSpPr>
        <p:spPr>
          <a:xfrm>
            <a:off x="2677882" y="1201018"/>
            <a:ext cx="8974742" cy="4455963"/>
          </a:xfrm>
          <a:prstGeom prst="rect">
            <a:avLst/>
          </a:prstGeom>
          <a:noFill/>
        </p:spPr>
        <p:txBody>
          <a:bodyPr wrap="square">
            <a:spAutoFit/>
          </a:bodyPr>
          <a:lstStyle/>
          <a:p>
            <a:pPr>
              <a:lnSpc>
                <a:spcPct val="150000"/>
              </a:lnSpc>
              <a:spcAft>
                <a:spcPts val="600"/>
              </a:spcAft>
            </a:pPr>
            <a:r>
              <a:rPr lang="en-US" altLang="ko-KR" sz="2400" dirty="0">
                <a:solidFill>
                  <a:srgbClr val="FFECD1"/>
                </a:solidFill>
                <a:effectLst/>
                <a:latin typeface="Code Bold" panose="020B0604020202020204" pitchFamily="50" charset="0"/>
                <a:ea typeface="굴림" panose="020B0600000101010101" pitchFamily="50" charset="-127"/>
                <a:cs typeface="Helvetica" pitchFamily="2" charset="0"/>
              </a:rPr>
              <a:t>Indeed, scientists at MIT’s Media Lab have launched an impressive attempt to experiment with just this question. </a:t>
            </a:r>
            <a:r>
              <a:rPr lang="en-US" altLang="ko-KR" sz="2400" b="1" dirty="0">
                <a:solidFill>
                  <a:schemeClr val="bg1"/>
                </a:solidFill>
                <a:effectLst/>
                <a:latin typeface="Code Bold" panose="020B0604020202020204" pitchFamily="50" charset="0"/>
                <a:ea typeface="굴림" panose="020B0600000101010101" pitchFamily="50" charset="-127"/>
                <a:cs typeface="Helvetica" pitchFamily="2" charset="0"/>
              </a:rPr>
              <a:t>The </a:t>
            </a:r>
            <a:r>
              <a:rPr lang="en-US" altLang="ko-KR" sz="2400" b="1" strike="noStrike" dirty="0">
                <a:solidFill>
                  <a:schemeClr val="bg1"/>
                </a:solidFill>
                <a:effectLst/>
                <a:latin typeface="Code Bold" panose="020B0604020202020204" pitchFamily="50" charset="0"/>
                <a:ea typeface="굴림" panose="020B0600000101010101" pitchFamily="50" charset="-127"/>
                <a:cs typeface="Helvetica" pitchFamily="2" charset="0"/>
              </a:rPr>
              <a:t>Moral Machine </a:t>
            </a:r>
            <a:r>
              <a:rPr lang="en-US" altLang="ko-KR" sz="2400" strike="noStrike" dirty="0">
                <a:solidFill>
                  <a:srgbClr val="FFECD1"/>
                </a:solidFill>
                <a:effectLst/>
                <a:latin typeface="Code Bold" panose="020B0604020202020204" pitchFamily="50" charset="0"/>
                <a:ea typeface="굴림" panose="020B0600000101010101" pitchFamily="50" charset="-127"/>
                <a:cs typeface="Helvetica" pitchFamily="2" charset="0"/>
              </a:rPr>
              <a:t>platform</a:t>
            </a:r>
            <a:r>
              <a:rPr lang="en-US" altLang="ko-KR" sz="2400" dirty="0">
                <a:solidFill>
                  <a:srgbClr val="FFECD1"/>
                </a:solidFill>
                <a:effectLst/>
                <a:latin typeface="Code Bold" panose="020B0604020202020204" pitchFamily="50" charset="0"/>
                <a:ea typeface="굴림" panose="020B0600000101010101" pitchFamily="50" charset="-127"/>
                <a:cs typeface="Helvetica" pitchFamily="2" charset="0"/>
              </a:rPr>
              <a:t> invites users to judge a series of </a:t>
            </a:r>
            <a:r>
              <a:rPr lang="en-US" altLang="ko-KR" sz="2400" b="1" dirty="0">
                <a:solidFill>
                  <a:srgbClr val="FFC752"/>
                </a:solidFill>
                <a:effectLst/>
                <a:latin typeface="Code Bold" panose="020B0604020202020204" pitchFamily="50" charset="0"/>
                <a:ea typeface="굴림" panose="020B0600000101010101" pitchFamily="50" charset="-127"/>
                <a:cs typeface="Helvetica" pitchFamily="2" charset="0"/>
              </a:rPr>
              <a:t>hypothetical scenarios</a:t>
            </a:r>
            <a:r>
              <a:rPr lang="en-US" altLang="ko-KR" sz="2400" dirty="0">
                <a:solidFill>
                  <a:srgbClr val="FFECD1"/>
                </a:solidFill>
                <a:effectLst/>
                <a:latin typeface="Code Bold" panose="020B0604020202020204" pitchFamily="50" charset="0"/>
                <a:ea typeface="굴림" panose="020B0600000101010101" pitchFamily="50" charset="-127"/>
                <a:cs typeface="Helvetica" pitchFamily="2" charset="0"/>
              </a:rPr>
              <a:t>, making difficult decisions about the direction an out-of-control car should swerve. After answering a series of questions, the survey will rank a user’s implied “preferences” with almost </a:t>
            </a:r>
            <a:r>
              <a:rPr lang="en-US" altLang="ko-KR" sz="2400" b="1" dirty="0">
                <a:solidFill>
                  <a:srgbClr val="FFC752"/>
                </a:solidFill>
                <a:effectLst/>
                <a:latin typeface="Code Bold" panose="020B0604020202020204" pitchFamily="50" charset="0"/>
                <a:ea typeface="굴림" panose="020B0600000101010101" pitchFamily="50" charset="-127"/>
                <a:cs typeface="Helvetica" pitchFamily="2" charset="0"/>
              </a:rPr>
              <a:t>disturbing granularity</a:t>
            </a:r>
            <a:r>
              <a:rPr lang="en-US" altLang="ko-KR" sz="2400" dirty="0">
                <a:solidFill>
                  <a:srgbClr val="FFECD1"/>
                </a:solidFill>
                <a:effectLst/>
                <a:latin typeface="Code Bold" panose="020B0604020202020204" pitchFamily="50" charset="0"/>
                <a:ea typeface="굴림" panose="020B0600000101010101" pitchFamily="50" charset="-127"/>
                <a:cs typeface="Helvetica" pitchFamily="2" charset="0"/>
              </a:rPr>
              <a:t>, in terms of gender, age, wealth, health, and much else.</a:t>
            </a:r>
            <a:endParaRPr lang="ko-KR" altLang="ko-KR" sz="2000" dirty="0">
              <a:solidFill>
                <a:srgbClr val="FFECD1"/>
              </a:solidFill>
              <a:effectLst/>
              <a:latin typeface="Code Bold" panose="020B0604020202020204" pitchFamily="50" charset="0"/>
              <a:ea typeface="맑은 고딕" panose="020B0503020000020004" pitchFamily="50" charset="-127"/>
              <a:cs typeface="Times New Roman" panose="02020603050405020304" pitchFamily="18" charset="0"/>
            </a:endParaRPr>
          </a:p>
        </p:txBody>
      </p:sp>
      <p:sp>
        <p:nvSpPr>
          <p:cNvPr id="4" name="TextBox 3">
            <a:extLst>
              <a:ext uri="{FF2B5EF4-FFF2-40B4-BE49-F238E27FC236}">
                <a16:creationId xmlns:a16="http://schemas.microsoft.com/office/drawing/2014/main" id="{0295757B-D82F-2FBF-94D0-71FD56BD10F1}"/>
              </a:ext>
            </a:extLst>
          </p:cNvPr>
          <p:cNvSpPr txBox="1"/>
          <p:nvPr/>
        </p:nvSpPr>
        <p:spPr>
          <a:xfrm rot="16200000">
            <a:off x="-1852397" y="2875002"/>
            <a:ext cx="5766322" cy="1107996"/>
          </a:xfrm>
          <a:prstGeom prst="rect">
            <a:avLst/>
          </a:prstGeom>
          <a:noFill/>
        </p:spPr>
        <p:txBody>
          <a:bodyPr wrap="none" rtlCol="0">
            <a:spAutoFit/>
          </a:bodyPr>
          <a:lstStyle/>
          <a:p>
            <a:r>
              <a:rPr lang="en-US" altLang="ko-KR" sz="6600" dirty="0">
                <a:solidFill>
                  <a:srgbClr val="87C8C1"/>
                </a:solidFill>
                <a:latin typeface="Code Pro-Trial Black" panose="00000800000000000000" pitchFamily="50" charset="0"/>
              </a:rPr>
              <a:t>Driverless</a:t>
            </a:r>
            <a:endParaRPr lang="ko-KR" altLang="en-US" sz="6600" dirty="0">
              <a:solidFill>
                <a:srgbClr val="87C8C1"/>
              </a:solidFill>
              <a:latin typeface="Code Pro-Trial Black" panose="00000800000000000000" pitchFamily="50" charset="0"/>
            </a:endParaRPr>
          </a:p>
        </p:txBody>
      </p:sp>
      <p:sp>
        <p:nvSpPr>
          <p:cNvPr id="5" name="Rectangle 4">
            <a:extLst>
              <a:ext uri="{FF2B5EF4-FFF2-40B4-BE49-F238E27FC236}">
                <a16:creationId xmlns:a16="http://schemas.microsoft.com/office/drawing/2014/main" id="{3F1DD0DA-D26E-9B4C-B06E-F7F748E74641}"/>
              </a:ext>
            </a:extLst>
          </p:cNvPr>
          <p:cNvSpPr/>
          <p:nvPr/>
        </p:nvSpPr>
        <p:spPr>
          <a:xfrm>
            <a:off x="0" y="0"/>
            <a:ext cx="2010225" cy="6858000"/>
          </a:xfrm>
          <a:prstGeom prst="rect">
            <a:avLst/>
          </a:prstGeom>
          <a:solidFill>
            <a:srgbClr val="FFE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a:extLst>
              <a:ext uri="{FF2B5EF4-FFF2-40B4-BE49-F238E27FC236}">
                <a16:creationId xmlns:a16="http://schemas.microsoft.com/office/drawing/2014/main" id="{61D7A5BC-6FC5-76E9-F0E3-F1DAD711EFF2}"/>
              </a:ext>
            </a:extLst>
          </p:cNvPr>
          <p:cNvSpPr txBox="1"/>
          <p:nvPr/>
        </p:nvSpPr>
        <p:spPr>
          <a:xfrm rot="16200000">
            <a:off x="-1852397" y="2875002"/>
            <a:ext cx="5766322" cy="1107996"/>
          </a:xfrm>
          <a:prstGeom prst="rect">
            <a:avLst/>
          </a:prstGeom>
          <a:noFill/>
        </p:spPr>
        <p:txBody>
          <a:bodyPr wrap="none" rtlCol="0">
            <a:spAutoFit/>
          </a:bodyPr>
          <a:lstStyle/>
          <a:p>
            <a:r>
              <a:rPr lang="en-US" altLang="ko-KR" sz="6600" dirty="0">
                <a:solidFill>
                  <a:srgbClr val="87C8C1"/>
                </a:solidFill>
                <a:latin typeface="Code Pro-Trial Black" panose="00000800000000000000" pitchFamily="50" charset="0"/>
              </a:rPr>
              <a:t>Driverless</a:t>
            </a:r>
            <a:endParaRPr lang="ko-KR" altLang="en-US" sz="6600" dirty="0">
              <a:solidFill>
                <a:srgbClr val="87C8C1"/>
              </a:solidFill>
              <a:latin typeface="Code Pro-Trial Black" panose="00000800000000000000" pitchFamily="50" charset="0"/>
            </a:endParaRPr>
          </a:p>
        </p:txBody>
      </p:sp>
    </p:spTree>
    <p:extLst>
      <p:ext uri="{BB962C8B-B14F-4D97-AF65-F5344CB8AC3E}">
        <p14:creationId xmlns:p14="http://schemas.microsoft.com/office/powerpoint/2010/main" val="316024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iterate type="wd">
                                    <p:tmPct val="1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FA3B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303C44-401D-F26D-251C-E61A1040E44F}"/>
              </a:ext>
            </a:extLst>
          </p:cNvPr>
          <p:cNvSpPr txBox="1"/>
          <p:nvPr/>
        </p:nvSpPr>
        <p:spPr>
          <a:xfrm>
            <a:off x="2677882" y="919723"/>
            <a:ext cx="9144000" cy="5018553"/>
          </a:xfrm>
          <a:prstGeom prst="rect">
            <a:avLst/>
          </a:prstGeom>
          <a:noFill/>
        </p:spPr>
        <p:txBody>
          <a:bodyPr wrap="square">
            <a:spAutoFit/>
          </a:bodyPr>
          <a:lstStyle/>
          <a:p>
            <a:pPr>
              <a:lnSpc>
                <a:spcPct val="150000"/>
              </a:lnSpc>
              <a:spcAft>
                <a:spcPts val="600"/>
              </a:spcAft>
            </a:pP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The Moral Machine effort is </a:t>
            </a:r>
            <a:r>
              <a:rPr lang="en-US" altLang="ko-KR" sz="2400" b="1" dirty="0">
                <a:solidFill>
                  <a:srgbClr val="FFC752"/>
                </a:solidFill>
                <a:effectLst/>
                <a:latin typeface="Arial Nova" panose="020B0504020202020204" pitchFamily="34" charset="0"/>
                <a:ea typeface="굴림" panose="020B0600000101010101" pitchFamily="50" charset="-127"/>
                <a:cs typeface="Helvetica" pitchFamily="2" charset="0"/>
              </a:rPr>
              <a:t>laudable</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 and its significance </a:t>
            </a:r>
            <a:r>
              <a:rPr lang="en-US" altLang="ko-KR" sz="2400" b="1" dirty="0">
                <a:solidFill>
                  <a:srgbClr val="FFC752"/>
                </a:solidFill>
                <a:effectLst/>
                <a:latin typeface="Arial Nova" panose="020B0504020202020204" pitchFamily="34" charset="0"/>
                <a:ea typeface="굴림" panose="020B0600000101010101" pitchFamily="50" charset="-127"/>
                <a:cs typeface="Helvetica" pitchFamily="2" charset="0"/>
              </a:rPr>
              <a:t>self-evident</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 It serves to underline that the rise of automated technology, and specifically artificial intelligence, may have the unintended positive effect of encouraging society to be more open and </a:t>
            </a:r>
            <a:r>
              <a:rPr lang="en-US" altLang="ko-KR" sz="2400" b="1" dirty="0">
                <a:solidFill>
                  <a:srgbClr val="FFC752"/>
                </a:solidFill>
                <a:effectLst/>
                <a:latin typeface="Arial Nova" panose="020B0504020202020204" pitchFamily="34" charset="0"/>
                <a:ea typeface="굴림" panose="020B0600000101010101" pitchFamily="50" charset="-127"/>
                <a:cs typeface="Helvetica" pitchFamily="2" charset="0"/>
              </a:rPr>
              <a:t>explicit</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 about those values. Code</a:t>
            </a:r>
            <a:r>
              <a:rPr lang="ko-KR" altLang="ko-KR" sz="2400" dirty="0">
                <a:solidFill>
                  <a:srgbClr val="FFECD1"/>
                </a:solidFill>
                <a:effectLst/>
                <a:latin typeface="Calibri" panose="020F0502020204030204" pitchFamily="34" charset="0"/>
                <a:ea typeface="MS Gothic" panose="020B0609070205080204" pitchFamily="49" charset="-128"/>
                <a:cs typeface="MS Gothic" panose="020B0609070205080204" pitchFamily="49" charset="-128"/>
              </a:rPr>
              <a:t> </a:t>
            </a:r>
            <a:r>
              <a:rPr lang="en-US" altLang="ko-KR" sz="2400" dirty="0">
                <a:solidFill>
                  <a:srgbClr val="FFECD1"/>
                </a:solidFill>
                <a:effectLst/>
                <a:latin typeface="Arial Nova" panose="020B0504020202020204" pitchFamily="34" charset="0"/>
                <a:ea typeface="굴림" panose="020B0600000101010101" pitchFamily="50" charset="-127"/>
                <a:cs typeface="Arial Nova" panose="020B0504020202020204" pitchFamily="34" charset="0"/>
              </a:rPr>
              <a:t>—</a:t>
            </a:r>
            <a:r>
              <a:rPr lang="ko-KR" altLang="ko-KR" sz="2400" dirty="0">
                <a:solidFill>
                  <a:srgbClr val="FFECD1"/>
                </a:solidFill>
                <a:effectLst/>
                <a:latin typeface="Calibri" panose="020F0502020204030204" pitchFamily="34" charset="0"/>
                <a:ea typeface="MS Gothic" panose="020B0609070205080204" pitchFamily="49" charset="-128"/>
                <a:cs typeface="MS Gothic" panose="020B0609070205080204" pitchFamily="49" charset="-128"/>
              </a:rPr>
              <a:t> </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whether in the form of law, or </a:t>
            </a:r>
            <a:r>
              <a:rPr lang="en-US" altLang="ko-KR" sz="2400" b="1" dirty="0">
                <a:solidFill>
                  <a:srgbClr val="FFC752"/>
                </a:solidFill>
                <a:effectLst/>
                <a:latin typeface="Arial Nova" panose="020B0504020202020204" pitchFamily="34" charset="0"/>
                <a:ea typeface="굴림" panose="020B0600000101010101" pitchFamily="50" charset="-127"/>
                <a:cs typeface="Helvetica" pitchFamily="2" charset="0"/>
              </a:rPr>
              <a:t>technological architecture</a:t>
            </a:r>
            <a:r>
              <a:rPr lang="ko-KR" altLang="ko-KR" sz="2400" b="1" dirty="0">
                <a:solidFill>
                  <a:srgbClr val="FFC752"/>
                </a:solidFill>
                <a:effectLst/>
                <a:latin typeface="Calibri" panose="020F0502020204030204" pitchFamily="34" charset="0"/>
                <a:ea typeface="MS Gothic" panose="020B0609070205080204" pitchFamily="49" charset="-128"/>
                <a:cs typeface="MS Gothic" panose="020B0609070205080204" pitchFamily="49" charset="-128"/>
              </a:rPr>
              <a:t> </a:t>
            </a:r>
            <a:r>
              <a:rPr lang="en-US" altLang="ko-KR" sz="2400" dirty="0">
                <a:solidFill>
                  <a:srgbClr val="FFECD1"/>
                </a:solidFill>
                <a:effectLst/>
                <a:latin typeface="Arial Nova" panose="020B0504020202020204" pitchFamily="34" charset="0"/>
                <a:ea typeface="굴림" panose="020B0600000101010101" pitchFamily="50" charset="-127"/>
                <a:cs typeface="Arial Nova" panose="020B0504020202020204" pitchFamily="34" charset="0"/>
              </a:rPr>
              <a:t>—</a:t>
            </a:r>
            <a:r>
              <a:rPr lang="ko-KR" altLang="ko-KR" sz="2400" dirty="0">
                <a:solidFill>
                  <a:srgbClr val="FFECD1"/>
                </a:solidFill>
                <a:effectLst/>
                <a:latin typeface="Calibri" panose="020F0502020204030204" pitchFamily="34" charset="0"/>
                <a:ea typeface="MS Gothic" panose="020B0609070205080204" pitchFamily="49" charset="-128"/>
                <a:cs typeface="MS Gothic" panose="020B0609070205080204" pitchFamily="49" charset="-128"/>
              </a:rPr>
              <a:t> </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necessitates clarity, at least of a sort. Enabling a machine to make decisions demands declarations of our more fundamental values on which those decisions should rest.</a:t>
            </a:r>
            <a:endParaRPr lang="ko-KR" altLang="ko-KR" sz="2000" dirty="0">
              <a:solidFill>
                <a:srgbClr val="FFECD1"/>
              </a:solidFill>
              <a:effectLst/>
              <a:latin typeface="Calibri" panose="020F0502020204030204" pitchFamily="34" charset="0"/>
              <a:ea typeface="맑은 고딕" panose="020B0503020000020004" pitchFamily="50" charset="-127"/>
              <a:cs typeface="Times New Roman" panose="02020603050405020304" pitchFamily="18" charset="0"/>
            </a:endParaRPr>
          </a:p>
        </p:txBody>
      </p:sp>
      <p:sp>
        <p:nvSpPr>
          <p:cNvPr id="5" name="Rectangle 4">
            <a:extLst>
              <a:ext uri="{FF2B5EF4-FFF2-40B4-BE49-F238E27FC236}">
                <a16:creationId xmlns:a16="http://schemas.microsoft.com/office/drawing/2014/main" id="{50AC285F-F4E7-D40A-7B8B-016AE04349DC}"/>
              </a:ext>
            </a:extLst>
          </p:cNvPr>
          <p:cNvSpPr/>
          <p:nvPr/>
        </p:nvSpPr>
        <p:spPr>
          <a:xfrm>
            <a:off x="0" y="0"/>
            <a:ext cx="2010225" cy="6858000"/>
          </a:xfrm>
          <a:prstGeom prst="rect">
            <a:avLst/>
          </a:prstGeom>
          <a:solidFill>
            <a:srgbClr val="FFE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a:extLst>
              <a:ext uri="{FF2B5EF4-FFF2-40B4-BE49-F238E27FC236}">
                <a16:creationId xmlns:a16="http://schemas.microsoft.com/office/drawing/2014/main" id="{4232DBBD-BBB2-721D-1354-BD4CC30D721C}"/>
              </a:ext>
            </a:extLst>
          </p:cNvPr>
          <p:cNvSpPr txBox="1"/>
          <p:nvPr/>
        </p:nvSpPr>
        <p:spPr>
          <a:xfrm rot="16200000">
            <a:off x="-1852397" y="2875002"/>
            <a:ext cx="5766322" cy="1107996"/>
          </a:xfrm>
          <a:prstGeom prst="rect">
            <a:avLst/>
          </a:prstGeom>
          <a:noFill/>
        </p:spPr>
        <p:txBody>
          <a:bodyPr wrap="none" rtlCol="0">
            <a:spAutoFit/>
          </a:bodyPr>
          <a:lstStyle/>
          <a:p>
            <a:r>
              <a:rPr lang="en-US" altLang="ko-KR" sz="6600" dirty="0">
                <a:solidFill>
                  <a:srgbClr val="87C8C1"/>
                </a:solidFill>
                <a:latin typeface="Code Pro-Trial Black" panose="00000800000000000000" pitchFamily="50" charset="0"/>
              </a:rPr>
              <a:t>Driverless</a:t>
            </a:r>
            <a:endParaRPr lang="ko-KR" altLang="en-US" sz="6600" dirty="0">
              <a:solidFill>
                <a:srgbClr val="87C8C1"/>
              </a:solidFill>
              <a:latin typeface="Code Pro-Trial Black" panose="00000800000000000000" pitchFamily="50" charset="0"/>
            </a:endParaRPr>
          </a:p>
        </p:txBody>
      </p:sp>
    </p:spTree>
    <p:extLst>
      <p:ext uri="{BB962C8B-B14F-4D97-AF65-F5344CB8AC3E}">
        <p14:creationId xmlns:p14="http://schemas.microsoft.com/office/powerpoint/2010/main" val="230564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iterate type="wd">
                                    <p:tmPct val="1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FA3B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F8A6E4-335E-3DE1-7387-5E86DF7D93A1}"/>
              </a:ext>
            </a:extLst>
          </p:cNvPr>
          <p:cNvSpPr txBox="1"/>
          <p:nvPr/>
        </p:nvSpPr>
        <p:spPr>
          <a:xfrm>
            <a:off x="2677882" y="1750720"/>
            <a:ext cx="9144000" cy="3356560"/>
          </a:xfrm>
          <a:prstGeom prst="rect">
            <a:avLst/>
          </a:prstGeom>
          <a:noFill/>
        </p:spPr>
        <p:txBody>
          <a:bodyPr wrap="square">
            <a:spAutoFit/>
          </a:bodyPr>
          <a:lstStyle/>
          <a:p>
            <a:pPr>
              <a:lnSpc>
                <a:spcPct val="150000"/>
              </a:lnSpc>
              <a:spcAft>
                <a:spcPts val="600"/>
              </a:spcAft>
            </a:pP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And yet, the </a:t>
            </a:r>
            <a:r>
              <a:rPr lang="en-US" altLang="ko-KR" sz="2400" b="1" dirty="0">
                <a:solidFill>
                  <a:srgbClr val="FFC752"/>
                </a:solidFill>
                <a:effectLst/>
                <a:latin typeface="Arial Nova" panose="020B0504020202020204" pitchFamily="34" charset="0"/>
                <a:ea typeface="굴림" panose="020B0600000101010101" pitchFamily="50" charset="-127"/>
                <a:cs typeface="Helvetica" pitchFamily="2" charset="0"/>
              </a:rPr>
              <a:t>prevalence</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 of the trolley problem in the context of self-driving cars is itself, in a sense, problematic. At the most basic level, we are talking about self-driving cars on roads, not trolleys on a track</a:t>
            </a:r>
            <a:r>
              <a:rPr lang="en-US" altLang="ko-KR" sz="2400" i="1" dirty="0">
                <a:solidFill>
                  <a:srgbClr val="FFECD1"/>
                </a:solidFill>
                <a:effectLst/>
                <a:latin typeface="Arial Nova" panose="020B0504020202020204" pitchFamily="34" charset="0"/>
                <a:ea typeface="굴림" panose="020B0600000101010101" pitchFamily="50" charset="-127"/>
                <a:cs typeface="Helvetica" pitchFamily="2" charset="0"/>
              </a:rPr>
              <a:t>,</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 which opens up a far </a:t>
            </a:r>
            <a:r>
              <a:rPr lang="en-US" altLang="ko-KR" sz="2400" b="1" dirty="0">
                <a:solidFill>
                  <a:srgbClr val="FFC752"/>
                </a:solidFill>
                <a:effectLst/>
                <a:latin typeface="Arial Nova" panose="020B0504020202020204" pitchFamily="34" charset="0"/>
                <a:ea typeface="굴림" panose="020B0600000101010101" pitchFamily="50" charset="-127"/>
                <a:cs typeface="Helvetica" pitchFamily="2" charset="0"/>
              </a:rPr>
              <a:t>wider array </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of possibilities for </a:t>
            </a:r>
            <a:r>
              <a:rPr lang="en-US" altLang="ko-KR" sz="2400" b="1" dirty="0">
                <a:solidFill>
                  <a:srgbClr val="FFC752"/>
                </a:solidFill>
                <a:effectLst/>
                <a:latin typeface="Arial Nova" panose="020B0504020202020204" pitchFamily="34" charset="0"/>
                <a:ea typeface="굴림" panose="020B0600000101010101" pitchFamily="50" charset="-127"/>
                <a:cs typeface="Helvetica" pitchFamily="2" charset="0"/>
              </a:rPr>
              <a:t>aversive</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 action</a:t>
            </a:r>
            <a:r>
              <a:rPr lang="ko-KR" altLang="ko-KR" sz="2400" dirty="0">
                <a:solidFill>
                  <a:srgbClr val="FFECD1"/>
                </a:solidFill>
                <a:effectLst/>
                <a:latin typeface="Calibri" panose="020F0502020204030204" pitchFamily="34" charset="0"/>
                <a:ea typeface="MS Gothic" panose="020B0609070205080204" pitchFamily="49" charset="-128"/>
                <a:cs typeface="MS Gothic" panose="020B0609070205080204" pitchFamily="49" charset="-128"/>
              </a:rPr>
              <a:t> </a:t>
            </a:r>
            <a:r>
              <a:rPr lang="en-US" altLang="ko-KR" sz="2400" dirty="0">
                <a:solidFill>
                  <a:srgbClr val="FFECD1"/>
                </a:solidFill>
                <a:effectLst/>
                <a:latin typeface="Arial Nova" panose="020B0504020202020204" pitchFamily="34" charset="0"/>
                <a:ea typeface="굴림" panose="020B0600000101010101" pitchFamily="50" charset="-127"/>
                <a:cs typeface="Arial Nova" panose="020B0504020202020204" pitchFamily="34" charset="0"/>
              </a:rPr>
              <a:t>—</a:t>
            </a:r>
            <a:r>
              <a:rPr lang="ko-KR" altLang="ko-KR" sz="2400" dirty="0">
                <a:solidFill>
                  <a:srgbClr val="FFECD1"/>
                </a:solidFill>
                <a:effectLst/>
                <a:latin typeface="Calibri" panose="020F0502020204030204" pitchFamily="34" charset="0"/>
                <a:ea typeface="MS Gothic" panose="020B0609070205080204" pitchFamily="49" charset="-128"/>
                <a:cs typeface="MS Gothic" panose="020B0609070205080204" pitchFamily="49" charset="-128"/>
              </a:rPr>
              <a:t> </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including </a:t>
            </a:r>
            <a:r>
              <a:rPr lang="en-US" altLang="ko-KR" sz="2400" b="1" dirty="0">
                <a:solidFill>
                  <a:srgbClr val="FFC752"/>
                </a:solidFill>
                <a:effectLst/>
                <a:latin typeface="Arial Nova" panose="020B0504020202020204" pitchFamily="34" charset="0"/>
                <a:ea typeface="굴림" panose="020B0600000101010101" pitchFamily="50" charset="-127"/>
                <a:cs typeface="Helvetica" pitchFamily="2" charset="0"/>
              </a:rPr>
              <a:t>skidding</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 in any direction, rather than just taking one course or another, as in the trolley example.</a:t>
            </a:r>
            <a:endParaRPr lang="ko-KR" altLang="ko-KR" sz="2000" dirty="0">
              <a:solidFill>
                <a:srgbClr val="FFECD1"/>
              </a:solidFill>
              <a:effectLst/>
              <a:latin typeface="Calibri" panose="020F0502020204030204" pitchFamily="34" charset="0"/>
              <a:ea typeface="맑은 고딕" panose="020B0503020000020004" pitchFamily="50" charset="-127"/>
              <a:cs typeface="Times New Roman" panose="02020603050405020304" pitchFamily="18" charset="0"/>
            </a:endParaRPr>
          </a:p>
        </p:txBody>
      </p:sp>
      <p:sp>
        <p:nvSpPr>
          <p:cNvPr id="5" name="Rectangle 4">
            <a:extLst>
              <a:ext uri="{FF2B5EF4-FFF2-40B4-BE49-F238E27FC236}">
                <a16:creationId xmlns:a16="http://schemas.microsoft.com/office/drawing/2014/main" id="{86F97D91-F9B6-3660-9325-124CBCF53BF8}"/>
              </a:ext>
            </a:extLst>
          </p:cNvPr>
          <p:cNvSpPr/>
          <p:nvPr/>
        </p:nvSpPr>
        <p:spPr>
          <a:xfrm>
            <a:off x="0" y="0"/>
            <a:ext cx="2010225" cy="6858000"/>
          </a:xfrm>
          <a:prstGeom prst="rect">
            <a:avLst/>
          </a:prstGeom>
          <a:solidFill>
            <a:srgbClr val="FFE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a:extLst>
              <a:ext uri="{FF2B5EF4-FFF2-40B4-BE49-F238E27FC236}">
                <a16:creationId xmlns:a16="http://schemas.microsoft.com/office/drawing/2014/main" id="{8779C549-3B2A-99A1-7617-882628A80D71}"/>
              </a:ext>
            </a:extLst>
          </p:cNvPr>
          <p:cNvSpPr txBox="1"/>
          <p:nvPr/>
        </p:nvSpPr>
        <p:spPr>
          <a:xfrm rot="16200000">
            <a:off x="-1852397" y="2875002"/>
            <a:ext cx="5766322" cy="1107996"/>
          </a:xfrm>
          <a:prstGeom prst="rect">
            <a:avLst/>
          </a:prstGeom>
          <a:noFill/>
        </p:spPr>
        <p:txBody>
          <a:bodyPr wrap="none" rtlCol="0">
            <a:spAutoFit/>
          </a:bodyPr>
          <a:lstStyle/>
          <a:p>
            <a:r>
              <a:rPr lang="en-US" altLang="ko-KR" sz="6600" dirty="0">
                <a:solidFill>
                  <a:srgbClr val="87C8C1"/>
                </a:solidFill>
                <a:latin typeface="Code Pro-Trial Black" panose="00000800000000000000" pitchFamily="50" charset="0"/>
              </a:rPr>
              <a:t>Driverless</a:t>
            </a:r>
            <a:endParaRPr lang="ko-KR" altLang="en-US" sz="6600" dirty="0">
              <a:solidFill>
                <a:srgbClr val="87C8C1"/>
              </a:solidFill>
              <a:latin typeface="Code Pro-Trial Black" panose="00000800000000000000" pitchFamily="50" charset="0"/>
            </a:endParaRPr>
          </a:p>
        </p:txBody>
      </p:sp>
    </p:spTree>
    <p:extLst>
      <p:ext uri="{BB962C8B-B14F-4D97-AF65-F5344CB8AC3E}">
        <p14:creationId xmlns:p14="http://schemas.microsoft.com/office/powerpoint/2010/main" val="59235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iterate type="wd">
                                    <p:tmPct val="1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FA3B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38B3B3-558C-EE4C-EF5B-16B942C392E6}"/>
              </a:ext>
            </a:extLst>
          </p:cNvPr>
          <p:cNvSpPr txBox="1"/>
          <p:nvPr/>
        </p:nvSpPr>
        <p:spPr>
          <a:xfrm>
            <a:off x="2677882" y="1750720"/>
            <a:ext cx="9144000" cy="3356560"/>
          </a:xfrm>
          <a:prstGeom prst="rect">
            <a:avLst/>
          </a:prstGeom>
          <a:noFill/>
        </p:spPr>
        <p:txBody>
          <a:bodyPr wrap="square">
            <a:spAutoFit/>
          </a:bodyPr>
          <a:lstStyle/>
          <a:p>
            <a:pPr>
              <a:lnSpc>
                <a:spcPct val="150000"/>
              </a:lnSpc>
              <a:spcAft>
                <a:spcPts val="600"/>
              </a:spcAft>
            </a:pP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Since the trolley problem is purely hypothetical, it can be easily adapted for other contexts</a:t>
            </a:r>
            <a:r>
              <a:rPr lang="ko-KR" altLang="ko-KR" sz="2400" dirty="0">
                <a:solidFill>
                  <a:srgbClr val="FFECD1"/>
                </a:solidFill>
                <a:effectLst/>
                <a:latin typeface="Calibri" panose="020F0502020204030204" pitchFamily="34" charset="0"/>
                <a:ea typeface="MS Gothic" panose="020B0609070205080204" pitchFamily="49" charset="-128"/>
                <a:cs typeface="MS Gothic" panose="020B0609070205080204" pitchFamily="49" charset="-128"/>
              </a:rPr>
              <a:t> </a:t>
            </a:r>
            <a:r>
              <a:rPr lang="en-US" altLang="ko-KR" sz="2400" dirty="0">
                <a:solidFill>
                  <a:srgbClr val="FFECD1"/>
                </a:solidFill>
                <a:effectLst/>
                <a:latin typeface="Arial Nova" panose="020B0504020202020204" pitchFamily="34" charset="0"/>
                <a:ea typeface="굴림" panose="020B0600000101010101" pitchFamily="50" charset="-127"/>
                <a:cs typeface="Arial Nova" panose="020B0504020202020204" pitchFamily="34" charset="0"/>
              </a:rPr>
              <a:t>—</a:t>
            </a:r>
            <a:r>
              <a:rPr lang="ko-KR" altLang="ko-KR" sz="2400" dirty="0">
                <a:solidFill>
                  <a:srgbClr val="FFECD1"/>
                </a:solidFill>
                <a:effectLst/>
                <a:latin typeface="Calibri" panose="020F0502020204030204" pitchFamily="34" charset="0"/>
                <a:ea typeface="MS Gothic" panose="020B0609070205080204" pitchFamily="49" charset="-128"/>
                <a:cs typeface="MS Gothic" panose="020B0609070205080204" pitchFamily="49" charset="-128"/>
              </a:rPr>
              <a:t> </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the </a:t>
            </a:r>
            <a:r>
              <a:rPr lang="en-US" altLang="ko-KR" sz="2400" b="1" dirty="0">
                <a:solidFill>
                  <a:schemeClr val="bg1"/>
                </a:solidFill>
                <a:effectLst/>
                <a:latin typeface="Arial Nova" panose="020B0504020202020204" pitchFamily="34" charset="0"/>
                <a:ea typeface="굴림" panose="020B0600000101010101" pitchFamily="50" charset="-127"/>
                <a:cs typeface="Helvetica" pitchFamily="2" charset="0"/>
              </a:rPr>
              <a:t>Moral Machine </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project, of course, adapts it for the road. But the basic simplicity that makes the problem so popular</a:t>
            </a:r>
            <a:r>
              <a:rPr lang="ko-KR" altLang="ko-KR" sz="2400" dirty="0">
                <a:solidFill>
                  <a:srgbClr val="FFECD1"/>
                </a:solidFill>
                <a:effectLst/>
                <a:latin typeface="Calibri" panose="020F0502020204030204" pitchFamily="34" charset="0"/>
                <a:ea typeface="MS Gothic" panose="020B0609070205080204" pitchFamily="49" charset="-128"/>
                <a:cs typeface="MS Gothic" panose="020B0609070205080204" pitchFamily="49" charset="-128"/>
              </a:rPr>
              <a:t> </a:t>
            </a:r>
            <a:r>
              <a:rPr lang="en-US" altLang="ko-KR" sz="2400" dirty="0">
                <a:solidFill>
                  <a:srgbClr val="FFECD1"/>
                </a:solidFill>
                <a:effectLst/>
                <a:latin typeface="Arial Nova" panose="020B0504020202020204" pitchFamily="34" charset="0"/>
                <a:ea typeface="굴림" panose="020B0600000101010101" pitchFamily="50" charset="-127"/>
                <a:cs typeface="Arial Nova" panose="020B0504020202020204" pitchFamily="34" charset="0"/>
              </a:rPr>
              <a:t>—</a:t>
            </a:r>
            <a:r>
              <a:rPr lang="ko-KR" altLang="ko-KR" sz="2400" dirty="0">
                <a:solidFill>
                  <a:srgbClr val="FFECD1"/>
                </a:solidFill>
                <a:effectLst/>
                <a:latin typeface="Calibri" panose="020F0502020204030204" pitchFamily="34" charset="0"/>
                <a:ea typeface="MS Gothic" panose="020B0609070205080204" pitchFamily="49" charset="-128"/>
                <a:cs typeface="MS Gothic" panose="020B0609070205080204" pitchFamily="49" charset="-128"/>
              </a:rPr>
              <a:t> </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the trolley or car can </a:t>
            </a:r>
            <a:r>
              <a:rPr lang="en-US" altLang="ko-KR" sz="2400" b="1" dirty="0">
                <a:solidFill>
                  <a:srgbClr val="FFC752"/>
                </a:solidFill>
                <a:effectLst/>
                <a:latin typeface="Arial Nova" panose="020B0504020202020204" pitchFamily="34" charset="0"/>
                <a:ea typeface="굴림" panose="020B0600000101010101" pitchFamily="50" charset="-127"/>
                <a:cs typeface="Helvetica" pitchFamily="2" charset="0"/>
              </a:rPr>
              <a:t>swerve</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 left or right , so our decision is both </a:t>
            </a:r>
            <a:r>
              <a:rPr lang="en-US" altLang="ko-KR" sz="2400" b="1" dirty="0">
                <a:solidFill>
                  <a:srgbClr val="FFC752"/>
                </a:solidFill>
                <a:effectLst/>
                <a:latin typeface="Arial Nova" panose="020B0504020202020204" pitchFamily="34" charset="0"/>
                <a:ea typeface="굴림" panose="020B0600000101010101" pitchFamily="50" charset="-127"/>
                <a:cs typeface="Helvetica" pitchFamily="2" charset="0"/>
              </a:rPr>
              <a:t>binary</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 and </a:t>
            </a:r>
            <a:r>
              <a:rPr lang="en-US" altLang="ko-KR" sz="2400" b="1" dirty="0">
                <a:solidFill>
                  <a:srgbClr val="FFC752"/>
                </a:solidFill>
                <a:effectLst/>
                <a:latin typeface="Arial Nova" panose="020B0504020202020204" pitchFamily="34" charset="0"/>
                <a:ea typeface="굴림" panose="020B0600000101010101" pitchFamily="50" charset="-127"/>
                <a:cs typeface="Helvetica" pitchFamily="2" charset="0"/>
              </a:rPr>
              <a:t>binding</a:t>
            </a:r>
            <a:r>
              <a:rPr lang="ko-KR" altLang="ko-KR" sz="2400" dirty="0">
                <a:solidFill>
                  <a:srgbClr val="FFECD1"/>
                </a:solidFill>
                <a:effectLst/>
                <a:latin typeface="Calibri" panose="020F0502020204030204" pitchFamily="34" charset="0"/>
                <a:ea typeface="MS Gothic" panose="020B0609070205080204" pitchFamily="49" charset="-128"/>
                <a:cs typeface="MS Gothic" panose="020B0609070205080204" pitchFamily="49" charset="-128"/>
              </a:rPr>
              <a:t> </a:t>
            </a:r>
            <a:r>
              <a:rPr lang="en-US" altLang="ko-KR" sz="2400" dirty="0">
                <a:solidFill>
                  <a:srgbClr val="FFECD1"/>
                </a:solidFill>
                <a:effectLst/>
                <a:latin typeface="Arial Nova" panose="020B0504020202020204" pitchFamily="34" charset="0"/>
                <a:ea typeface="굴림" panose="020B0600000101010101" pitchFamily="50" charset="-127"/>
                <a:cs typeface="Arial Nova" panose="020B0504020202020204" pitchFamily="34" charset="0"/>
              </a:rPr>
              <a:t>—</a:t>
            </a:r>
            <a:r>
              <a:rPr lang="ko-KR" altLang="ko-KR" sz="2400" dirty="0">
                <a:solidFill>
                  <a:srgbClr val="FFECD1"/>
                </a:solidFill>
                <a:effectLst/>
                <a:latin typeface="Calibri" panose="020F0502020204030204" pitchFamily="34" charset="0"/>
                <a:ea typeface="MS Gothic" panose="020B0609070205080204" pitchFamily="49" charset="-128"/>
                <a:cs typeface="MS Gothic" panose="020B0609070205080204" pitchFamily="49" charset="-128"/>
              </a:rPr>
              <a:t> </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is also what makes it problematic, in terms of reasoning about AI.</a:t>
            </a:r>
            <a:endParaRPr lang="ko-KR" altLang="ko-KR" sz="2000" dirty="0">
              <a:solidFill>
                <a:srgbClr val="FFECD1"/>
              </a:solidFill>
              <a:effectLst/>
              <a:latin typeface="Calibri" panose="020F0502020204030204" pitchFamily="34" charset="0"/>
              <a:ea typeface="맑은 고딕" panose="020B0503020000020004" pitchFamily="50" charset="-127"/>
              <a:cs typeface="Times New Roman" panose="02020603050405020304" pitchFamily="18" charset="0"/>
            </a:endParaRPr>
          </a:p>
        </p:txBody>
      </p:sp>
      <p:sp>
        <p:nvSpPr>
          <p:cNvPr id="5" name="Rectangle 4">
            <a:extLst>
              <a:ext uri="{FF2B5EF4-FFF2-40B4-BE49-F238E27FC236}">
                <a16:creationId xmlns:a16="http://schemas.microsoft.com/office/drawing/2014/main" id="{8046D211-22EB-FFFE-5308-3733D0D83E7A}"/>
              </a:ext>
            </a:extLst>
          </p:cNvPr>
          <p:cNvSpPr/>
          <p:nvPr/>
        </p:nvSpPr>
        <p:spPr>
          <a:xfrm>
            <a:off x="0" y="0"/>
            <a:ext cx="2010225" cy="6858000"/>
          </a:xfrm>
          <a:prstGeom prst="rect">
            <a:avLst/>
          </a:prstGeom>
          <a:solidFill>
            <a:srgbClr val="FFE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a:extLst>
              <a:ext uri="{FF2B5EF4-FFF2-40B4-BE49-F238E27FC236}">
                <a16:creationId xmlns:a16="http://schemas.microsoft.com/office/drawing/2014/main" id="{5C3BE39C-F85D-8412-376D-F23828E46525}"/>
              </a:ext>
            </a:extLst>
          </p:cNvPr>
          <p:cNvSpPr txBox="1"/>
          <p:nvPr/>
        </p:nvSpPr>
        <p:spPr>
          <a:xfrm rot="16200000">
            <a:off x="-1852397" y="2875002"/>
            <a:ext cx="5766322" cy="1107996"/>
          </a:xfrm>
          <a:prstGeom prst="rect">
            <a:avLst/>
          </a:prstGeom>
          <a:noFill/>
        </p:spPr>
        <p:txBody>
          <a:bodyPr wrap="none" rtlCol="0">
            <a:spAutoFit/>
          </a:bodyPr>
          <a:lstStyle/>
          <a:p>
            <a:r>
              <a:rPr lang="en-US" altLang="ko-KR" sz="6600" dirty="0">
                <a:solidFill>
                  <a:srgbClr val="87C8C1"/>
                </a:solidFill>
                <a:latin typeface="Code Pro-Trial Black" panose="00000800000000000000" pitchFamily="50" charset="0"/>
              </a:rPr>
              <a:t>Driverless</a:t>
            </a:r>
            <a:endParaRPr lang="ko-KR" altLang="en-US" sz="6600" dirty="0">
              <a:solidFill>
                <a:srgbClr val="87C8C1"/>
              </a:solidFill>
              <a:latin typeface="Code Pro-Trial Black" panose="00000800000000000000" pitchFamily="50" charset="0"/>
            </a:endParaRPr>
          </a:p>
        </p:txBody>
      </p:sp>
    </p:spTree>
    <p:extLst>
      <p:ext uri="{BB962C8B-B14F-4D97-AF65-F5344CB8AC3E}">
        <p14:creationId xmlns:p14="http://schemas.microsoft.com/office/powerpoint/2010/main" val="173767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iterate type="wd">
                                    <p:tmPct val="1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FA3B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61230E-B811-1743-F1D2-02CA7C1F7212}"/>
              </a:ext>
            </a:extLst>
          </p:cNvPr>
          <p:cNvSpPr txBox="1"/>
          <p:nvPr/>
        </p:nvSpPr>
        <p:spPr>
          <a:xfrm>
            <a:off x="2677882" y="1196722"/>
            <a:ext cx="9144000" cy="4464556"/>
          </a:xfrm>
          <a:prstGeom prst="rect">
            <a:avLst/>
          </a:prstGeom>
          <a:noFill/>
        </p:spPr>
        <p:txBody>
          <a:bodyPr wrap="square">
            <a:spAutoFit/>
          </a:bodyPr>
          <a:lstStyle/>
          <a:p>
            <a:pPr>
              <a:lnSpc>
                <a:spcPct val="150000"/>
              </a:lnSpc>
              <a:spcAft>
                <a:spcPts val="600"/>
              </a:spcAft>
            </a:pP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By asking ourselves what </a:t>
            </a:r>
            <a:r>
              <a:rPr lang="en-US" altLang="ko-KR" sz="2400" i="1" dirty="0">
                <a:solidFill>
                  <a:srgbClr val="FFECD1"/>
                </a:solidFill>
                <a:effectLst/>
                <a:latin typeface="Arial Nova" panose="020B0504020202020204" pitchFamily="34" charset="0"/>
                <a:ea typeface="굴림" panose="020B0600000101010101" pitchFamily="50" charset="-127"/>
                <a:cs typeface="Helvetica" pitchFamily="2" charset="0"/>
              </a:rPr>
              <a:t>we</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 would do when faced with such an </a:t>
            </a:r>
            <a:r>
              <a:rPr lang="en-US" altLang="ko-KR" sz="2400" b="1" dirty="0">
                <a:solidFill>
                  <a:srgbClr val="FFC752"/>
                </a:solidFill>
                <a:effectLst/>
                <a:latin typeface="Arial Nova" panose="020B0504020202020204" pitchFamily="34" charset="0"/>
                <a:ea typeface="굴림" panose="020B0600000101010101" pitchFamily="50" charset="-127"/>
                <a:cs typeface="Helvetica" pitchFamily="2" charset="0"/>
              </a:rPr>
              <a:t>ethically thorny issue</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 we risk </a:t>
            </a:r>
            <a:r>
              <a:rPr lang="en-US" altLang="ko-KR" sz="2400" b="1" dirty="0">
                <a:solidFill>
                  <a:srgbClr val="FFC752"/>
                </a:solidFill>
                <a:effectLst/>
                <a:latin typeface="Arial Nova" panose="020B0504020202020204" pitchFamily="34" charset="0"/>
                <a:ea typeface="굴림" panose="020B0600000101010101" pitchFamily="50" charset="-127"/>
                <a:cs typeface="Helvetica" pitchFamily="2" charset="0"/>
              </a:rPr>
              <a:t>ascribing</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 to AI a “thought process” that it doesn’t really have. The trolley problem is an </a:t>
            </a:r>
            <a:r>
              <a:rPr lang="en-US" altLang="ko-KR" sz="2400" b="1" dirty="0">
                <a:solidFill>
                  <a:srgbClr val="FFC752"/>
                </a:solidFill>
                <a:effectLst/>
                <a:latin typeface="Arial Nova" panose="020B0504020202020204" pitchFamily="34" charset="0"/>
                <a:ea typeface="굴림" panose="020B0600000101010101" pitchFamily="50" charset="-127"/>
                <a:cs typeface="Helvetica" pitchFamily="2" charset="0"/>
              </a:rPr>
              <a:t>ethical paradox</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 which forces us reflect on our own values and biases. Though the </a:t>
            </a:r>
            <a:r>
              <a:rPr lang="en-US" altLang="ko-KR" sz="2400" b="1" dirty="0">
                <a:solidFill>
                  <a:srgbClr val="FFC752"/>
                </a:solidFill>
                <a:effectLst/>
                <a:latin typeface="Arial Nova" panose="020B0504020202020204" pitchFamily="34" charset="0"/>
                <a:ea typeface="굴림" panose="020B0600000101010101" pitchFamily="50" charset="-127"/>
                <a:cs typeface="Helvetica" pitchFamily="2" charset="0"/>
              </a:rPr>
              <a:t>fictitious</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 problem involves the subject making a quick decision, the exercise is useful </a:t>
            </a:r>
            <a:r>
              <a:rPr lang="en-US" altLang="ko-KR" sz="2400" i="1" dirty="0">
                <a:solidFill>
                  <a:srgbClr val="FFECD1"/>
                </a:solidFill>
                <a:effectLst/>
                <a:latin typeface="Arial Nova" panose="020B0504020202020204" pitchFamily="34" charset="0"/>
                <a:ea typeface="굴림" panose="020B0600000101010101" pitchFamily="50" charset="-127"/>
                <a:cs typeface="Helvetica" pitchFamily="2" charset="0"/>
              </a:rPr>
              <a:t>precisely because</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 it shows how hard making such a decision would be in practice. Paradoxes that are easily solvable are not worthy of the name.</a:t>
            </a:r>
            <a:endParaRPr lang="ko-KR" altLang="ko-KR" sz="2000" dirty="0">
              <a:solidFill>
                <a:srgbClr val="FFECD1"/>
              </a:solidFill>
              <a:effectLst/>
              <a:latin typeface="Calibri" panose="020F0502020204030204" pitchFamily="34" charset="0"/>
              <a:ea typeface="맑은 고딕" panose="020B0503020000020004" pitchFamily="50" charset="-127"/>
              <a:cs typeface="Times New Roman" panose="02020603050405020304" pitchFamily="18" charset="0"/>
            </a:endParaRPr>
          </a:p>
        </p:txBody>
      </p:sp>
      <p:sp>
        <p:nvSpPr>
          <p:cNvPr id="5" name="Rectangle 4">
            <a:extLst>
              <a:ext uri="{FF2B5EF4-FFF2-40B4-BE49-F238E27FC236}">
                <a16:creationId xmlns:a16="http://schemas.microsoft.com/office/drawing/2014/main" id="{2CEB07DA-EB33-B468-A1AF-463151798E84}"/>
              </a:ext>
            </a:extLst>
          </p:cNvPr>
          <p:cNvSpPr/>
          <p:nvPr/>
        </p:nvSpPr>
        <p:spPr>
          <a:xfrm>
            <a:off x="0" y="0"/>
            <a:ext cx="2010225" cy="6858000"/>
          </a:xfrm>
          <a:prstGeom prst="rect">
            <a:avLst/>
          </a:prstGeom>
          <a:solidFill>
            <a:srgbClr val="FFE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a:extLst>
              <a:ext uri="{FF2B5EF4-FFF2-40B4-BE49-F238E27FC236}">
                <a16:creationId xmlns:a16="http://schemas.microsoft.com/office/drawing/2014/main" id="{57ED07F3-9487-183E-F591-8E1998499350}"/>
              </a:ext>
            </a:extLst>
          </p:cNvPr>
          <p:cNvSpPr txBox="1"/>
          <p:nvPr/>
        </p:nvSpPr>
        <p:spPr>
          <a:xfrm rot="16200000">
            <a:off x="-1852397" y="2875002"/>
            <a:ext cx="5766322" cy="1107996"/>
          </a:xfrm>
          <a:prstGeom prst="rect">
            <a:avLst/>
          </a:prstGeom>
          <a:noFill/>
        </p:spPr>
        <p:txBody>
          <a:bodyPr wrap="none" rtlCol="0">
            <a:spAutoFit/>
          </a:bodyPr>
          <a:lstStyle/>
          <a:p>
            <a:r>
              <a:rPr lang="en-US" altLang="ko-KR" sz="6600" dirty="0">
                <a:solidFill>
                  <a:srgbClr val="87C8C1"/>
                </a:solidFill>
                <a:latin typeface="Code Pro-Trial Black" panose="00000800000000000000" pitchFamily="50" charset="0"/>
              </a:rPr>
              <a:t>Driverless</a:t>
            </a:r>
            <a:endParaRPr lang="ko-KR" altLang="en-US" sz="6600" dirty="0">
              <a:solidFill>
                <a:srgbClr val="87C8C1"/>
              </a:solidFill>
              <a:latin typeface="Code Pro-Trial Black" panose="00000800000000000000" pitchFamily="50" charset="0"/>
            </a:endParaRPr>
          </a:p>
        </p:txBody>
      </p:sp>
    </p:spTree>
    <p:extLst>
      <p:ext uri="{BB962C8B-B14F-4D97-AF65-F5344CB8AC3E}">
        <p14:creationId xmlns:p14="http://schemas.microsoft.com/office/powerpoint/2010/main" val="415206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iterate type="wd">
                                    <p:tmPct val="1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5616D"/>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AEDFFE-C92B-A869-3558-11E78E471A57}"/>
              </a:ext>
            </a:extLst>
          </p:cNvPr>
          <p:cNvSpPr txBox="1"/>
          <p:nvPr/>
        </p:nvSpPr>
        <p:spPr>
          <a:xfrm>
            <a:off x="980497" y="6299508"/>
            <a:ext cx="6096000" cy="369332"/>
          </a:xfrm>
          <a:prstGeom prst="rect">
            <a:avLst/>
          </a:prstGeom>
          <a:noFill/>
        </p:spPr>
        <p:txBody>
          <a:bodyPr wrap="square">
            <a:spAutoFit/>
          </a:bodyPr>
          <a:lstStyle/>
          <a:p>
            <a:r>
              <a:rPr lang="en-US" altLang="ko-KR" dirty="0">
                <a:solidFill>
                  <a:srgbClr val="0FA3B1"/>
                </a:solidFill>
              </a:rPr>
              <a:t>What would you do? </a:t>
            </a:r>
            <a:endParaRPr lang="ko-KR" altLang="en-US" dirty="0">
              <a:solidFill>
                <a:srgbClr val="0FA3B1"/>
              </a:solidFill>
            </a:endParaRPr>
          </a:p>
        </p:txBody>
      </p:sp>
      <p:sp>
        <p:nvSpPr>
          <p:cNvPr id="3" name="TextBox 2">
            <a:extLst>
              <a:ext uri="{FF2B5EF4-FFF2-40B4-BE49-F238E27FC236}">
                <a16:creationId xmlns:a16="http://schemas.microsoft.com/office/drawing/2014/main" id="{5B827F23-E4EC-CEE3-AD76-E5ACAAC1DE3A}"/>
              </a:ext>
            </a:extLst>
          </p:cNvPr>
          <p:cNvSpPr txBox="1"/>
          <p:nvPr/>
        </p:nvSpPr>
        <p:spPr>
          <a:xfrm>
            <a:off x="980497" y="1020574"/>
            <a:ext cx="5115503" cy="4154984"/>
          </a:xfrm>
          <a:prstGeom prst="rect">
            <a:avLst/>
          </a:prstGeom>
          <a:noFill/>
        </p:spPr>
        <p:txBody>
          <a:bodyPr wrap="none" rtlCol="0">
            <a:spAutoFit/>
          </a:bodyPr>
          <a:lstStyle/>
          <a:p>
            <a:r>
              <a:rPr lang="en-US" altLang="ko-KR" sz="8800" dirty="0">
                <a:solidFill>
                  <a:srgbClr val="87C8C1"/>
                </a:solidFill>
                <a:latin typeface="Code Pro-Trial Light LC" panose="00000A00000000000000" pitchFamily="50" charset="0"/>
                <a:cs typeface="Calibri Light" panose="020F0302020204030204" pitchFamily="34" charset="0"/>
              </a:rPr>
              <a:t>classic</a:t>
            </a:r>
            <a:r>
              <a:rPr lang="en-US" altLang="ko-KR" sz="8800" dirty="0">
                <a:solidFill>
                  <a:srgbClr val="FFECD1"/>
                </a:solidFill>
                <a:latin typeface="Code Pro-Trial Light LC" panose="00000A00000000000000" pitchFamily="50" charset="0"/>
                <a:cs typeface="Calibri Light" panose="020F0302020204030204" pitchFamily="34" charset="0"/>
              </a:rPr>
              <a:t> </a:t>
            </a:r>
          </a:p>
          <a:p>
            <a:r>
              <a:rPr lang="en-US" altLang="ko-KR" sz="8800" dirty="0">
                <a:solidFill>
                  <a:srgbClr val="FFC752"/>
                </a:solidFill>
                <a:latin typeface="Code Pro-Trial Normal" panose="00000800000000000000" pitchFamily="50" charset="0"/>
                <a:cs typeface="Calibri Light" panose="020F0302020204030204" pitchFamily="34" charset="0"/>
              </a:rPr>
              <a:t>Trolly </a:t>
            </a:r>
          </a:p>
          <a:p>
            <a:r>
              <a:rPr lang="en-US" altLang="ko-KR" sz="8800" dirty="0">
                <a:solidFill>
                  <a:srgbClr val="FFC752"/>
                </a:solidFill>
                <a:latin typeface="Code Pro-Trial Normal" panose="00000800000000000000" pitchFamily="50" charset="0"/>
                <a:cs typeface="Calibri Light" panose="020F0302020204030204" pitchFamily="34" charset="0"/>
              </a:rPr>
              <a:t>Problem</a:t>
            </a:r>
            <a:endParaRPr lang="ko-KR" altLang="en-US" sz="8800" dirty="0">
              <a:solidFill>
                <a:srgbClr val="FFC752"/>
              </a:solidFill>
              <a:latin typeface="Code Pro-Trial Normal" panose="00000800000000000000" pitchFamily="50" charset="0"/>
              <a:cs typeface="Calibri Light" panose="020F0302020204030204" pitchFamily="34" charset="0"/>
            </a:endParaRPr>
          </a:p>
        </p:txBody>
      </p:sp>
      <p:pic>
        <p:nvPicPr>
          <p:cNvPr id="4" name="Picture 3">
            <a:extLst>
              <a:ext uri="{FF2B5EF4-FFF2-40B4-BE49-F238E27FC236}">
                <a16:creationId xmlns:a16="http://schemas.microsoft.com/office/drawing/2014/main" id="{16501629-E530-DE3E-B7FB-9AFDE57F1D7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093" b="66389" l="52396" r="66146">
                        <a14:foregroundMark x1="56979" y1="22130" x2="56510" y2="27315"/>
                        <a14:foregroundMark x1="56510" y1="27315" x2="60208" y2="29630"/>
                        <a14:foregroundMark x1="60208" y1="29630" x2="62917" y2="50463"/>
                        <a14:foregroundMark x1="62917" y1="50463" x2="62500" y2="63796"/>
                        <a14:foregroundMark x1="62500" y1="63796" x2="57969" y2="59167"/>
                        <a14:foregroundMark x1="57969" y1="59167" x2="54896" y2="61389"/>
                        <a14:foregroundMark x1="54896" y1="61389" x2="53750" y2="57407"/>
                        <a14:foregroundMark x1="53750" y1="57407" x2="53177" y2="61481"/>
                        <a14:foregroundMark x1="53177" y1="61481" x2="52344" y2="57037"/>
                        <a14:foregroundMark x1="52344" y1="57037" x2="53646" y2="26389"/>
                        <a14:foregroundMark x1="53646" y1="26389" x2="56406" y2="20463"/>
                        <a14:foregroundMark x1="56406" y1="20463" x2="62604" y2="18981"/>
                        <a14:foregroundMark x1="62604" y1="18981" x2="65000" y2="20093"/>
                        <a14:foregroundMark x1="65000" y1="20093" x2="64219" y2="40648"/>
                        <a14:foregroundMark x1="64219" y1="40648" x2="65990" y2="66481"/>
                        <a14:foregroundMark x1="61198" y1="32130" x2="59010" y2="15093"/>
                        <a14:foregroundMark x1="59010" y1="15093" x2="59010" y2="15093"/>
                        <a14:foregroundMark x1="55625" y1="31574" x2="55573" y2="15556"/>
                        <a14:foregroundMark x1="52865" y1="27593" x2="53698" y2="17500"/>
                        <a14:foregroundMark x1="57708" y1="27222" x2="56615" y2="15741"/>
                      </a14:backgroundRemoval>
                    </a14:imgEffect>
                  </a14:imgLayer>
                </a14:imgProps>
              </a:ext>
            </a:extLst>
          </a:blip>
          <a:srcRect l="50709" t="18889" r="32103" b="60110"/>
          <a:stretch/>
        </p:blipFill>
        <p:spPr>
          <a:xfrm>
            <a:off x="5972753" y="1222221"/>
            <a:ext cx="6421843" cy="4413558"/>
          </a:xfrm>
          <a:prstGeom prst="rect">
            <a:avLst/>
          </a:prstGeom>
          <a:effectLst>
            <a:softEdge rad="800100"/>
          </a:effectLst>
        </p:spPr>
      </p:pic>
    </p:spTree>
    <p:extLst>
      <p:ext uri="{BB962C8B-B14F-4D97-AF65-F5344CB8AC3E}">
        <p14:creationId xmlns:p14="http://schemas.microsoft.com/office/powerpoint/2010/main" val="11742271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0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7" fill="hold">
                            <p:stCondLst>
                              <p:cond delay="700"/>
                            </p:stCondLst>
                            <p:childTnLst>
                              <p:par>
                                <p:cTn id="18" presetID="10"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FA3B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EF850C-221C-73A4-5AF6-78F41BDAC10C}"/>
              </a:ext>
            </a:extLst>
          </p:cNvPr>
          <p:cNvSpPr txBox="1"/>
          <p:nvPr/>
        </p:nvSpPr>
        <p:spPr>
          <a:xfrm>
            <a:off x="2677882" y="1196722"/>
            <a:ext cx="8955314" cy="4464556"/>
          </a:xfrm>
          <a:prstGeom prst="rect">
            <a:avLst/>
          </a:prstGeom>
          <a:noFill/>
        </p:spPr>
        <p:txBody>
          <a:bodyPr wrap="square">
            <a:spAutoFit/>
          </a:bodyPr>
          <a:lstStyle/>
          <a:p>
            <a:pPr>
              <a:lnSpc>
                <a:spcPct val="150000"/>
              </a:lnSpc>
              <a:spcAft>
                <a:spcPts val="600"/>
              </a:spcAft>
            </a:pP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Machines are </a:t>
            </a:r>
            <a:r>
              <a:rPr lang="en-US" altLang="ko-KR" sz="2400" b="1" dirty="0">
                <a:solidFill>
                  <a:srgbClr val="FFC752"/>
                </a:solidFill>
                <a:effectLst/>
                <a:latin typeface="Arial Nova" panose="020B0504020202020204" pitchFamily="34" charset="0"/>
                <a:ea typeface="굴림" panose="020B0600000101010101" pitchFamily="50" charset="-127"/>
                <a:cs typeface="Helvetica" pitchFamily="2" charset="0"/>
              </a:rPr>
              <a:t>less prone </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to </a:t>
            </a:r>
            <a:r>
              <a:rPr lang="en-US" altLang="ko-KR" sz="2400" b="1" dirty="0">
                <a:solidFill>
                  <a:srgbClr val="FFC752"/>
                </a:solidFill>
                <a:effectLst/>
                <a:latin typeface="Arial Nova" panose="020B0504020202020204" pitchFamily="34" charset="0"/>
                <a:ea typeface="굴림" panose="020B0600000101010101" pitchFamily="50" charset="-127"/>
                <a:cs typeface="Helvetica" pitchFamily="2" charset="0"/>
              </a:rPr>
              <a:t>introspection</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 A self-driving car would be able to execute a “decision” in milliseconds, but its decision-making process is unlikely to operate much like our own. True, self-driving cars take on </a:t>
            </a:r>
            <a:r>
              <a:rPr lang="en-US" altLang="ko-KR" sz="2400" b="1" dirty="0">
                <a:solidFill>
                  <a:srgbClr val="FFC752"/>
                </a:solidFill>
                <a:effectLst/>
                <a:latin typeface="Arial Nova" panose="020B0504020202020204" pitchFamily="34" charset="0"/>
                <a:ea typeface="굴림" panose="020B0600000101010101" pitchFamily="50" charset="-127"/>
                <a:cs typeface="Helvetica" pitchFamily="2" charset="0"/>
              </a:rPr>
              <a:t>a wealth of data </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from the surrounding argument using cameras and radar much as human drivers do using eyes and ears, and true, </a:t>
            </a:r>
            <a:r>
              <a:rPr lang="en-US" altLang="ko-KR" sz="2400" b="1" dirty="0">
                <a:solidFill>
                  <a:srgbClr val="FFC752"/>
                </a:solidFill>
                <a:effectLst/>
                <a:latin typeface="Arial Nova" panose="020B0504020202020204" pitchFamily="34" charset="0"/>
                <a:ea typeface="굴림" panose="020B0600000101010101" pitchFamily="50" charset="-127"/>
                <a:cs typeface="Helvetica" pitchFamily="2" charset="0"/>
              </a:rPr>
              <a:t>neural networks</a:t>
            </a:r>
            <a:r>
              <a:rPr lang="ko-KR" altLang="ko-KR" sz="2400" b="1" dirty="0">
                <a:solidFill>
                  <a:srgbClr val="FFC752"/>
                </a:solidFill>
                <a:effectLst/>
                <a:latin typeface="Calibri" panose="020F0502020204030204" pitchFamily="34" charset="0"/>
                <a:ea typeface="MS Gothic" panose="020B0609070205080204" pitchFamily="49" charset="-128"/>
                <a:cs typeface="MS Gothic" panose="020B0609070205080204" pitchFamily="49" charset="-128"/>
              </a:rPr>
              <a:t> </a:t>
            </a:r>
            <a:r>
              <a:rPr lang="en-US" altLang="ko-KR" sz="2400" dirty="0">
                <a:solidFill>
                  <a:srgbClr val="FFECD1"/>
                </a:solidFill>
                <a:effectLst/>
                <a:latin typeface="Arial Nova" panose="020B0504020202020204" pitchFamily="34" charset="0"/>
                <a:ea typeface="굴림" panose="020B0600000101010101" pitchFamily="50" charset="-127"/>
                <a:cs typeface="Arial Nova" panose="020B0504020202020204" pitchFamily="34" charset="0"/>
              </a:rPr>
              <a:t>—</a:t>
            </a:r>
            <a:r>
              <a:rPr lang="ko-KR" altLang="ko-KR" sz="2400" dirty="0">
                <a:solidFill>
                  <a:srgbClr val="FFECD1"/>
                </a:solidFill>
                <a:effectLst/>
                <a:latin typeface="Calibri" panose="020F0502020204030204" pitchFamily="34" charset="0"/>
                <a:ea typeface="MS Gothic" panose="020B0609070205080204" pitchFamily="49" charset="-128"/>
                <a:cs typeface="MS Gothic" panose="020B0609070205080204" pitchFamily="49" charset="-128"/>
              </a:rPr>
              <a:t> </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which are designed to mimic the human brain</a:t>
            </a:r>
            <a:r>
              <a:rPr lang="ko-KR" altLang="ko-KR" sz="2400" dirty="0">
                <a:solidFill>
                  <a:srgbClr val="FFECD1"/>
                </a:solidFill>
                <a:effectLst/>
                <a:latin typeface="Calibri" panose="020F0502020204030204" pitchFamily="34" charset="0"/>
                <a:ea typeface="MS Gothic" panose="020B0609070205080204" pitchFamily="49" charset="-128"/>
                <a:cs typeface="MS Gothic" panose="020B0609070205080204" pitchFamily="49" charset="-128"/>
              </a:rPr>
              <a:t> </a:t>
            </a:r>
            <a:r>
              <a:rPr lang="en-US" altLang="ko-KR" sz="2400" dirty="0">
                <a:solidFill>
                  <a:srgbClr val="FFECD1"/>
                </a:solidFill>
                <a:effectLst/>
                <a:latin typeface="Arial Nova" panose="020B0504020202020204" pitchFamily="34" charset="0"/>
                <a:ea typeface="굴림" panose="020B0600000101010101" pitchFamily="50" charset="-127"/>
                <a:cs typeface="Arial Nova" panose="020B0504020202020204" pitchFamily="34" charset="0"/>
              </a:rPr>
              <a:t>—</a:t>
            </a:r>
            <a:r>
              <a:rPr lang="ko-KR" altLang="ko-KR" sz="2400" dirty="0">
                <a:solidFill>
                  <a:srgbClr val="FFECD1"/>
                </a:solidFill>
                <a:effectLst/>
                <a:latin typeface="Calibri" panose="020F0502020204030204" pitchFamily="34" charset="0"/>
                <a:ea typeface="MS Gothic" panose="020B0609070205080204" pitchFamily="49" charset="-128"/>
                <a:cs typeface="MS Gothic" panose="020B0609070205080204" pitchFamily="49" charset="-128"/>
              </a:rPr>
              <a:t> </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can be used to help recognize objects and</a:t>
            </a:r>
            <a:r>
              <a:rPr lang="en-US" altLang="ko-KR" sz="2400" dirty="0">
                <a:solidFill>
                  <a:srgbClr val="FFECD1"/>
                </a:solidFill>
                <a:effectLst/>
                <a:latin typeface="Arial Nova" panose="020B0504020202020204" pitchFamily="34" charset="0"/>
                <a:ea typeface="굴림" panose="020B0600000101010101" pitchFamily="50" charset="-127"/>
                <a:cs typeface="Arial Nova" panose="020B0504020202020204" pitchFamily="34" charset="0"/>
              </a:rPr>
              <a:t> </a:t>
            </a:r>
            <a:r>
              <a:rPr lang="en-US" altLang="ko-KR" sz="2400" strike="noStrike" dirty="0">
                <a:solidFill>
                  <a:srgbClr val="FFECD1"/>
                </a:solidFill>
                <a:effectLst/>
                <a:latin typeface="Arial Nova" panose="020B0504020202020204" pitchFamily="34" charset="0"/>
                <a:ea typeface="굴림" panose="020B0600000101010101" pitchFamily="50" charset="-127"/>
                <a:cs typeface="Helvetica" pitchFamily="2" charset="0"/>
              </a:rPr>
              <a:t>even predict </a:t>
            </a:r>
            <a:r>
              <a:rPr lang="en-US" altLang="ko-KR" sz="2400" b="1" strike="noStrike" dirty="0">
                <a:solidFill>
                  <a:srgbClr val="FFC752"/>
                </a:solidFill>
                <a:effectLst/>
                <a:latin typeface="Arial Nova" panose="020B0504020202020204" pitchFamily="34" charset="0"/>
                <a:ea typeface="굴림" panose="020B0600000101010101" pitchFamily="50" charset="-127"/>
                <a:cs typeface="Helvetica" pitchFamily="2" charset="0"/>
              </a:rPr>
              <a:t>pedestrians</a:t>
            </a:r>
            <a:r>
              <a:rPr lang="en-US" altLang="ko-KR" sz="2400" strike="noStrike" dirty="0">
                <a:solidFill>
                  <a:srgbClr val="FFECD1"/>
                </a:solidFill>
                <a:effectLst/>
                <a:latin typeface="Arial Nova" panose="020B0504020202020204" pitchFamily="34" charset="0"/>
                <a:ea typeface="굴림" panose="020B0600000101010101" pitchFamily="50" charset="-127"/>
                <a:cs typeface="Helvetica" pitchFamily="2" charset="0"/>
              </a:rPr>
              <a:t>’ movement</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a:t>
            </a:r>
            <a:endParaRPr lang="ko-KR" altLang="ko-KR" sz="2000" dirty="0">
              <a:solidFill>
                <a:srgbClr val="FFECD1"/>
              </a:solidFill>
              <a:effectLst/>
              <a:latin typeface="Calibri" panose="020F0502020204030204" pitchFamily="34" charset="0"/>
              <a:ea typeface="맑은 고딕" panose="020B0503020000020004" pitchFamily="50" charset="-127"/>
              <a:cs typeface="Times New Roman" panose="02020603050405020304" pitchFamily="18" charset="0"/>
            </a:endParaRPr>
          </a:p>
        </p:txBody>
      </p:sp>
      <p:sp>
        <p:nvSpPr>
          <p:cNvPr id="5" name="Rectangle 4">
            <a:extLst>
              <a:ext uri="{FF2B5EF4-FFF2-40B4-BE49-F238E27FC236}">
                <a16:creationId xmlns:a16="http://schemas.microsoft.com/office/drawing/2014/main" id="{85F4723F-BCE4-9C35-3A3A-B6F5B37EA133}"/>
              </a:ext>
            </a:extLst>
          </p:cNvPr>
          <p:cNvSpPr/>
          <p:nvPr/>
        </p:nvSpPr>
        <p:spPr>
          <a:xfrm>
            <a:off x="0" y="0"/>
            <a:ext cx="2010225" cy="6858000"/>
          </a:xfrm>
          <a:prstGeom prst="rect">
            <a:avLst/>
          </a:prstGeom>
          <a:solidFill>
            <a:srgbClr val="FFE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a:extLst>
              <a:ext uri="{FF2B5EF4-FFF2-40B4-BE49-F238E27FC236}">
                <a16:creationId xmlns:a16="http://schemas.microsoft.com/office/drawing/2014/main" id="{E3DF693F-BFF3-F8B0-07A0-CA3A6DB38792}"/>
              </a:ext>
            </a:extLst>
          </p:cNvPr>
          <p:cNvSpPr txBox="1"/>
          <p:nvPr/>
        </p:nvSpPr>
        <p:spPr>
          <a:xfrm rot="16200000">
            <a:off x="-1852397" y="2875002"/>
            <a:ext cx="5766322" cy="1107996"/>
          </a:xfrm>
          <a:prstGeom prst="rect">
            <a:avLst/>
          </a:prstGeom>
          <a:noFill/>
        </p:spPr>
        <p:txBody>
          <a:bodyPr wrap="none" rtlCol="0">
            <a:spAutoFit/>
          </a:bodyPr>
          <a:lstStyle/>
          <a:p>
            <a:r>
              <a:rPr lang="en-US" altLang="ko-KR" sz="6600" dirty="0">
                <a:solidFill>
                  <a:srgbClr val="87C8C1"/>
                </a:solidFill>
                <a:latin typeface="Code Pro-Trial Black" panose="00000800000000000000" pitchFamily="50" charset="0"/>
              </a:rPr>
              <a:t>Driverless</a:t>
            </a:r>
            <a:endParaRPr lang="ko-KR" altLang="en-US" sz="6600" dirty="0">
              <a:solidFill>
                <a:srgbClr val="87C8C1"/>
              </a:solidFill>
              <a:latin typeface="Code Pro-Trial Black" panose="00000800000000000000" pitchFamily="50" charset="0"/>
            </a:endParaRPr>
          </a:p>
        </p:txBody>
      </p:sp>
    </p:spTree>
    <p:extLst>
      <p:ext uri="{BB962C8B-B14F-4D97-AF65-F5344CB8AC3E}">
        <p14:creationId xmlns:p14="http://schemas.microsoft.com/office/powerpoint/2010/main" val="169962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iterate type="wd">
                                    <p:tmPct val="1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FA3B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9D581C-7E5D-8638-7FF1-5F929CA68A30}"/>
              </a:ext>
            </a:extLst>
          </p:cNvPr>
          <p:cNvSpPr txBox="1"/>
          <p:nvPr/>
        </p:nvSpPr>
        <p:spPr>
          <a:xfrm>
            <a:off x="2677882" y="919724"/>
            <a:ext cx="9144000" cy="5018553"/>
          </a:xfrm>
          <a:prstGeom prst="rect">
            <a:avLst/>
          </a:prstGeom>
          <a:noFill/>
        </p:spPr>
        <p:txBody>
          <a:bodyPr wrap="square" anchor="ctr">
            <a:spAutoFit/>
          </a:bodyPr>
          <a:lstStyle/>
          <a:p>
            <a:pPr>
              <a:lnSpc>
                <a:spcPct val="150000"/>
              </a:lnSpc>
              <a:spcAft>
                <a:spcPts val="600"/>
              </a:spcAft>
            </a:pP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But these similarities are </a:t>
            </a:r>
            <a:r>
              <a:rPr lang="en-US" altLang="ko-KR" sz="2400" b="1" dirty="0">
                <a:solidFill>
                  <a:srgbClr val="FFC752"/>
                </a:solidFill>
                <a:effectLst/>
                <a:latin typeface="Arial Nova" panose="020B0504020202020204" pitchFamily="34" charset="0"/>
                <a:ea typeface="굴림" panose="020B0600000101010101" pitchFamily="50" charset="-127"/>
                <a:cs typeface="Helvetica" pitchFamily="2" charset="0"/>
              </a:rPr>
              <a:t>analogical</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 not biological. To the extent that an ethical preference (e.g., swerve into the dog to avoid the group of schoolchildren) can be coded into self-driving cars, the decision-making process would not be “rational” in a way we would understand. No ethical considerations would </a:t>
            </a:r>
            <a:r>
              <a:rPr lang="en-US" altLang="ko-KR" sz="2400" b="1" dirty="0">
                <a:solidFill>
                  <a:srgbClr val="FFC752"/>
                </a:solidFill>
                <a:effectLst/>
                <a:latin typeface="Arial Nova" panose="020B0504020202020204" pitchFamily="34" charset="0"/>
                <a:ea typeface="굴림" panose="020B0600000101010101" pitchFamily="50" charset="-127"/>
                <a:cs typeface="Helvetica" pitchFamily="2" charset="0"/>
              </a:rPr>
              <a:t>be in play </a:t>
            </a:r>
            <a:r>
              <a:rPr lang="en-US" altLang="ko-KR" sz="2400" i="1" dirty="0">
                <a:solidFill>
                  <a:srgbClr val="FFECD1"/>
                </a:solidFill>
                <a:effectLst/>
                <a:latin typeface="Arial Nova" panose="020B0504020202020204" pitchFamily="34" charset="0"/>
                <a:ea typeface="굴림" panose="020B0600000101010101" pitchFamily="50" charset="-127"/>
                <a:cs typeface="Helvetica" pitchFamily="2" charset="0"/>
              </a:rPr>
              <a:t>during the making of the decision</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 rather, the decision would result from a set of </a:t>
            </a:r>
            <a:r>
              <a:rPr lang="en-US" altLang="ko-KR" sz="2400" i="1" dirty="0">
                <a:solidFill>
                  <a:srgbClr val="FFECD1"/>
                </a:solidFill>
                <a:effectLst/>
                <a:latin typeface="Arial Nova" panose="020B0504020202020204" pitchFamily="34" charset="0"/>
                <a:ea typeface="굴림" panose="020B0600000101010101" pitchFamily="50" charset="-127"/>
                <a:cs typeface="Helvetica" pitchFamily="2" charset="0"/>
              </a:rPr>
              <a:t>pre-existing preferences</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 implemented by coders</a:t>
            </a:r>
            <a:r>
              <a:rPr lang="ko-KR" altLang="ko-KR" sz="2400" dirty="0">
                <a:solidFill>
                  <a:srgbClr val="FFECD1"/>
                </a:solidFill>
                <a:effectLst/>
                <a:latin typeface="Calibri" panose="020F0502020204030204" pitchFamily="34" charset="0"/>
                <a:ea typeface="MS Gothic" panose="020B0609070205080204" pitchFamily="49" charset="-128"/>
                <a:cs typeface="MS Gothic" panose="020B0609070205080204" pitchFamily="49" charset="-128"/>
              </a:rPr>
              <a:t> </a:t>
            </a:r>
            <a:r>
              <a:rPr lang="en-US" altLang="ko-KR" sz="2400" dirty="0">
                <a:solidFill>
                  <a:srgbClr val="FFECD1"/>
                </a:solidFill>
                <a:effectLst/>
                <a:latin typeface="Arial Nova" panose="020B0504020202020204" pitchFamily="34" charset="0"/>
                <a:ea typeface="굴림" panose="020B0600000101010101" pitchFamily="50" charset="-127"/>
                <a:cs typeface="Arial Nova" panose="020B0504020202020204" pitchFamily="34" charset="0"/>
              </a:rPr>
              <a:t>—</a:t>
            </a:r>
            <a:r>
              <a:rPr lang="ko-KR" altLang="ko-KR" sz="2400" dirty="0">
                <a:solidFill>
                  <a:srgbClr val="FFECD1"/>
                </a:solidFill>
                <a:effectLst/>
                <a:latin typeface="Calibri" panose="020F0502020204030204" pitchFamily="34" charset="0"/>
                <a:ea typeface="MS Gothic" panose="020B0609070205080204" pitchFamily="49" charset="-128"/>
                <a:cs typeface="MS Gothic" panose="020B0609070205080204" pitchFamily="49" charset="-128"/>
              </a:rPr>
              <a:t> </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perhaps informed, as in the </a:t>
            </a:r>
            <a:r>
              <a:rPr lang="en-US" altLang="ko-KR" sz="2400" b="1" dirty="0">
                <a:solidFill>
                  <a:schemeClr val="bg1"/>
                </a:solidFill>
                <a:effectLst/>
                <a:latin typeface="Arial Nova" panose="020B0504020202020204" pitchFamily="34" charset="0"/>
                <a:ea typeface="굴림" panose="020B0600000101010101" pitchFamily="50" charset="-127"/>
                <a:cs typeface="Helvetica" pitchFamily="2" charset="0"/>
              </a:rPr>
              <a:t>Moral Machine </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project, by the wider public.</a:t>
            </a:r>
            <a:endParaRPr lang="ko-KR" altLang="ko-KR" sz="2000" dirty="0">
              <a:solidFill>
                <a:srgbClr val="FFECD1"/>
              </a:solidFill>
              <a:effectLst/>
              <a:latin typeface="Calibri" panose="020F0502020204030204" pitchFamily="34" charset="0"/>
              <a:ea typeface="맑은 고딕" panose="020B0503020000020004" pitchFamily="50" charset="-127"/>
              <a:cs typeface="Times New Roman" panose="02020603050405020304" pitchFamily="18" charset="0"/>
            </a:endParaRPr>
          </a:p>
        </p:txBody>
      </p:sp>
      <p:sp>
        <p:nvSpPr>
          <p:cNvPr id="5" name="Rectangle 4">
            <a:extLst>
              <a:ext uri="{FF2B5EF4-FFF2-40B4-BE49-F238E27FC236}">
                <a16:creationId xmlns:a16="http://schemas.microsoft.com/office/drawing/2014/main" id="{0D402193-CEBD-29ED-20D2-18E4DED89DB3}"/>
              </a:ext>
            </a:extLst>
          </p:cNvPr>
          <p:cNvSpPr/>
          <p:nvPr/>
        </p:nvSpPr>
        <p:spPr>
          <a:xfrm>
            <a:off x="0" y="0"/>
            <a:ext cx="2010225" cy="6858000"/>
          </a:xfrm>
          <a:prstGeom prst="rect">
            <a:avLst/>
          </a:prstGeom>
          <a:solidFill>
            <a:srgbClr val="FFE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a:extLst>
              <a:ext uri="{FF2B5EF4-FFF2-40B4-BE49-F238E27FC236}">
                <a16:creationId xmlns:a16="http://schemas.microsoft.com/office/drawing/2014/main" id="{787BC2A9-EFBD-AF5E-E804-E85BF1747314}"/>
              </a:ext>
            </a:extLst>
          </p:cNvPr>
          <p:cNvSpPr txBox="1"/>
          <p:nvPr/>
        </p:nvSpPr>
        <p:spPr>
          <a:xfrm rot="16200000">
            <a:off x="-1852397" y="2875002"/>
            <a:ext cx="5766322" cy="1107996"/>
          </a:xfrm>
          <a:prstGeom prst="rect">
            <a:avLst/>
          </a:prstGeom>
          <a:noFill/>
        </p:spPr>
        <p:txBody>
          <a:bodyPr wrap="none" rtlCol="0">
            <a:spAutoFit/>
          </a:bodyPr>
          <a:lstStyle/>
          <a:p>
            <a:r>
              <a:rPr lang="en-US" altLang="ko-KR" sz="6600" dirty="0">
                <a:solidFill>
                  <a:srgbClr val="87C8C1"/>
                </a:solidFill>
                <a:latin typeface="Code Pro-Trial Black" panose="00000800000000000000" pitchFamily="50" charset="0"/>
              </a:rPr>
              <a:t>Driverless</a:t>
            </a:r>
            <a:endParaRPr lang="ko-KR" altLang="en-US" sz="6600" dirty="0">
              <a:solidFill>
                <a:srgbClr val="87C8C1"/>
              </a:solidFill>
              <a:latin typeface="Code Pro-Trial Black" panose="00000800000000000000" pitchFamily="50" charset="0"/>
            </a:endParaRPr>
          </a:p>
        </p:txBody>
      </p:sp>
    </p:spTree>
    <p:extLst>
      <p:ext uri="{BB962C8B-B14F-4D97-AF65-F5344CB8AC3E}">
        <p14:creationId xmlns:p14="http://schemas.microsoft.com/office/powerpoint/2010/main" val="111506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iterate type="wd">
                                    <p:tmPct val="1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FA3B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6C9701-9BDC-5E43-CFDC-48E3324CB654}"/>
              </a:ext>
            </a:extLst>
          </p:cNvPr>
          <p:cNvSpPr txBox="1"/>
          <p:nvPr/>
        </p:nvSpPr>
        <p:spPr>
          <a:xfrm>
            <a:off x="2677882" y="642725"/>
            <a:ext cx="9144000" cy="5572551"/>
          </a:xfrm>
          <a:prstGeom prst="rect">
            <a:avLst/>
          </a:prstGeom>
          <a:noFill/>
        </p:spPr>
        <p:txBody>
          <a:bodyPr wrap="square" anchor="ctr">
            <a:spAutoFit/>
          </a:bodyPr>
          <a:lstStyle/>
          <a:p>
            <a:pPr>
              <a:lnSpc>
                <a:spcPct val="150000"/>
              </a:lnSpc>
              <a:spcAft>
                <a:spcPts val="600"/>
              </a:spcAft>
            </a:pPr>
            <a:r>
              <a:rPr lang="en-US" altLang="ko-KR" sz="2400" b="1" dirty="0">
                <a:solidFill>
                  <a:srgbClr val="FFC752"/>
                </a:solidFill>
                <a:effectLst/>
                <a:latin typeface="Arial Nova" panose="020B0504020202020204" pitchFamily="34" charset="0"/>
                <a:ea typeface="굴림" panose="020B0600000101010101" pitchFamily="50" charset="-127"/>
                <a:cs typeface="Helvetica" pitchFamily="2" charset="0"/>
              </a:rPr>
              <a:t>This is </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not</a:t>
            </a:r>
            <a:r>
              <a:rPr lang="en-US" altLang="ko-KR" sz="2400" b="1" dirty="0">
                <a:solidFill>
                  <a:srgbClr val="FFC752"/>
                </a:solidFill>
                <a:effectLst/>
                <a:latin typeface="Arial Nova" panose="020B0504020202020204" pitchFamily="34" charset="0"/>
                <a:ea typeface="굴림" panose="020B0600000101010101" pitchFamily="50" charset="-127"/>
                <a:cs typeface="Helvetica" pitchFamily="2" charset="0"/>
              </a:rPr>
              <a:t> to say </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that a decision with ethical consequences which is processed by a machine would necessarily be worse than one made by a human in a typical crash situation. In fact, it might well be better: the self-driving car would be drawing on pre-existing preferences to swerve this way or that, and so hypothetically, if these preferences were developed </a:t>
            </a:r>
            <a:r>
              <a:rPr lang="en-US" altLang="ko-KR" sz="2400" b="1" dirty="0">
                <a:solidFill>
                  <a:srgbClr val="FFC752"/>
                </a:solidFill>
                <a:effectLst/>
                <a:latin typeface="Arial Nova" panose="020B0504020202020204" pitchFamily="34" charset="0"/>
                <a:ea typeface="굴림" panose="020B0600000101010101" pitchFamily="50" charset="-127"/>
                <a:cs typeface="Helvetica" pitchFamily="2" charset="0"/>
              </a:rPr>
              <a:t>equitably</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 ethically, and with the input from a representative group of people, they might be </a:t>
            </a:r>
            <a:r>
              <a:rPr lang="en-US" altLang="ko-KR" sz="2400" b="1" dirty="0">
                <a:solidFill>
                  <a:srgbClr val="FFC752"/>
                </a:solidFill>
                <a:effectLst/>
                <a:latin typeface="Arial Nova" panose="020B0504020202020204" pitchFamily="34" charset="0"/>
                <a:ea typeface="굴림" panose="020B0600000101010101" pitchFamily="50" charset="-127"/>
                <a:cs typeface="Helvetica" pitchFamily="2" charset="0"/>
              </a:rPr>
              <a:t>more reflective of a collective human will </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than a split-second decision taken by an individual person, “programmed” with all her specific </a:t>
            </a:r>
            <a:r>
              <a:rPr lang="en-US" altLang="ko-KR" sz="2400" b="1" dirty="0">
                <a:solidFill>
                  <a:srgbClr val="FFC752"/>
                </a:solidFill>
                <a:effectLst/>
                <a:latin typeface="Arial Nova" panose="020B0504020202020204" pitchFamily="34" charset="0"/>
                <a:ea typeface="굴림" panose="020B0600000101010101" pitchFamily="50" charset="-127"/>
                <a:cs typeface="Helvetica" pitchFamily="2" charset="0"/>
              </a:rPr>
              <a:t>biases</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 and particular life experiences.</a:t>
            </a:r>
            <a:endParaRPr lang="ko-KR" altLang="ko-KR" sz="2000" dirty="0">
              <a:solidFill>
                <a:srgbClr val="FFECD1"/>
              </a:solidFill>
              <a:effectLst/>
              <a:latin typeface="Calibri" panose="020F0502020204030204" pitchFamily="34" charset="0"/>
              <a:ea typeface="맑은 고딕" panose="020B0503020000020004" pitchFamily="50" charset="-127"/>
              <a:cs typeface="Times New Roman" panose="02020603050405020304" pitchFamily="18" charset="0"/>
            </a:endParaRPr>
          </a:p>
        </p:txBody>
      </p:sp>
      <p:sp>
        <p:nvSpPr>
          <p:cNvPr id="5" name="Rectangle 4">
            <a:extLst>
              <a:ext uri="{FF2B5EF4-FFF2-40B4-BE49-F238E27FC236}">
                <a16:creationId xmlns:a16="http://schemas.microsoft.com/office/drawing/2014/main" id="{24D37715-75CD-323B-F4DF-B40128B099FD}"/>
              </a:ext>
            </a:extLst>
          </p:cNvPr>
          <p:cNvSpPr/>
          <p:nvPr/>
        </p:nvSpPr>
        <p:spPr>
          <a:xfrm>
            <a:off x="0" y="0"/>
            <a:ext cx="2010225" cy="6858000"/>
          </a:xfrm>
          <a:prstGeom prst="rect">
            <a:avLst/>
          </a:prstGeom>
          <a:solidFill>
            <a:srgbClr val="FFE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a:extLst>
              <a:ext uri="{FF2B5EF4-FFF2-40B4-BE49-F238E27FC236}">
                <a16:creationId xmlns:a16="http://schemas.microsoft.com/office/drawing/2014/main" id="{D45DAE66-A67F-4113-9273-B13B1CE358E7}"/>
              </a:ext>
            </a:extLst>
          </p:cNvPr>
          <p:cNvSpPr txBox="1"/>
          <p:nvPr/>
        </p:nvSpPr>
        <p:spPr>
          <a:xfrm rot="16200000">
            <a:off x="-1852397" y="2875002"/>
            <a:ext cx="5766322" cy="1107996"/>
          </a:xfrm>
          <a:prstGeom prst="rect">
            <a:avLst/>
          </a:prstGeom>
          <a:noFill/>
        </p:spPr>
        <p:txBody>
          <a:bodyPr wrap="none" rtlCol="0">
            <a:spAutoFit/>
          </a:bodyPr>
          <a:lstStyle/>
          <a:p>
            <a:r>
              <a:rPr lang="en-US" altLang="ko-KR" sz="6600" dirty="0">
                <a:solidFill>
                  <a:srgbClr val="87C8C1"/>
                </a:solidFill>
                <a:latin typeface="Code Pro-Trial Black" panose="00000800000000000000" pitchFamily="50" charset="0"/>
              </a:rPr>
              <a:t>Driverless</a:t>
            </a:r>
            <a:endParaRPr lang="ko-KR" altLang="en-US" sz="6600" dirty="0">
              <a:solidFill>
                <a:srgbClr val="87C8C1"/>
              </a:solidFill>
              <a:latin typeface="Code Pro-Trial Black" panose="00000800000000000000" pitchFamily="50" charset="0"/>
            </a:endParaRPr>
          </a:p>
        </p:txBody>
      </p:sp>
    </p:spTree>
    <p:extLst>
      <p:ext uri="{BB962C8B-B14F-4D97-AF65-F5344CB8AC3E}">
        <p14:creationId xmlns:p14="http://schemas.microsoft.com/office/powerpoint/2010/main" val="43587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iterate type="wd">
                                    <p:tmPct val="1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FA3B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C60951-911B-F111-4B88-CA2FC6D5CA2F}"/>
              </a:ext>
            </a:extLst>
          </p:cNvPr>
          <p:cNvSpPr txBox="1"/>
          <p:nvPr/>
        </p:nvSpPr>
        <p:spPr>
          <a:xfrm>
            <a:off x="2677882" y="1930670"/>
            <a:ext cx="9144000" cy="3424912"/>
          </a:xfrm>
          <a:prstGeom prst="rect">
            <a:avLst/>
          </a:prstGeom>
          <a:noFill/>
        </p:spPr>
        <p:txBody>
          <a:bodyPr wrap="square">
            <a:spAutoFit/>
          </a:bodyPr>
          <a:lstStyle/>
          <a:p>
            <a:pPr>
              <a:lnSpc>
                <a:spcPct val="150000"/>
              </a:lnSpc>
              <a:spcAft>
                <a:spcPts val="600"/>
              </a:spcAft>
            </a:pPr>
            <a:r>
              <a:rPr lang="en-US" altLang="ko-KR" sz="2400" dirty="0">
                <a:solidFill>
                  <a:srgbClr val="FFECD1"/>
                </a:solidFill>
                <a:effectLst/>
                <a:latin typeface="Code Bold" panose="020B0604020202020204" pitchFamily="50" charset="0"/>
                <a:ea typeface="굴림" panose="020B0600000101010101" pitchFamily="50" charset="-127"/>
                <a:cs typeface="Helvetica" pitchFamily="2" charset="0"/>
              </a:rPr>
              <a:t>This is almost certainly </a:t>
            </a:r>
            <a:r>
              <a:rPr lang="en-US" altLang="ko-KR" sz="2400" b="1" dirty="0">
                <a:solidFill>
                  <a:srgbClr val="FFC752"/>
                </a:solidFill>
                <a:effectLst/>
                <a:latin typeface="Code Bold" panose="020B0604020202020204" pitchFamily="50" charset="0"/>
                <a:ea typeface="굴림" panose="020B0600000101010101" pitchFamily="50" charset="-127"/>
                <a:cs typeface="Helvetica" pitchFamily="2" charset="0"/>
              </a:rPr>
              <a:t>naive</a:t>
            </a:r>
            <a:r>
              <a:rPr lang="en-US" altLang="ko-KR" sz="2400" dirty="0">
                <a:solidFill>
                  <a:srgbClr val="FFECD1"/>
                </a:solidFill>
                <a:effectLst/>
                <a:latin typeface="Code Bold" panose="020B0604020202020204" pitchFamily="50" charset="0"/>
                <a:ea typeface="굴림" panose="020B0600000101010101" pitchFamily="50" charset="-127"/>
                <a:cs typeface="Helvetica" pitchFamily="2" charset="0"/>
              </a:rPr>
              <a:t>, as technologies very often reflect the intentions and even the characteristics of their designers: consider, as an extreme example, facial recognition software, which </a:t>
            </a:r>
            <a:r>
              <a:rPr lang="en-US" altLang="ko-KR" sz="2400" strike="noStrike" dirty="0">
                <a:solidFill>
                  <a:srgbClr val="FFECD1"/>
                </a:solidFill>
                <a:effectLst/>
                <a:latin typeface="Code Bold" panose="020B0604020202020204" pitchFamily="50" charset="0"/>
                <a:ea typeface="굴림" panose="020B0600000101010101" pitchFamily="50" charset="-127"/>
                <a:cs typeface="Helvetica" pitchFamily="2" charset="0"/>
              </a:rPr>
              <a:t>can fail to recognize darker faces as effectively as lighter ones</a:t>
            </a:r>
            <a:r>
              <a:rPr lang="en-US" altLang="ko-KR" sz="2400" dirty="0">
                <a:solidFill>
                  <a:srgbClr val="FFECD1"/>
                </a:solidFill>
                <a:effectLst/>
                <a:latin typeface="Code Bold" panose="020B0604020202020204" pitchFamily="50" charset="0"/>
                <a:ea typeface="굴림" panose="020B0600000101010101" pitchFamily="50" charset="-127"/>
                <a:cs typeface="Helvetica" pitchFamily="2" charset="0"/>
              </a:rPr>
              <a:t>.</a:t>
            </a:r>
            <a:endParaRPr lang="ko-KR" altLang="ko-KR" sz="2400" dirty="0">
              <a:solidFill>
                <a:srgbClr val="FFECD1"/>
              </a:solidFill>
              <a:effectLst/>
              <a:latin typeface="Code Bold" panose="020B0604020202020204" pitchFamily="50" charset="0"/>
              <a:ea typeface="맑은 고딕" panose="020B0503020000020004" pitchFamily="50" charset="-127"/>
              <a:cs typeface="Times New Roman" panose="02020603050405020304" pitchFamily="18" charset="0"/>
            </a:endParaRPr>
          </a:p>
          <a:p>
            <a:pPr>
              <a:lnSpc>
                <a:spcPct val="150000"/>
              </a:lnSpc>
              <a:spcAft>
                <a:spcPts val="600"/>
              </a:spcAft>
            </a:pPr>
            <a:r>
              <a:rPr lang="en-US" altLang="ko-KR" sz="2400" dirty="0">
                <a:solidFill>
                  <a:srgbClr val="FFECD1"/>
                </a:solidFill>
                <a:effectLst/>
                <a:latin typeface="Code Bold" panose="020B0604020202020204" pitchFamily="50" charset="0"/>
                <a:ea typeface="굴림" panose="020B0600000101010101" pitchFamily="50" charset="-127"/>
                <a:cs typeface="Helvetica" pitchFamily="2" charset="0"/>
              </a:rPr>
              <a:t>Regardless of the answer, the question is the wrong one to ask.</a:t>
            </a:r>
            <a:endParaRPr lang="ko-KR" altLang="ko-KR" sz="2400" dirty="0">
              <a:solidFill>
                <a:srgbClr val="FFECD1"/>
              </a:solidFill>
              <a:effectLst/>
              <a:latin typeface="Code Bold" panose="020B0604020202020204" pitchFamily="50" charset="0"/>
              <a:ea typeface="맑은 고딕" panose="020B0503020000020004" pitchFamily="50" charset="-127"/>
              <a:cs typeface="Times New Roman" panose="02020603050405020304" pitchFamily="18" charset="0"/>
            </a:endParaRPr>
          </a:p>
        </p:txBody>
      </p:sp>
      <p:sp>
        <p:nvSpPr>
          <p:cNvPr id="5" name="Rectangle 4">
            <a:extLst>
              <a:ext uri="{FF2B5EF4-FFF2-40B4-BE49-F238E27FC236}">
                <a16:creationId xmlns:a16="http://schemas.microsoft.com/office/drawing/2014/main" id="{A6EC4EF3-909A-E06D-B7BE-387930CEAAD8}"/>
              </a:ext>
            </a:extLst>
          </p:cNvPr>
          <p:cNvSpPr/>
          <p:nvPr/>
        </p:nvSpPr>
        <p:spPr>
          <a:xfrm>
            <a:off x="0" y="0"/>
            <a:ext cx="2010225" cy="6858000"/>
          </a:xfrm>
          <a:prstGeom prst="rect">
            <a:avLst/>
          </a:prstGeom>
          <a:solidFill>
            <a:srgbClr val="FFE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a:extLst>
              <a:ext uri="{FF2B5EF4-FFF2-40B4-BE49-F238E27FC236}">
                <a16:creationId xmlns:a16="http://schemas.microsoft.com/office/drawing/2014/main" id="{1B18A5D4-9FFF-2C74-BE73-01294FE77034}"/>
              </a:ext>
            </a:extLst>
          </p:cNvPr>
          <p:cNvSpPr txBox="1"/>
          <p:nvPr/>
        </p:nvSpPr>
        <p:spPr>
          <a:xfrm rot="16200000">
            <a:off x="-1852397" y="2875002"/>
            <a:ext cx="5766322" cy="1107996"/>
          </a:xfrm>
          <a:prstGeom prst="rect">
            <a:avLst/>
          </a:prstGeom>
          <a:noFill/>
        </p:spPr>
        <p:txBody>
          <a:bodyPr wrap="none" rtlCol="0">
            <a:spAutoFit/>
          </a:bodyPr>
          <a:lstStyle/>
          <a:p>
            <a:r>
              <a:rPr lang="en-US" altLang="ko-KR" sz="6600" dirty="0">
                <a:solidFill>
                  <a:srgbClr val="87C8C1"/>
                </a:solidFill>
                <a:latin typeface="Code Pro-Trial Black" panose="00000800000000000000" pitchFamily="50" charset="0"/>
              </a:rPr>
              <a:t>Driverless</a:t>
            </a:r>
            <a:endParaRPr lang="ko-KR" altLang="en-US" sz="6600" dirty="0">
              <a:solidFill>
                <a:srgbClr val="87C8C1"/>
              </a:solidFill>
              <a:latin typeface="Code Pro-Trial Black" panose="00000800000000000000" pitchFamily="50" charset="0"/>
            </a:endParaRPr>
          </a:p>
        </p:txBody>
      </p:sp>
    </p:spTree>
    <p:extLst>
      <p:ext uri="{BB962C8B-B14F-4D97-AF65-F5344CB8AC3E}">
        <p14:creationId xmlns:p14="http://schemas.microsoft.com/office/powerpoint/2010/main" val="40296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iterate type="wd">
                                    <p:tmPct val="1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FA3B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0F4C91-61F6-C513-8534-6D3629136C84}"/>
              </a:ext>
            </a:extLst>
          </p:cNvPr>
          <p:cNvSpPr txBox="1"/>
          <p:nvPr/>
        </p:nvSpPr>
        <p:spPr>
          <a:xfrm>
            <a:off x="2677882" y="642724"/>
            <a:ext cx="9144000" cy="5572551"/>
          </a:xfrm>
          <a:prstGeom prst="rect">
            <a:avLst/>
          </a:prstGeom>
          <a:noFill/>
        </p:spPr>
        <p:txBody>
          <a:bodyPr wrap="square">
            <a:spAutoFit/>
          </a:bodyPr>
          <a:lstStyle/>
          <a:p>
            <a:pPr>
              <a:lnSpc>
                <a:spcPct val="150000"/>
              </a:lnSpc>
              <a:spcAft>
                <a:spcPts val="600"/>
              </a:spcAft>
            </a:pP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If, </a:t>
            </a:r>
            <a:r>
              <a:rPr lang="en-US" altLang="ko-KR" sz="2400" strike="noStrike" dirty="0">
                <a:solidFill>
                  <a:srgbClr val="FFECD1"/>
                </a:solidFill>
                <a:effectLst/>
                <a:latin typeface="Arial Nova" panose="020B0504020202020204" pitchFamily="34" charset="0"/>
                <a:ea typeface="굴림" panose="020B0600000101010101" pitchFamily="50" charset="-127"/>
                <a:cs typeface="Helvetica" pitchFamily="2" charset="0"/>
              </a:rPr>
              <a:t>as the available data suggest</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 self-driving cars are much less likely to be involved in fatal accidents, only the </a:t>
            </a:r>
            <a:r>
              <a:rPr lang="en-US" altLang="ko-KR" sz="2400" b="1" dirty="0">
                <a:solidFill>
                  <a:srgbClr val="FFC752"/>
                </a:solidFill>
                <a:effectLst/>
                <a:latin typeface="Arial Nova" panose="020B0504020202020204" pitchFamily="34" charset="0"/>
                <a:ea typeface="굴림" panose="020B0600000101010101" pitchFamily="50" charset="-127"/>
                <a:cs typeface="Helvetica" pitchFamily="2" charset="0"/>
              </a:rPr>
              <a:t>steeliest utilitarian </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would argue that means we should worry less about these situations. But it </a:t>
            </a:r>
            <a:r>
              <a:rPr lang="en-US" altLang="ko-KR" sz="2400" i="1" dirty="0">
                <a:solidFill>
                  <a:srgbClr val="FFECD1"/>
                </a:solidFill>
                <a:effectLst/>
                <a:latin typeface="Arial Nova" panose="020B0504020202020204" pitchFamily="34" charset="0"/>
                <a:ea typeface="굴림" panose="020B0600000101010101" pitchFamily="50" charset="-127"/>
                <a:cs typeface="Helvetica" pitchFamily="2" charset="0"/>
              </a:rPr>
              <a:t>does</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 suggest that the trolley problem is the wrong </a:t>
            </a:r>
            <a:r>
              <a:rPr lang="en-US" altLang="ko-KR" sz="2400" b="1" dirty="0">
                <a:solidFill>
                  <a:srgbClr val="FFC752"/>
                </a:solidFill>
                <a:effectLst/>
                <a:latin typeface="Arial Nova" panose="020B0504020202020204" pitchFamily="34" charset="0"/>
                <a:ea typeface="굴림" panose="020B0600000101010101" pitchFamily="50" charset="-127"/>
                <a:cs typeface="Helvetica" pitchFamily="2" charset="0"/>
              </a:rPr>
              <a:t>lens through which to </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think about self-driving cars and the artificial intelligence which will power them. Not only does the trolley problem give the wrong impression of how automated decision-making works, but it limits our focus to a very specific set of hypothetical possibilities, potentially distracting us from far </a:t>
            </a:r>
            <a:r>
              <a:rPr lang="en-US" altLang="ko-KR" sz="2400" b="1" dirty="0">
                <a:solidFill>
                  <a:srgbClr val="FFC752"/>
                </a:solidFill>
                <a:effectLst/>
                <a:latin typeface="Arial Nova" panose="020B0504020202020204" pitchFamily="34" charset="0"/>
                <a:ea typeface="굴림" panose="020B0600000101010101" pitchFamily="50" charset="-127"/>
                <a:cs typeface="Helvetica" pitchFamily="2" charset="0"/>
              </a:rPr>
              <a:t>weightier</a:t>
            </a:r>
            <a:r>
              <a:rPr lang="en-US" altLang="ko-KR" sz="2400" dirty="0">
                <a:solidFill>
                  <a:srgbClr val="FFECD1"/>
                </a:solidFill>
                <a:effectLst/>
                <a:latin typeface="Arial Nova" panose="020B0504020202020204" pitchFamily="34" charset="0"/>
                <a:ea typeface="굴림" panose="020B0600000101010101" pitchFamily="50" charset="-127"/>
                <a:cs typeface="Helvetica" pitchFamily="2" charset="0"/>
              </a:rPr>
              <a:t> challenges.</a:t>
            </a:r>
            <a:endParaRPr lang="ko-KR" altLang="ko-KR" sz="2000" dirty="0">
              <a:solidFill>
                <a:srgbClr val="FFECD1"/>
              </a:solidFill>
              <a:effectLst/>
              <a:latin typeface="Calibri" panose="020F0502020204030204" pitchFamily="34" charset="0"/>
              <a:ea typeface="맑은 고딕" panose="020B0503020000020004" pitchFamily="50" charset="-127"/>
              <a:cs typeface="Times New Roman" panose="02020603050405020304" pitchFamily="18" charset="0"/>
            </a:endParaRPr>
          </a:p>
        </p:txBody>
      </p:sp>
      <p:sp>
        <p:nvSpPr>
          <p:cNvPr id="5" name="Rectangle 4">
            <a:extLst>
              <a:ext uri="{FF2B5EF4-FFF2-40B4-BE49-F238E27FC236}">
                <a16:creationId xmlns:a16="http://schemas.microsoft.com/office/drawing/2014/main" id="{F8418BB2-2854-FB1B-226C-EA3DB920C0FB}"/>
              </a:ext>
            </a:extLst>
          </p:cNvPr>
          <p:cNvSpPr/>
          <p:nvPr/>
        </p:nvSpPr>
        <p:spPr>
          <a:xfrm>
            <a:off x="0" y="0"/>
            <a:ext cx="2010225" cy="6858000"/>
          </a:xfrm>
          <a:prstGeom prst="rect">
            <a:avLst/>
          </a:prstGeom>
          <a:solidFill>
            <a:srgbClr val="FFE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a:extLst>
              <a:ext uri="{FF2B5EF4-FFF2-40B4-BE49-F238E27FC236}">
                <a16:creationId xmlns:a16="http://schemas.microsoft.com/office/drawing/2014/main" id="{9F15FB17-9598-1151-D9B3-3D660BBCF07E}"/>
              </a:ext>
            </a:extLst>
          </p:cNvPr>
          <p:cNvSpPr txBox="1"/>
          <p:nvPr/>
        </p:nvSpPr>
        <p:spPr>
          <a:xfrm rot="16200000">
            <a:off x="-1852397" y="2875002"/>
            <a:ext cx="5766322" cy="1107996"/>
          </a:xfrm>
          <a:prstGeom prst="rect">
            <a:avLst/>
          </a:prstGeom>
          <a:noFill/>
        </p:spPr>
        <p:txBody>
          <a:bodyPr wrap="none" rtlCol="0">
            <a:spAutoFit/>
          </a:bodyPr>
          <a:lstStyle/>
          <a:p>
            <a:r>
              <a:rPr lang="en-US" altLang="ko-KR" sz="6600" dirty="0">
                <a:solidFill>
                  <a:srgbClr val="87C8C1"/>
                </a:solidFill>
                <a:latin typeface="Code Pro-Trial Black" panose="00000800000000000000" pitchFamily="50" charset="0"/>
              </a:rPr>
              <a:t>Driverless</a:t>
            </a:r>
            <a:endParaRPr lang="ko-KR" altLang="en-US" sz="6600" dirty="0">
              <a:solidFill>
                <a:srgbClr val="87C8C1"/>
              </a:solidFill>
              <a:latin typeface="Code Pro-Trial Black" panose="00000800000000000000" pitchFamily="50" charset="0"/>
            </a:endParaRPr>
          </a:p>
        </p:txBody>
      </p:sp>
    </p:spTree>
    <p:extLst>
      <p:ext uri="{BB962C8B-B14F-4D97-AF65-F5344CB8AC3E}">
        <p14:creationId xmlns:p14="http://schemas.microsoft.com/office/powerpoint/2010/main" val="38443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iterate type="wd">
                                    <p:tmPct val="1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5616D"/>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827F23-E4EC-CEE3-AD76-E5ACAAC1DE3A}"/>
              </a:ext>
            </a:extLst>
          </p:cNvPr>
          <p:cNvSpPr txBox="1"/>
          <p:nvPr/>
        </p:nvSpPr>
        <p:spPr>
          <a:xfrm>
            <a:off x="1151040" y="2012815"/>
            <a:ext cx="5120312" cy="4154984"/>
          </a:xfrm>
          <a:prstGeom prst="rect">
            <a:avLst/>
          </a:prstGeom>
          <a:noFill/>
        </p:spPr>
        <p:txBody>
          <a:bodyPr wrap="none" rtlCol="0">
            <a:spAutoFit/>
          </a:bodyPr>
          <a:lstStyle/>
          <a:p>
            <a:r>
              <a:rPr lang="en-US" altLang="ko-KR" sz="8800" dirty="0">
                <a:solidFill>
                  <a:srgbClr val="FFECD1"/>
                </a:solidFill>
                <a:latin typeface="Code Pro-Trial Normal" panose="00000800000000000000" pitchFamily="50" charset="0"/>
                <a:cs typeface="Calibri Light" panose="020F0302020204030204" pitchFamily="34" charset="0"/>
              </a:rPr>
              <a:t>The</a:t>
            </a:r>
          </a:p>
          <a:p>
            <a:r>
              <a:rPr lang="en-US" altLang="ko-KR" sz="8800" dirty="0">
                <a:solidFill>
                  <a:srgbClr val="FFC752"/>
                </a:solidFill>
                <a:latin typeface="Code Pro-Trial Normal" panose="00000800000000000000" pitchFamily="50" charset="0"/>
                <a:cs typeface="Calibri Light" panose="020F0302020204030204" pitchFamily="34" charset="0"/>
              </a:rPr>
              <a:t>Moral</a:t>
            </a:r>
          </a:p>
          <a:p>
            <a:r>
              <a:rPr lang="en-US" altLang="ko-KR" sz="8800" dirty="0">
                <a:solidFill>
                  <a:srgbClr val="FFC752"/>
                </a:solidFill>
                <a:latin typeface="Code Pro-Trial Normal" panose="00000800000000000000" pitchFamily="50" charset="0"/>
                <a:cs typeface="Calibri Light" panose="020F0302020204030204" pitchFamily="34" charset="0"/>
              </a:rPr>
              <a:t>Machine</a:t>
            </a:r>
            <a:endParaRPr lang="ko-KR" altLang="en-US" sz="8800" dirty="0">
              <a:solidFill>
                <a:srgbClr val="FFC752"/>
              </a:solidFill>
              <a:latin typeface="Code Pro-Trial Normal" panose="00000800000000000000" pitchFamily="50" charset="0"/>
              <a:cs typeface="Calibri Light" panose="020F0302020204030204" pitchFamily="34" charset="0"/>
            </a:endParaRPr>
          </a:p>
        </p:txBody>
      </p:sp>
      <p:pic>
        <p:nvPicPr>
          <p:cNvPr id="4" name="Picture 3">
            <a:extLst>
              <a:ext uri="{FF2B5EF4-FFF2-40B4-BE49-F238E27FC236}">
                <a16:creationId xmlns:a16="http://schemas.microsoft.com/office/drawing/2014/main" id="{11F3FBA0-13D9-982D-7491-D5E52D2C7F97}"/>
              </a:ext>
            </a:extLst>
          </p:cNvPr>
          <p:cNvPicPr>
            <a:picLocks noChangeAspect="1"/>
          </p:cNvPicPr>
          <p:nvPr/>
        </p:nvPicPr>
        <p:blipFill rotWithShape="1">
          <a:blip r:embed="rId2"/>
          <a:srcRect l="67976" t="46656" r="18452" b="37260"/>
          <a:stretch/>
        </p:blipFill>
        <p:spPr>
          <a:xfrm flipH="1">
            <a:off x="6803176" y="1680028"/>
            <a:ext cx="4114802" cy="2743200"/>
          </a:xfrm>
          <a:prstGeom prst="ellipse">
            <a:avLst/>
          </a:prstGeom>
          <a:effectLst>
            <a:softEdge rad="635000"/>
          </a:effectLst>
        </p:spPr>
      </p:pic>
    </p:spTree>
    <p:extLst>
      <p:ext uri="{BB962C8B-B14F-4D97-AF65-F5344CB8AC3E}">
        <p14:creationId xmlns:p14="http://schemas.microsoft.com/office/powerpoint/2010/main" val="4077440749"/>
      </p:ext>
    </p:extLst>
  </p:cSld>
  <p:clrMapOvr>
    <a:masterClrMapping/>
  </p:clrMapOvr>
  <p:transition spd="slow">
    <p:cover dir="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Qr code&#10;&#10;Description automatically generated">
            <a:extLst>
              <a:ext uri="{FF2B5EF4-FFF2-40B4-BE49-F238E27FC236}">
                <a16:creationId xmlns:a16="http://schemas.microsoft.com/office/drawing/2014/main" id="{80F3707D-2DF1-6304-BB9F-8266EF3D12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1412" y="323273"/>
            <a:ext cx="5954848" cy="6858000"/>
          </a:xfrm>
          <a:prstGeom prst="rect">
            <a:avLst/>
          </a:prstGeom>
        </p:spPr>
      </p:pic>
    </p:spTree>
    <p:extLst>
      <p:ext uri="{BB962C8B-B14F-4D97-AF65-F5344CB8AC3E}">
        <p14:creationId xmlns:p14="http://schemas.microsoft.com/office/powerpoint/2010/main" val="2917394466"/>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A88CAC-FEAB-D150-D9B4-A9C5D9E3FDC5}"/>
              </a:ext>
            </a:extLst>
          </p:cNvPr>
          <p:cNvSpPr txBox="1"/>
          <p:nvPr/>
        </p:nvSpPr>
        <p:spPr>
          <a:xfrm>
            <a:off x="3048000" y="3993416"/>
            <a:ext cx="6096000" cy="369332"/>
          </a:xfrm>
          <a:prstGeom prst="rect">
            <a:avLst/>
          </a:prstGeom>
          <a:noFill/>
        </p:spPr>
        <p:txBody>
          <a:bodyPr wrap="square">
            <a:spAutoFit/>
          </a:bodyPr>
          <a:lstStyle/>
          <a:p>
            <a:pPr algn="ctr"/>
            <a:r>
              <a:rPr lang="ko-KR" altLang="en-US" dirty="0">
                <a:solidFill>
                  <a:srgbClr val="FF9921"/>
                </a:solidFill>
              </a:rPr>
              <a:t>https://www.moralmachine.net/results/-1586200330</a:t>
            </a:r>
          </a:p>
        </p:txBody>
      </p:sp>
      <p:sp>
        <p:nvSpPr>
          <p:cNvPr id="5" name="TextBox 4">
            <a:extLst>
              <a:ext uri="{FF2B5EF4-FFF2-40B4-BE49-F238E27FC236}">
                <a16:creationId xmlns:a16="http://schemas.microsoft.com/office/drawing/2014/main" id="{A3D72D4D-EA01-7A9B-1365-D2C20941B958}"/>
              </a:ext>
            </a:extLst>
          </p:cNvPr>
          <p:cNvSpPr txBox="1"/>
          <p:nvPr/>
        </p:nvSpPr>
        <p:spPr>
          <a:xfrm>
            <a:off x="2703084" y="2546866"/>
            <a:ext cx="6785832" cy="1446550"/>
          </a:xfrm>
          <a:prstGeom prst="rect">
            <a:avLst/>
          </a:prstGeom>
          <a:noFill/>
        </p:spPr>
        <p:txBody>
          <a:bodyPr wrap="none" rtlCol="0">
            <a:spAutoFit/>
          </a:bodyPr>
          <a:lstStyle/>
          <a:p>
            <a:r>
              <a:rPr lang="en-US" altLang="ko-KR" sz="8800" dirty="0">
                <a:solidFill>
                  <a:srgbClr val="B54B00"/>
                </a:solidFill>
                <a:latin typeface="Code Pro-Trial Light LC" panose="00000A00000000000000" pitchFamily="50" charset="0"/>
                <a:cs typeface="Calibri Light" panose="020F0302020204030204" pitchFamily="34" charset="0"/>
              </a:rPr>
              <a:t>my</a:t>
            </a:r>
            <a:r>
              <a:rPr lang="en-US" altLang="ko-KR" sz="8800" dirty="0">
                <a:solidFill>
                  <a:srgbClr val="FFECD1"/>
                </a:solidFill>
                <a:latin typeface="Code Pro-Trial Light LC" panose="00000A00000000000000" pitchFamily="50" charset="0"/>
                <a:cs typeface="Calibri Light" panose="020F0302020204030204" pitchFamily="34" charset="0"/>
              </a:rPr>
              <a:t> </a:t>
            </a:r>
            <a:r>
              <a:rPr lang="en-US" altLang="ko-KR" sz="8800" dirty="0">
                <a:solidFill>
                  <a:srgbClr val="87C8C1"/>
                </a:solidFill>
                <a:latin typeface="Code Pro-Trial Normal" panose="00000800000000000000" pitchFamily="50" charset="0"/>
                <a:cs typeface="Calibri Light" panose="020F0302020204030204" pitchFamily="34" charset="0"/>
              </a:rPr>
              <a:t>Results</a:t>
            </a:r>
            <a:endParaRPr lang="ko-KR" altLang="en-US" sz="8800" dirty="0">
              <a:solidFill>
                <a:srgbClr val="87C8C1"/>
              </a:solidFill>
              <a:latin typeface="Code Pro-Trial Normal" panose="00000800000000000000" pitchFamily="50" charset="0"/>
              <a:cs typeface="Calibri Light" panose="020F0302020204030204" pitchFamily="34" charset="0"/>
            </a:endParaRPr>
          </a:p>
        </p:txBody>
      </p:sp>
    </p:spTree>
    <p:extLst>
      <p:ext uri="{BB962C8B-B14F-4D97-AF65-F5344CB8AC3E}">
        <p14:creationId xmlns:p14="http://schemas.microsoft.com/office/powerpoint/2010/main" val="219214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1FBB84-5081-FD55-7AEB-9F6D457EA285}"/>
              </a:ext>
            </a:extLst>
          </p:cNvPr>
          <p:cNvPicPr>
            <a:picLocks noChangeAspect="1"/>
          </p:cNvPicPr>
          <p:nvPr/>
        </p:nvPicPr>
        <p:blipFill rotWithShape="1">
          <a:blip r:embed="rId2"/>
          <a:srcRect t="38654" b="32794"/>
          <a:stretch/>
        </p:blipFill>
        <p:spPr>
          <a:xfrm>
            <a:off x="0" y="2586305"/>
            <a:ext cx="12192000" cy="1958110"/>
          </a:xfrm>
          <a:prstGeom prst="rect">
            <a:avLst/>
          </a:prstGeom>
        </p:spPr>
      </p:pic>
      <p:sp>
        <p:nvSpPr>
          <p:cNvPr id="5" name="TextBox 4">
            <a:extLst>
              <a:ext uri="{FF2B5EF4-FFF2-40B4-BE49-F238E27FC236}">
                <a16:creationId xmlns:a16="http://schemas.microsoft.com/office/drawing/2014/main" id="{2982FD8B-4022-3449-8879-5F036EAFD094}"/>
              </a:ext>
            </a:extLst>
          </p:cNvPr>
          <p:cNvSpPr txBox="1"/>
          <p:nvPr/>
        </p:nvSpPr>
        <p:spPr>
          <a:xfrm>
            <a:off x="5479998" y="1019359"/>
            <a:ext cx="1232004" cy="369332"/>
          </a:xfrm>
          <a:prstGeom prst="rect">
            <a:avLst/>
          </a:prstGeom>
          <a:noFill/>
        </p:spPr>
        <p:txBody>
          <a:bodyPr wrap="none" rtlCol="0">
            <a:spAutoFit/>
          </a:bodyPr>
          <a:lstStyle/>
          <a:p>
            <a:pPr algn="ctr"/>
            <a:r>
              <a:rPr lang="en-US" altLang="ko-KR" dirty="0">
                <a:solidFill>
                  <a:srgbClr val="87C8C1"/>
                </a:solidFill>
                <a:latin typeface="Code Bold" panose="020B0604020202020204" pitchFamily="50" charset="0"/>
              </a:rPr>
              <a:t>RESULTS</a:t>
            </a:r>
            <a:endParaRPr lang="ko-KR" altLang="en-US" dirty="0">
              <a:solidFill>
                <a:srgbClr val="87C8C1"/>
              </a:solidFill>
              <a:latin typeface="Code Bold" panose="020B0604020202020204" pitchFamily="50" charset="0"/>
            </a:endParaRPr>
          </a:p>
        </p:txBody>
      </p:sp>
    </p:spTree>
    <p:extLst>
      <p:ext uri="{BB962C8B-B14F-4D97-AF65-F5344CB8AC3E}">
        <p14:creationId xmlns:p14="http://schemas.microsoft.com/office/powerpoint/2010/main" val="76280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82FD8B-4022-3449-8879-5F036EAFD094}"/>
              </a:ext>
            </a:extLst>
          </p:cNvPr>
          <p:cNvSpPr txBox="1"/>
          <p:nvPr/>
        </p:nvSpPr>
        <p:spPr>
          <a:xfrm>
            <a:off x="5479998" y="1019359"/>
            <a:ext cx="1232004" cy="369332"/>
          </a:xfrm>
          <a:prstGeom prst="rect">
            <a:avLst/>
          </a:prstGeom>
          <a:noFill/>
        </p:spPr>
        <p:txBody>
          <a:bodyPr wrap="none" rtlCol="0">
            <a:spAutoFit/>
          </a:bodyPr>
          <a:lstStyle/>
          <a:p>
            <a:pPr algn="ctr"/>
            <a:r>
              <a:rPr lang="en-US" altLang="ko-KR" dirty="0">
                <a:solidFill>
                  <a:srgbClr val="87C8C1"/>
                </a:solidFill>
                <a:latin typeface="Code Bold" panose="020B0604020202020204" pitchFamily="50" charset="0"/>
              </a:rPr>
              <a:t>RESULTS</a:t>
            </a:r>
            <a:endParaRPr lang="ko-KR" altLang="en-US" dirty="0">
              <a:solidFill>
                <a:srgbClr val="87C8C1"/>
              </a:solidFill>
              <a:latin typeface="Code Bold" panose="020B0604020202020204" pitchFamily="50" charset="0"/>
            </a:endParaRPr>
          </a:p>
        </p:txBody>
      </p:sp>
      <p:pic>
        <p:nvPicPr>
          <p:cNvPr id="4" name="Picture 3">
            <a:extLst>
              <a:ext uri="{FF2B5EF4-FFF2-40B4-BE49-F238E27FC236}">
                <a16:creationId xmlns:a16="http://schemas.microsoft.com/office/drawing/2014/main" id="{68A8E419-8463-641C-018C-B239489C6B72}"/>
              </a:ext>
            </a:extLst>
          </p:cNvPr>
          <p:cNvPicPr>
            <a:picLocks noChangeAspect="1"/>
          </p:cNvPicPr>
          <p:nvPr/>
        </p:nvPicPr>
        <p:blipFill>
          <a:blip r:embed="rId2"/>
          <a:stretch>
            <a:fillRect/>
          </a:stretch>
        </p:blipFill>
        <p:spPr>
          <a:xfrm>
            <a:off x="1552575" y="2457450"/>
            <a:ext cx="9086850" cy="1943100"/>
          </a:xfrm>
          <a:prstGeom prst="rect">
            <a:avLst/>
          </a:prstGeom>
        </p:spPr>
      </p:pic>
    </p:spTree>
    <p:extLst>
      <p:ext uri="{BB962C8B-B14F-4D97-AF65-F5344CB8AC3E}">
        <p14:creationId xmlns:p14="http://schemas.microsoft.com/office/powerpoint/2010/main" val="49866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3936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81F206-FE9A-0E5C-6FF6-D2C5B591648B}"/>
              </a:ext>
            </a:extLst>
          </p:cNvPr>
          <p:cNvPicPr>
            <a:picLocks noChangeAspect="1"/>
          </p:cNvPicPr>
          <p:nvPr/>
        </p:nvPicPr>
        <p:blipFill rotWithShape="1">
          <a:blip r:embed="rId2"/>
          <a:srcRect l="31094" t="18889" r="51718" b="34444"/>
          <a:stretch/>
        </p:blipFill>
        <p:spPr>
          <a:xfrm>
            <a:off x="-1" y="0"/>
            <a:ext cx="4490357" cy="6858000"/>
          </a:xfrm>
          <a:prstGeom prst="rect">
            <a:avLst/>
          </a:prstGeom>
        </p:spPr>
      </p:pic>
      <p:pic>
        <p:nvPicPr>
          <p:cNvPr id="4" name="Picture 3">
            <a:extLst>
              <a:ext uri="{FF2B5EF4-FFF2-40B4-BE49-F238E27FC236}">
                <a16:creationId xmlns:a16="http://schemas.microsoft.com/office/drawing/2014/main" id="{AFF35A85-0022-8CDE-4E64-F4B25E22B986}"/>
              </a:ext>
            </a:extLst>
          </p:cNvPr>
          <p:cNvPicPr>
            <a:picLocks noChangeAspect="1"/>
          </p:cNvPicPr>
          <p:nvPr/>
        </p:nvPicPr>
        <p:blipFill rotWithShape="1">
          <a:blip r:embed="rId2"/>
          <a:srcRect l="50782" t="19148" r="32030" b="34185"/>
          <a:stretch/>
        </p:blipFill>
        <p:spPr>
          <a:xfrm>
            <a:off x="7701643" y="0"/>
            <a:ext cx="4490357" cy="6858000"/>
          </a:xfrm>
          <a:prstGeom prst="rect">
            <a:avLst/>
          </a:prstGeom>
        </p:spPr>
      </p:pic>
    </p:spTree>
    <p:extLst>
      <p:ext uri="{BB962C8B-B14F-4D97-AF65-F5344CB8AC3E}">
        <p14:creationId xmlns:p14="http://schemas.microsoft.com/office/powerpoint/2010/main" val="1253127761"/>
      </p:ext>
    </p:extLst>
  </p:cSld>
  <p:clrMapOvr>
    <a:masterClrMapping/>
  </p:clrMapOvr>
  <p:transition spd="med">
    <p:pull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82FD8B-4022-3449-8879-5F036EAFD094}"/>
              </a:ext>
            </a:extLst>
          </p:cNvPr>
          <p:cNvSpPr txBox="1"/>
          <p:nvPr/>
        </p:nvSpPr>
        <p:spPr>
          <a:xfrm>
            <a:off x="5479998" y="1019359"/>
            <a:ext cx="1232004" cy="369332"/>
          </a:xfrm>
          <a:prstGeom prst="rect">
            <a:avLst/>
          </a:prstGeom>
          <a:noFill/>
        </p:spPr>
        <p:txBody>
          <a:bodyPr wrap="none" rtlCol="0">
            <a:spAutoFit/>
          </a:bodyPr>
          <a:lstStyle/>
          <a:p>
            <a:pPr algn="ctr"/>
            <a:r>
              <a:rPr lang="en-US" altLang="ko-KR" dirty="0">
                <a:solidFill>
                  <a:srgbClr val="87C8C1"/>
                </a:solidFill>
                <a:latin typeface="Code Bold" panose="020B0604020202020204" pitchFamily="50" charset="0"/>
              </a:rPr>
              <a:t>RESULTS</a:t>
            </a:r>
            <a:endParaRPr lang="ko-KR" altLang="en-US" dirty="0">
              <a:solidFill>
                <a:srgbClr val="87C8C1"/>
              </a:solidFill>
              <a:latin typeface="Code Bold" panose="020B0604020202020204" pitchFamily="50" charset="0"/>
            </a:endParaRPr>
          </a:p>
        </p:txBody>
      </p:sp>
      <p:pic>
        <p:nvPicPr>
          <p:cNvPr id="7" name="Picture 6">
            <a:extLst>
              <a:ext uri="{FF2B5EF4-FFF2-40B4-BE49-F238E27FC236}">
                <a16:creationId xmlns:a16="http://schemas.microsoft.com/office/drawing/2014/main" id="{0FC2270D-4E67-7091-D7AA-F5E603031CCA}"/>
              </a:ext>
            </a:extLst>
          </p:cNvPr>
          <p:cNvPicPr>
            <a:picLocks noChangeAspect="1"/>
          </p:cNvPicPr>
          <p:nvPr/>
        </p:nvPicPr>
        <p:blipFill>
          <a:blip r:embed="rId2"/>
          <a:stretch>
            <a:fillRect/>
          </a:stretch>
        </p:blipFill>
        <p:spPr>
          <a:xfrm>
            <a:off x="1452562" y="2447925"/>
            <a:ext cx="9286875" cy="1962150"/>
          </a:xfrm>
          <a:prstGeom prst="rect">
            <a:avLst/>
          </a:prstGeom>
        </p:spPr>
      </p:pic>
    </p:spTree>
    <p:extLst>
      <p:ext uri="{BB962C8B-B14F-4D97-AF65-F5344CB8AC3E}">
        <p14:creationId xmlns:p14="http://schemas.microsoft.com/office/powerpoint/2010/main" val="119147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82FD8B-4022-3449-8879-5F036EAFD094}"/>
              </a:ext>
            </a:extLst>
          </p:cNvPr>
          <p:cNvSpPr txBox="1"/>
          <p:nvPr/>
        </p:nvSpPr>
        <p:spPr>
          <a:xfrm>
            <a:off x="5479998" y="1019359"/>
            <a:ext cx="1232004" cy="369332"/>
          </a:xfrm>
          <a:prstGeom prst="rect">
            <a:avLst/>
          </a:prstGeom>
          <a:noFill/>
        </p:spPr>
        <p:txBody>
          <a:bodyPr wrap="none" rtlCol="0">
            <a:spAutoFit/>
          </a:bodyPr>
          <a:lstStyle/>
          <a:p>
            <a:pPr algn="ctr"/>
            <a:r>
              <a:rPr lang="en-US" altLang="ko-KR" dirty="0">
                <a:solidFill>
                  <a:srgbClr val="87C8C1"/>
                </a:solidFill>
                <a:latin typeface="Code Bold" panose="020B0604020202020204" pitchFamily="50" charset="0"/>
              </a:rPr>
              <a:t>RESULTS</a:t>
            </a:r>
            <a:endParaRPr lang="ko-KR" altLang="en-US" dirty="0">
              <a:solidFill>
                <a:srgbClr val="87C8C1"/>
              </a:solidFill>
              <a:latin typeface="Code Bold" panose="020B0604020202020204" pitchFamily="50" charset="0"/>
            </a:endParaRPr>
          </a:p>
        </p:txBody>
      </p:sp>
      <p:pic>
        <p:nvPicPr>
          <p:cNvPr id="3" name="Picture 2">
            <a:extLst>
              <a:ext uri="{FF2B5EF4-FFF2-40B4-BE49-F238E27FC236}">
                <a16:creationId xmlns:a16="http://schemas.microsoft.com/office/drawing/2014/main" id="{09AF56A5-7BE4-3460-D26E-8E0D35EC8359}"/>
              </a:ext>
            </a:extLst>
          </p:cNvPr>
          <p:cNvPicPr>
            <a:picLocks noChangeAspect="1"/>
          </p:cNvPicPr>
          <p:nvPr/>
        </p:nvPicPr>
        <p:blipFill>
          <a:blip r:embed="rId2"/>
          <a:stretch>
            <a:fillRect/>
          </a:stretch>
        </p:blipFill>
        <p:spPr>
          <a:xfrm>
            <a:off x="1390650" y="2462212"/>
            <a:ext cx="9410700" cy="1933575"/>
          </a:xfrm>
          <a:prstGeom prst="rect">
            <a:avLst/>
          </a:prstGeom>
        </p:spPr>
      </p:pic>
    </p:spTree>
    <p:extLst>
      <p:ext uri="{BB962C8B-B14F-4D97-AF65-F5344CB8AC3E}">
        <p14:creationId xmlns:p14="http://schemas.microsoft.com/office/powerpoint/2010/main" val="119485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82FD8B-4022-3449-8879-5F036EAFD094}"/>
              </a:ext>
            </a:extLst>
          </p:cNvPr>
          <p:cNvSpPr txBox="1"/>
          <p:nvPr/>
        </p:nvSpPr>
        <p:spPr>
          <a:xfrm>
            <a:off x="5479998" y="1019359"/>
            <a:ext cx="1232004" cy="369332"/>
          </a:xfrm>
          <a:prstGeom prst="rect">
            <a:avLst/>
          </a:prstGeom>
          <a:noFill/>
        </p:spPr>
        <p:txBody>
          <a:bodyPr wrap="none" rtlCol="0">
            <a:spAutoFit/>
          </a:bodyPr>
          <a:lstStyle/>
          <a:p>
            <a:pPr algn="ctr"/>
            <a:r>
              <a:rPr lang="en-US" altLang="ko-KR" dirty="0">
                <a:solidFill>
                  <a:srgbClr val="87C8C1"/>
                </a:solidFill>
                <a:latin typeface="Code Bold" panose="020B0604020202020204" pitchFamily="50" charset="0"/>
              </a:rPr>
              <a:t>RESULTS</a:t>
            </a:r>
            <a:endParaRPr lang="ko-KR" altLang="en-US" dirty="0">
              <a:solidFill>
                <a:srgbClr val="87C8C1"/>
              </a:solidFill>
              <a:latin typeface="Code Bold" panose="020B0604020202020204" pitchFamily="50" charset="0"/>
            </a:endParaRPr>
          </a:p>
        </p:txBody>
      </p:sp>
      <p:pic>
        <p:nvPicPr>
          <p:cNvPr id="3" name="Picture 2">
            <a:extLst>
              <a:ext uri="{FF2B5EF4-FFF2-40B4-BE49-F238E27FC236}">
                <a16:creationId xmlns:a16="http://schemas.microsoft.com/office/drawing/2014/main" id="{F909DA55-1791-C7CE-9EAE-4BBD7DB4A2D0}"/>
              </a:ext>
            </a:extLst>
          </p:cNvPr>
          <p:cNvPicPr>
            <a:picLocks noChangeAspect="1"/>
          </p:cNvPicPr>
          <p:nvPr/>
        </p:nvPicPr>
        <p:blipFill>
          <a:blip r:embed="rId2"/>
          <a:stretch>
            <a:fillRect/>
          </a:stretch>
        </p:blipFill>
        <p:spPr>
          <a:xfrm>
            <a:off x="1423987" y="2462212"/>
            <a:ext cx="9344025" cy="1933575"/>
          </a:xfrm>
          <a:prstGeom prst="rect">
            <a:avLst/>
          </a:prstGeom>
        </p:spPr>
      </p:pic>
    </p:spTree>
    <p:extLst>
      <p:ext uri="{BB962C8B-B14F-4D97-AF65-F5344CB8AC3E}">
        <p14:creationId xmlns:p14="http://schemas.microsoft.com/office/powerpoint/2010/main" val="156340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82FD8B-4022-3449-8879-5F036EAFD094}"/>
              </a:ext>
            </a:extLst>
          </p:cNvPr>
          <p:cNvSpPr txBox="1"/>
          <p:nvPr/>
        </p:nvSpPr>
        <p:spPr>
          <a:xfrm>
            <a:off x="5479998" y="1019359"/>
            <a:ext cx="1232004" cy="369332"/>
          </a:xfrm>
          <a:prstGeom prst="rect">
            <a:avLst/>
          </a:prstGeom>
          <a:noFill/>
        </p:spPr>
        <p:txBody>
          <a:bodyPr wrap="none" rtlCol="0">
            <a:spAutoFit/>
          </a:bodyPr>
          <a:lstStyle/>
          <a:p>
            <a:pPr algn="ctr"/>
            <a:r>
              <a:rPr lang="en-US" altLang="ko-KR" dirty="0">
                <a:solidFill>
                  <a:srgbClr val="87C8C1"/>
                </a:solidFill>
                <a:latin typeface="Code Bold" panose="020B0604020202020204" pitchFamily="50" charset="0"/>
              </a:rPr>
              <a:t>RESULTS</a:t>
            </a:r>
            <a:endParaRPr lang="ko-KR" altLang="en-US" dirty="0">
              <a:solidFill>
                <a:srgbClr val="87C8C1"/>
              </a:solidFill>
              <a:latin typeface="Code Bold" panose="020B0604020202020204" pitchFamily="50" charset="0"/>
            </a:endParaRPr>
          </a:p>
        </p:txBody>
      </p:sp>
      <p:pic>
        <p:nvPicPr>
          <p:cNvPr id="3" name="Picture 2">
            <a:extLst>
              <a:ext uri="{FF2B5EF4-FFF2-40B4-BE49-F238E27FC236}">
                <a16:creationId xmlns:a16="http://schemas.microsoft.com/office/drawing/2014/main" id="{ADA8D9EB-5A17-0343-280F-F6A7395738FC}"/>
              </a:ext>
            </a:extLst>
          </p:cNvPr>
          <p:cNvPicPr>
            <a:picLocks noChangeAspect="1"/>
          </p:cNvPicPr>
          <p:nvPr/>
        </p:nvPicPr>
        <p:blipFill>
          <a:blip r:embed="rId2"/>
          <a:stretch>
            <a:fillRect/>
          </a:stretch>
        </p:blipFill>
        <p:spPr>
          <a:xfrm>
            <a:off x="1271587" y="2471737"/>
            <a:ext cx="9648825" cy="1914525"/>
          </a:xfrm>
          <a:prstGeom prst="rect">
            <a:avLst/>
          </a:prstGeom>
        </p:spPr>
      </p:pic>
    </p:spTree>
    <p:extLst>
      <p:ext uri="{BB962C8B-B14F-4D97-AF65-F5344CB8AC3E}">
        <p14:creationId xmlns:p14="http://schemas.microsoft.com/office/powerpoint/2010/main" val="8911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82FD8B-4022-3449-8879-5F036EAFD094}"/>
              </a:ext>
            </a:extLst>
          </p:cNvPr>
          <p:cNvSpPr txBox="1"/>
          <p:nvPr/>
        </p:nvSpPr>
        <p:spPr>
          <a:xfrm>
            <a:off x="5479998" y="1019359"/>
            <a:ext cx="1232004" cy="369332"/>
          </a:xfrm>
          <a:prstGeom prst="rect">
            <a:avLst/>
          </a:prstGeom>
          <a:noFill/>
        </p:spPr>
        <p:txBody>
          <a:bodyPr wrap="none" rtlCol="0">
            <a:spAutoFit/>
          </a:bodyPr>
          <a:lstStyle/>
          <a:p>
            <a:pPr algn="ctr"/>
            <a:r>
              <a:rPr lang="en-US" altLang="ko-KR" dirty="0">
                <a:solidFill>
                  <a:srgbClr val="87C8C1"/>
                </a:solidFill>
                <a:latin typeface="Code Bold" panose="020B0604020202020204" pitchFamily="50" charset="0"/>
              </a:rPr>
              <a:t>RESULTS</a:t>
            </a:r>
            <a:endParaRPr lang="ko-KR" altLang="en-US" dirty="0">
              <a:solidFill>
                <a:srgbClr val="87C8C1"/>
              </a:solidFill>
              <a:latin typeface="Code Bold" panose="020B0604020202020204" pitchFamily="50" charset="0"/>
            </a:endParaRPr>
          </a:p>
        </p:txBody>
      </p:sp>
      <p:pic>
        <p:nvPicPr>
          <p:cNvPr id="3" name="Picture 2">
            <a:extLst>
              <a:ext uri="{FF2B5EF4-FFF2-40B4-BE49-F238E27FC236}">
                <a16:creationId xmlns:a16="http://schemas.microsoft.com/office/drawing/2014/main" id="{41F3171A-6612-A77F-2DAD-30B0B3569CF0}"/>
              </a:ext>
            </a:extLst>
          </p:cNvPr>
          <p:cNvPicPr>
            <a:picLocks noChangeAspect="1"/>
          </p:cNvPicPr>
          <p:nvPr/>
        </p:nvPicPr>
        <p:blipFill>
          <a:blip r:embed="rId2"/>
          <a:stretch>
            <a:fillRect/>
          </a:stretch>
        </p:blipFill>
        <p:spPr>
          <a:xfrm>
            <a:off x="1614487" y="2409825"/>
            <a:ext cx="8963025" cy="2038350"/>
          </a:xfrm>
          <a:prstGeom prst="rect">
            <a:avLst/>
          </a:prstGeom>
        </p:spPr>
      </p:pic>
    </p:spTree>
    <p:extLst>
      <p:ext uri="{BB962C8B-B14F-4D97-AF65-F5344CB8AC3E}">
        <p14:creationId xmlns:p14="http://schemas.microsoft.com/office/powerpoint/2010/main" val="80583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82FD8B-4022-3449-8879-5F036EAFD094}"/>
              </a:ext>
            </a:extLst>
          </p:cNvPr>
          <p:cNvSpPr txBox="1"/>
          <p:nvPr/>
        </p:nvSpPr>
        <p:spPr>
          <a:xfrm>
            <a:off x="5479998" y="1019359"/>
            <a:ext cx="1232004" cy="369332"/>
          </a:xfrm>
          <a:prstGeom prst="rect">
            <a:avLst/>
          </a:prstGeom>
          <a:noFill/>
        </p:spPr>
        <p:txBody>
          <a:bodyPr wrap="none" rtlCol="0">
            <a:spAutoFit/>
          </a:bodyPr>
          <a:lstStyle/>
          <a:p>
            <a:pPr algn="ctr"/>
            <a:r>
              <a:rPr lang="en-US" altLang="ko-KR" dirty="0">
                <a:solidFill>
                  <a:srgbClr val="87C8C1"/>
                </a:solidFill>
                <a:latin typeface="Code Bold" panose="020B0604020202020204" pitchFamily="50" charset="0"/>
              </a:rPr>
              <a:t>RESULTS</a:t>
            </a:r>
            <a:endParaRPr lang="ko-KR" altLang="en-US" dirty="0">
              <a:solidFill>
                <a:srgbClr val="87C8C1"/>
              </a:solidFill>
              <a:latin typeface="Code Bold" panose="020B0604020202020204" pitchFamily="50" charset="0"/>
            </a:endParaRPr>
          </a:p>
        </p:txBody>
      </p:sp>
      <p:pic>
        <p:nvPicPr>
          <p:cNvPr id="3" name="Picture 2">
            <a:extLst>
              <a:ext uri="{FF2B5EF4-FFF2-40B4-BE49-F238E27FC236}">
                <a16:creationId xmlns:a16="http://schemas.microsoft.com/office/drawing/2014/main" id="{F643AB6C-BBA7-56E8-416B-3629E3F994A0}"/>
              </a:ext>
            </a:extLst>
          </p:cNvPr>
          <p:cNvPicPr>
            <a:picLocks noChangeAspect="1"/>
          </p:cNvPicPr>
          <p:nvPr/>
        </p:nvPicPr>
        <p:blipFill>
          <a:blip r:embed="rId2"/>
          <a:stretch>
            <a:fillRect/>
          </a:stretch>
        </p:blipFill>
        <p:spPr>
          <a:xfrm>
            <a:off x="1676400" y="2419350"/>
            <a:ext cx="8839200" cy="2019300"/>
          </a:xfrm>
          <a:prstGeom prst="rect">
            <a:avLst/>
          </a:prstGeom>
        </p:spPr>
      </p:pic>
    </p:spTree>
    <p:extLst>
      <p:ext uri="{BB962C8B-B14F-4D97-AF65-F5344CB8AC3E}">
        <p14:creationId xmlns:p14="http://schemas.microsoft.com/office/powerpoint/2010/main" val="18747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82FD8B-4022-3449-8879-5F036EAFD094}"/>
              </a:ext>
            </a:extLst>
          </p:cNvPr>
          <p:cNvSpPr txBox="1"/>
          <p:nvPr/>
        </p:nvSpPr>
        <p:spPr>
          <a:xfrm>
            <a:off x="5479998" y="1019359"/>
            <a:ext cx="1232004" cy="369332"/>
          </a:xfrm>
          <a:prstGeom prst="rect">
            <a:avLst/>
          </a:prstGeom>
          <a:noFill/>
        </p:spPr>
        <p:txBody>
          <a:bodyPr wrap="none" rtlCol="0">
            <a:spAutoFit/>
          </a:bodyPr>
          <a:lstStyle/>
          <a:p>
            <a:pPr algn="ctr"/>
            <a:r>
              <a:rPr lang="en-US" altLang="ko-KR" dirty="0">
                <a:solidFill>
                  <a:srgbClr val="87C8C1"/>
                </a:solidFill>
                <a:latin typeface="Code Bold" panose="020B0604020202020204" pitchFamily="50" charset="0"/>
              </a:rPr>
              <a:t>RESULTS</a:t>
            </a:r>
            <a:endParaRPr lang="ko-KR" altLang="en-US" dirty="0">
              <a:solidFill>
                <a:srgbClr val="87C8C1"/>
              </a:solidFill>
              <a:latin typeface="Code Bold" panose="020B0604020202020204" pitchFamily="50" charset="0"/>
            </a:endParaRPr>
          </a:p>
        </p:txBody>
      </p:sp>
      <p:pic>
        <p:nvPicPr>
          <p:cNvPr id="3" name="Picture 2">
            <a:extLst>
              <a:ext uri="{FF2B5EF4-FFF2-40B4-BE49-F238E27FC236}">
                <a16:creationId xmlns:a16="http://schemas.microsoft.com/office/drawing/2014/main" id="{1240DD79-D94F-DF9D-A486-E986A5E73C09}"/>
              </a:ext>
            </a:extLst>
          </p:cNvPr>
          <p:cNvPicPr>
            <a:picLocks noChangeAspect="1"/>
          </p:cNvPicPr>
          <p:nvPr/>
        </p:nvPicPr>
        <p:blipFill>
          <a:blip r:embed="rId2"/>
          <a:stretch>
            <a:fillRect/>
          </a:stretch>
        </p:blipFill>
        <p:spPr>
          <a:xfrm>
            <a:off x="1647825" y="2386012"/>
            <a:ext cx="8896350" cy="2085975"/>
          </a:xfrm>
          <a:prstGeom prst="rect">
            <a:avLst/>
          </a:prstGeom>
        </p:spPr>
      </p:pic>
    </p:spTree>
    <p:extLst>
      <p:ext uri="{BB962C8B-B14F-4D97-AF65-F5344CB8AC3E}">
        <p14:creationId xmlns:p14="http://schemas.microsoft.com/office/powerpoint/2010/main" val="303144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82FD8B-4022-3449-8879-5F036EAFD094}"/>
              </a:ext>
            </a:extLst>
          </p:cNvPr>
          <p:cNvSpPr txBox="1"/>
          <p:nvPr/>
        </p:nvSpPr>
        <p:spPr>
          <a:xfrm>
            <a:off x="5479998" y="1019359"/>
            <a:ext cx="1232004" cy="369332"/>
          </a:xfrm>
          <a:prstGeom prst="rect">
            <a:avLst/>
          </a:prstGeom>
          <a:noFill/>
        </p:spPr>
        <p:txBody>
          <a:bodyPr wrap="none" rtlCol="0">
            <a:spAutoFit/>
          </a:bodyPr>
          <a:lstStyle/>
          <a:p>
            <a:pPr algn="ctr"/>
            <a:r>
              <a:rPr lang="en-US" altLang="ko-KR" dirty="0">
                <a:solidFill>
                  <a:srgbClr val="87C8C1"/>
                </a:solidFill>
                <a:latin typeface="Code Bold" panose="020B0604020202020204" pitchFamily="50" charset="0"/>
              </a:rPr>
              <a:t>RESULTS</a:t>
            </a:r>
            <a:endParaRPr lang="ko-KR" altLang="en-US" dirty="0">
              <a:solidFill>
                <a:srgbClr val="87C8C1"/>
              </a:solidFill>
              <a:latin typeface="Code Bold" panose="020B0604020202020204" pitchFamily="50" charset="0"/>
            </a:endParaRPr>
          </a:p>
        </p:txBody>
      </p:sp>
      <p:pic>
        <p:nvPicPr>
          <p:cNvPr id="3" name="Picture 2">
            <a:extLst>
              <a:ext uri="{FF2B5EF4-FFF2-40B4-BE49-F238E27FC236}">
                <a16:creationId xmlns:a16="http://schemas.microsoft.com/office/drawing/2014/main" id="{F8D5A772-E018-9CC1-0EC8-4BA95F180799}"/>
              </a:ext>
            </a:extLst>
          </p:cNvPr>
          <p:cNvPicPr>
            <a:picLocks noChangeAspect="1"/>
          </p:cNvPicPr>
          <p:nvPr/>
        </p:nvPicPr>
        <p:blipFill>
          <a:blip r:embed="rId2"/>
          <a:stretch>
            <a:fillRect/>
          </a:stretch>
        </p:blipFill>
        <p:spPr>
          <a:xfrm>
            <a:off x="1747837" y="2433637"/>
            <a:ext cx="8696325" cy="1990725"/>
          </a:xfrm>
          <a:prstGeom prst="rect">
            <a:avLst/>
          </a:prstGeom>
        </p:spPr>
      </p:pic>
    </p:spTree>
    <p:extLst>
      <p:ext uri="{BB962C8B-B14F-4D97-AF65-F5344CB8AC3E}">
        <p14:creationId xmlns:p14="http://schemas.microsoft.com/office/powerpoint/2010/main" val="179087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D72D4D-EA01-7A9B-1365-D2C20941B958}"/>
              </a:ext>
            </a:extLst>
          </p:cNvPr>
          <p:cNvSpPr txBox="1"/>
          <p:nvPr/>
        </p:nvSpPr>
        <p:spPr>
          <a:xfrm>
            <a:off x="1006305" y="2705725"/>
            <a:ext cx="10179390" cy="1446550"/>
          </a:xfrm>
          <a:prstGeom prst="rect">
            <a:avLst/>
          </a:prstGeom>
          <a:noFill/>
        </p:spPr>
        <p:txBody>
          <a:bodyPr wrap="none" rtlCol="0">
            <a:spAutoFit/>
          </a:bodyPr>
          <a:lstStyle/>
          <a:p>
            <a:r>
              <a:rPr lang="en-US" altLang="ko-KR" sz="8800" dirty="0">
                <a:solidFill>
                  <a:srgbClr val="FFC752"/>
                </a:solidFill>
                <a:latin typeface="Code Pro-Trial Light LC" panose="00000A00000000000000" pitchFamily="50" charset="0"/>
                <a:cs typeface="Calibri Light" panose="020F0302020204030204" pitchFamily="34" charset="0"/>
              </a:rPr>
              <a:t>create</a:t>
            </a:r>
            <a:r>
              <a:rPr lang="en-US" altLang="ko-KR" sz="8800" dirty="0">
                <a:solidFill>
                  <a:srgbClr val="FFECD1"/>
                </a:solidFill>
                <a:latin typeface="Code Pro-Trial Light LC" panose="00000A00000000000000" pitchFamily="50" charset="0"/>
                <a:cs typeface="Calibri Light" panose="020F0302020204030204" pitchFamily="34" charset="0"/>
              </a:rPr>
              <a:t> </a:t>
            </a:r>
            <a:r>
              <a:rPr lang="en-US" altLang="ko-KR" sz="8800" dirty="0">
                <a:solidFill>
                  <a:srgbClr val="87C8C1"/>
                </a:solidFill>
                <a:latin typeface="Code Pro-Trial Normal" panose="00000800000000000000" pitchFamily="50" charset="0"/>
                <a:cs typeface="Calibri Light" panose="020F0302020204030204" pitchFamily="34" charset="0"/>
              </a:rPr>
              <a:t>your own</a:t>
            </a:r>
            <a:endParaRPr lang="ko-KR" altLang="en-US" sz="8800" dirty="0">
              <a:solidFill>
                <a:srgbClr val="87C8C1"/>
              </a:solidFill>
              <a:latin typeface="Code Pro-Trial Normal" panose="00000800000000000000" pitchFamily="50" charset="0"/>
              <a:cs typeface="Calibri Light" panose="020F0302020204030204" pitchFamily="34" charset="0"/>
            </a:endParaRPr>
          </a:p>
        </p:txBody>
      </p:sp>
    </p:spTree>
    <p:extLst>
      <p:ext uri="{BB962C8B-B14F-4D97-AF65-F5344CB8AC3E}">
        <p14:creationId xmlns:p14="http://schemas.microsoft.com/office/powerpoint/2010/main" val="63225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5616D"/>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827F23-E4EC-CEE3-AD76-E5ACAAC1DE3A}"/>
              </a:ext>
            </a:extLst>
          </p:cNvPr>
          <p:cNvSpPr txBox="1"/>
          <p:nvPr/>
        </p:nvSpPr>
        <p:spPr>
          <a:xfrm>
            <a:off x="4495676" y="4418558"/>
            <a:ext cx="6700873" cy="1446550"/>
          </a:xfrm>
          <a:prstGeom prst="rect">
            <a:avLst/>
          </a:prstGeom>
          <a:noFill/>
        </p:spPr>
        <p:txBody>
          <a:bodyPr wrap="none" rtlCol="0">
            <a:spAutoFit/>
          </a:bodyPr>
          <a:lstStyle/>
          <a:p>
            <a:r>
              <a:rPr lang="en-US" altLang="ko-KR" sz="8800" dirty="0">
                <a:solidFill>
                  <a:srgbClr val="FFC752"/>
                </a:solidFill>
                <a:latin typeface="Code Pro-Trial Normal" panose="00000800000000000000" pitchFamily="50" charset="0"/>
                <a:cs typeface="Calibri Light" panose="020F0302020204030204" pitchFamily="34" charset="0"/>
              </a:rPr>
              <a:t>References</a:t>
            </a:r>
            <a:endParaRPr lang="ko-KR" altLang="en-US" sz="8800" dirty="0">
              <a:solidFill>
                <a:srgbClr val="FFC752"/>
              </a:solidFill>
              <a:latin typeface="Code Pro-Trial Normal" panose="00000800000000000000" pitchFamily="50" charset="0"/>
              <a:cs typeface="Calibri Light" panose="020F0302020204030204" pitchFamily="34" charset="0"/>
            </a:endParaRPr>
          </a:p>
        </p:txBody>
      </p:sp>
    </p:spTree>
    <p:extLst>
      <p:ext uri="{BB962C8B-B14F-4D97-AF65-F5344CB8AC3E}">
        <p14:creationId xmlns:p14="http://schemas.microsoft.com/office/powerpoint/2010/main" val="2057620450"/>
      </p:ext>
    </p:extLst>
  </p:cSld>
  <p:clrMapOvr>
    <a:masterClrMapping/>
  </p:clrMapOvr>
  <p:transition spd="slow">
    <p:cover dir="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3936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31DA1D-E794-8332-60D8-461D465579A4}"/>
              </a:ext>
            </a:extLst>
          </p:cNvPr>
          <p:cNvPicPr>
            <a:picLocks noChangeAspect="1"/>
          </p:cNvPicPr>
          <p:nvPr/>
        </p:nvPicPr>
        <p:blipFill rotWithShape="1">
          <a:blip r:embed="rId2"/>
          <a:srcRect l="31250" t="18889" r="51875" b="34722"/>
          <a:stretch/>
        </p:blipFill>
        <p:spPr>
          <a:xfrm>
            <a:off x="0" y="0"/>
            <a:ext cx="4438650" cy="6863468"/>
          </a:xfrm>
          <a:prstGeom prst="rect">
            <a:avLst/>
          </a:prstGeom>
        </p:spPr>
      </p:pic>
      <p:pic>
        <p:nvPicPr>
          <p:cNvPr id="4" name="Picture 3">
            <a:extLst>
              <a:ext uri="{FF2B5EF4-FFF2-40B4-BE49-F238E27FC236}">
                <a16:creationId xmlns:a16="http://schemas.microsoft.com/office/drawing/2014/main" id="{3FC19CCB-44E5-6E16-C3FB-F067645C6E6C}"/>
              </a:ext>
            </a:extLst>
          </p:cNvPr>
          <p:cNvPicPr>
            <a:picLocks noChangeAspect="1"/>
          </p:cNvPicPr>
          <p:nvPr/>
        </p:nvPicPr>
        <p:blipFill rotWithShape="1">
          <a:blip r:embed="rId2"/>
          <a:srcRect l="50877" t="19147" r="32248" b="34464"/>
          <a:stretch/>
        </p:blipFill>
        <p:spPr>
          <a:xfrm>
            <a:off x="7753352" y="-5468"/>
            <a:ext cx="4438650" cy="6863468"/>
          </a:xfrm>
          <a:prstGeom prst="rect">
            <a:avLst/>
          </a:prstGeom>
        </p:spPr>
      </p:pic>
    </p:spTree>
    <p:extLst>
      <p:ext uri="{BB962C8B-B14F-4D97-AF65-F5344CB8AC3E}">
        <p14:creationId xmlns:p14="http://schemas.microsoft.com/office/powerpoint/2010/main" val="1118728757"/>
      </p:ext>
    </p:extLst>
  </p:cSld>
  <p:clrMapOvr>
    <a:masterClrMapping/>
  </p:clrMapOvr>
  <p:transition spd="med">
    <p:pull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A8990F-6BB0-8063-4B12-E95230E416DE}"/>
              </a:ext>
            </a:extLst>
          </p:cNvPr>
          <p:cNvSpPr txBox="1"/>
          <p:nvPr/>
        </p:nvSpPr>
        <p:spPr>
          <a:xfrm>
            <a:off x="1194275" y="1997018"/>
            <a:ext cx="7607894" cy="1754326"/>
          </a:xfrm>
          <a:prstGeom prst="rect">
            <a:avLst/>
          </a:prstGeom>
          <a:noFill/>
        </p:spPr>
        <p:txBody>
          <a:bodyPr wrap="square">
            <a:spAutoFit/>
          </a:bodyPr>
          <a:lstStyle/>
          <a:p>
            <a:r>
              <a:rPr lang="ko-KR" altLang="en-US" dirty="0">
                <a:hlinkClick r:id="rId2"/>
              </a:rPr>
              <a:t>https://www.turing.ac.uk/blog/ais-trolley-problem-problem</a:t>
            </a:r>
            <a:endParaRPr lang="en-US" altLang="ko-KR" dirty="0"/>
          </a:p>
          <a:p>
            <a:endParaRPr lang="en-US" altLang="ko-KR" dirty="0"/>
          </a:p>
          <a:p>
            <a:r>
              <a:rPr lang="en-US" altLang="ko-KR" sz="1800" u="sng" dirty="0">
                <a:solidFill>
                  <a:srgbClr val="0000FF"/>
                </a:solidFill>
                <a:effectLst/>
                <a:latin typeface="Calibri" panose="020F0502020204030204" pitchFamily="34" charset="0"/>
                <a:ea typeface="맑은 고딕" panose="020B0503020000020004" pitchFamily="50" charset="-127"/>
                <a:cs typeface="Times New Roman" panose="02020603050405020304" pitchFamily="18" charset="0"/>
                <a:hlinkClick r:id="rId3"/>
              </a:rPr>
              <a:t>https://thelastdriverlicenseholder.com/2022/02/09/2021-disengagement-report-from-california/</a:t>
            </a:r>
            <a:endParaRPr lang="ko-KR" altLang="ko-KR" sz="1800" dirty="0">
              <a:effectLst/>
              <a:latin typeface="Calibri" panose="020F0502020204030204" pitchFamily="34" charset="0"/>
              <a:ea typeface="맑은 고딕" panose="020B0503020000020004" pitchFamily="50" charset="-127"/>
              <a:cs typeface="Times New Roman" panose="02020603050405020304" pitchFamily="18" charset="0"/>
            </a:endParaRPr>
          </a:p>
          <a:p>
            <a:endParaRPr lang="en-US" altLang="ko-KR" dirty="0"/>
          </a:p>
          <a:p>
            <a:r>
              <a:rPr lang="ko-KR" altLang="en-US" dirty="0"/>
              <a:t> </a:t>
            </a:r>
          </a:p>
        </p:txBody>
      </p:sp>
      <p:sp>
        <p:nvSpPr>
          <p:cNvPr id="4" name="TextBox 3">
            <a:extLst>
              <a:ext uri="{FF2B5EF4-FFF2-40B4-BE49-F238E27FC236}">
                <a16:creationId xmlns:a16="http://schemas.microsoft.com/office/drawing/2014/main" id="{EB0AC79D-05FA-B952-ABDC-1AFE31DDAA50}"/>
              </a:ext>
            </a:extLst>
          </p:cNvPr>
          <p:cNvSpPr txBox="1"/>
          <p:nvPr/>
        </p:nvSpPr>
        <p:spPr>
          <a:xfrm>
            <a:off x="1194275" y="3429000"/>
            <a:ext cx="6096000" cy="369332"/>
          </a:xfrm>
          <a:prstGeom prst="rect">
            <a:avLst/>
          </a:prstGeom>
          <a:noFill/>
        </p:spPr>
        <p:txBody>
          <a:bodyPr wrap="square">
            <a:spAutoFit/>
          </a:bodyPr>
          <a:lstStyle/>
          <a:p>
            <a:r>
              <a:rPr lang="ko-KR" altLang="en-US" dirty="0">
                <a:hlinkClick r:id="rId4"/>
              </a:rPr>
              <a:t>https://www.moralmachine.net/</a:t>
            </a:r>
            <a:r>
              <a:rPr lang="ko-KR" altLang="en-US" dirty="0"/>
              <a:t> </a:t>
            </a:r>
          </a:p>
        </p:txBody>
      </p:sp>
    </p:spTree>
    <p:extLst>
      <p:ext uri="{BB962C8B-B14F-4D97-AF65-F5344CB8AC3E}">
        <p14:creationId xmlns:p14="http://schemas.microsoft.com/office/powerpoint/2010/main" val="3102415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3936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DCC61D-1148-F3F4-4A3A-84D191456445}"/>
              </a:ext>
            </a:extLst>
          </p:cNvPr>
          <p:cNvPicPr>
            <a:picLocks noChangeAspect="1"/>
          </p:cNvPicPr>
          <p:nvPr/>
        </p:nvPicPr>
        <p:blipFill rotWithShape="1">
          <a:blip r:embed="rId2"/>
          <a:srcRect l="30937" t="18889" r="51563" b="34722"/>
          <a:stretch/>
        </p:blipFill>
        <p:spPr>
          <a:xfrm>
            <a:off x="-1" y="0"/>
            <a:ext cx="4599377" cy="6858000"/>
          </a:xfrm>
          <a:prstGeom prst="rect">
            <a:avLst/>
          </a:prstGeom>
        </p:spPr>
      </p:pic>
      <p:pic>
        <p:nvPicPr>
          <p:cNvPr id="4" name="Picture 3">
            <a:extLst>
              <a:ext uri="{FF2B5EF4-FFF2-40B4-BE49-F238E27FC236}">
                <a16:creationId xmlns:a16="http://schemas.microsoft.com/office/drawing/2014/main" id="{A8D03B20-15A3-672D-0AAC-DBA3869981E5}"/>
              </a:ext>
            </a:extLst>
          </p:cNvPr>
          <p:cNvPicPr>
            <a:picLocks noChangeAspect="1"/>
          </p:cNvPicPr>
          <p:nvPr/>
        </p:nvPicPr>
        <p:blipFill rotWithShape="1">
          <a:blip r:embed="rId2"/>
          <a:srcRect l="50725" t="19534" r="31775" b="34077"/>
          <a:stretch/>
        </p:blipFill>
        <p:spPr>
          <a:xfrm>
            <a:off x="7592626" y="0"/>
            <a:ext cx="4599377" cy="6858000"/>
          </a:xfrm>
          <a:prstGeom prst="rect">
            <a:avLst/>
          </a:prstGeom>
        </p:spPr>
      </p:pic>
    </p:spTree>
    <p:extLst>
      <p:ext uri="{BB962C8B-B14F-4D97-AF65-F5344CB8AC3E}">
        <p14:creationId xmlns:p14="http://schemas.microsoft.com/office/powerpoint/2010/main" val="1085399139"/>
      </p:ext>
    </p:extLst>
  </p:cSld>
  <p:clrMapOvr>
    <a:masterClrMapping/>
  </p:clrMapOvr>
  <p:transition spd="med">
    <p:pull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5616D"/>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827F23-E4EC-CEE3-AD76-E5ACAAC1DE3A}"/>
              </a:ext>
            </a:extLst>
          </p:cNvPr>
          <p:cNvSpPr txBox="1"/>
          <p:nvPr/>
        </p:nvSpPr>
        <p:spPr>
          <a:xfrm>
            <a:off x="6905047" y="4418558"/>
            <a:ext cx="4144083" cy="1446550"/>
          </a:xfrm>
          <a:prstGeom prst="rect">
            <a:avLst/>
          </a:prstGeom>
          <a:noFill/>
        </p:spPr>
        <p:txBody>
          <a:bodyPr wrap="none" rtlCol="0">
            <a:spAutoFit/>
          </a:bodyPr>
          <a:lstStyle/>
          <a:p>
            <a:r>
              <a:rPr lang="en-US" altLang="ko-KR" sz="8800" dirty="0">
                <a:solidFill>
                  <a:srgbClr val="FFC752"/>
                </a:solidFill>
                <a:latin typeface="Code Pro-Trial Normal" panose="00000800000000000000" pitchFamily="50" charset="0"/>
                <a:cs typeface="Calibri Light" panose="020F0302020204030204" pitchFamily="34" charset="0"/>
              </a:rPr>
              <a:t>Ethics</a:t>
            </a:r>
            <a:endParaRPr lang="ko-KR" altLang="en-US" sz="8800" dirty="0">
              <a:solidFill>
                <a:srgbClr val="FFC752"/>
              </a:solidFill>
              <a:latin typeface="Code Pro-Trial Normal" panose="00000800000000000000" pitchFamily="50" charset="0"/>
              <a:cs typeface="Calibri Light" panose="020F0302020204030204" pitchFamily="34" charset="0"/>
            </a:endParaRPr>
          </a:p>
        </p:txBody>
      </p:sp>
    </p:spTree>
    <p:extLst>
      <p:ext uri="{BB962C8B-B14F-4D97-AF65-F5344CB8AC3E}">
        <p14:creationId xmlns:p14="http://schemas.microsoft.com/office/powerpoint/2010/main" val="2862192394"/>
      </p:ext>
    </p:extLst>
  </p:cSld>
  <p:clrMapOvr>
    <a:masterClrMapping/>
  </p:clrMapOvr>
  <p:transition spd="slow">
    <p:cover dir="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7C8C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32DFA8-F684-A4BF-C57A-6B23D5D9730A}"/>
              </a:ext>
            </a:extLst>
          </p:cNvPr>
          <p:cNvSpPr txBox="1"/>
          <p:nvPr/>
        </p:nvSpPr>
        <p:spPr>
          <a:xfrm>
            <a:off x="1847315" y="1982450"/>
            <a:ext cx="7667484" cy="1446550"/>
          </a:xfrm>
          <a:prstGeom prst="rect">
            <a:avLst/>
          </a:prstGeom>
          <a:noFill/>
        </p:spPr>
        <p:txBody>
          <a:bodyPr wrap="none" rtlCol="0">
            <a:spAutoFit/>
          </a:bodyPr>
          <a:lstStyle/>
          <a:p>
            <a:r>
              <a:rPr lang="en-US" altLang="ko-KR" sz="8800" b="1" dirty="0">
                <a:solidFill>
                  <a:srgbClr val="15616D"/>
                </a:solidFill>
                <a:latin typeface="Code Pro-Trial Normal LC" panose="00000A00000000000000" pitchFamily="50" charset="0"/>
                <a:cs typeface="Calibri Light" panose="020F0302020204030204" pitchFamily="34" charset="0"/>
              </a:rPr>
              <a:t>Utilitarianism</a:t>
            </a:r>
            <a:endParaRPr lang="ko-KR" altLang="en-US" sz="8800" b="1" dirty="0">
              <a:solidFill>
                <a:srgbClr val="15616D"/>
              </a:solidFill>
              <a:latin typeface="Code Pro-Trial Normal LC" panose="00000A00000000000000" pitchFamily="50" charset="0"/>
              <a:cs typeface="Calibri Light" panose="020F0302020204030204" pitchFamily="34" charset="0"/>
            </a:endParaRPr>
          </a:p>
        </p:txBody>
      </p:sp>
      <p:sp>
        <p:nvSpPr>
          <p:cNvPr id="3" name="TextBox 2">
            <a:extLst>
              <a:ext uri="{FF2B5EF4-FFF2-40B4-BE49-F238E27FC236}">
                <a16:creationId xmlns:a16="http://schemas.microsoft.com/office/drawing/2014/main" id="{E68478F8-92D5-521A-E1ED-5BD6470D983B}"/>
              </a:ext>
            </a:extLst>
          </p:cNvPr>
          <p:cNvSpPr txBox="1"/>
          <p:nvPr/>
        </p:nvSpPr>
        <p:spPr>
          <a:xfrm>
            <a:off x="1847315" y="3429000"/>
            <a:ext cx="8973085" cy="1569660"/>
          </a:xfrm>
          <a:prstGeom prst="rect">
            <a:avLst/>
          </a:prstGeom>
          <a:noFill/>
        </p:spPr>
        <p:txBody>
          <a:bodyPr wrap="square" rtlCol="0">
            <a:spAutoFit/>
          </a:bodyPr>
          <a:lstStyle/>
          <a:p>
            <a:r>
              <a:rPr lang="en-US" altLang="ko-KR" sz="4800" dirty="0">
                <a:solidFill>
                  <a:srgbClr val="FFECD1"/>
                </a:solidFill>
                <a:latin typeface="Code Pro-Trial Normal LC" panose="00000A00000000000000" pitchFamily="50" charset="0"/>
                <a:cs typeface="Calibri Light" panose="020F0302020204030204" pitchFamily="34" charset="0"/>
              </a:rPr>
              <a:t>The </a:t>
            </a:r>
            <a:r>
              <a:rPr lang="en-US" altLang="ko-KR" sz="4800" dirty="0">
                <a:solidFill>
                  <a:srgbClr val="FFC752"/>
                </a:solidFill>
                <a:latin typeface="Code Pro-Trial Normal LC" panose="00000A00000000000000" pitchFamily="50" charset="0"/>
                <a:cs typeface="Calibri Light" panose="020F0302020204030204" pitchFamily="34" charset="0"/>
              </a:rPr>
              <a:t>greatest good </a:t>
            </a:r>
            <a:r>
              <a:rPr lang="en-US" altLang="ko-KR" sz="4800" dirty="0">
                <a:solidFill>
                  <a:srgbClr val="FFECD1"/>
                </a:solidFill>
                <a:latin typeface="Code Pro-Trial Normal LC" panose="00000A00000000000000" pitchFamily="50" charset="0"/>
                <a:cs typeface="Calibri Light" panose="020F0302020204030204" pitchFamily="34" charset="0"/>
              </a:rPr>
              <a:t>for the greatest number of people</a:t>
            </a:r>
            <a:endParaRPr lang="ko-KR" altLang="en-US" sz="4800" dirty="0">
              <a:solidFill>
                <a:srgbClr val="FFECD1"/>
              </a:solidFill>
              <a:latin typeface="Code Pro-Trial Normal LC" panose="00000A00000000000000" pitchFamily="50" charset="0"/>
              <a:cs typeface="Calibri Light" panose="020F0302020204030204" pitchFamily="34" charset="0"/>
            </a:endParaRPr>
          </a:p>
        </p:txBody>
      </p:sp>
    </p:spTree>
    <p:extLst>
      <p:ext uri="{BB962C8B-B14F-4D97-AF65-F5344CB8AC3E}">
        <p14:creationId xmlns:p14="http://schemas.microsoft.com/office/powerpoint/2010/main" val="2263469493"/>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7C8C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32DFA8-F684-A4BF-C57A-6B23D5D9730A}"/>
              </a:ext>
            </a:extLst>
          </p:cNvPr>
          <p:cNvSpPr txBox="1"/>
          <p:nvPr/>
        </p:nvSpPr>
        <p:spPr>
          <a:xfrm>
            <a:off x="1352015" y="1982450"/>
            <a:ext cx="10281982" cy="1446550"/>
          </a:xfrm>
          <a:prstGeom prst="rect">
            <a:avLst/>
          </a:prstGeom>
          <a:noFill/>
        </p:spPr>
        <p:txBody>
          <a:bodyPr wrap="none" rtlCol="0">
            <a:spAutoFit/>
          </a:bodyPr>
          <a:lstStyle/>
          <a:p>
            <a:r>
              <a:rPr lang="en-US" altLang="ko-KR" sz="8800" b="1" dirty="0">
                <a:solidFill>
                  <a:srgbClr val="15616D"/>
                </a:solidFill>
                <a:latin typeface="Code Pro-Trial Normal LC" panose="00000A00000000000000" pitchFamily="50" charset="0"/>
                <a:cs typeface="Calibri Light" panose="020F0302020204030204" pitchFamily="34" charset="0"/>
              </a:rPr>
              <a:t>Consequentialism</a:t>
            </a:r>
            <a:endParaRPr lang="ko-KR" altLang="en-US" sz="8800" b="1" dirty="0">
              <a:solidFill>
                <a:srgbClr val="15616D"/>
              </a:solidFill>
              <a:latin typeface="Code Pro-Trial Normal LC" panose="00000A00000000000000" pitchFamily="50" charset="0"/>
              <a:cs typeface="Calibri Light" panose="020F0302020204030204" pitchFamily="34" charset="0"/>
            </a:endParaRPr>
          </a:p>
        </p:txBody>
      </p:sp>
      <p:sp>
        <p:nvSpPr>
          <p:cNvPr id="3" name="TextBox 2">
            <a:extLst>
              <a:ext uri="{FF2B5EF4-FFF2-40B4-BE49-F238E27FC236}">
                <a16:creationId xmlns:a16="http://schemas.microsoft.com/office/drawing/2014/main" id="{E68478F8-92D5-521A-E1ED-5BD6470D983B}"/>
              </a:ext>
            </a:extLst>
          </p:cNvPr>
          <p:cNvSpPr txBox="1"/>
          <p:nvPr/>
        </p:nvSpPr>
        <p:spPr>
          <a:xfrm>
            <a:off x="1352015" y="3429000"/>
            <a:ext cx="8973085" cy="2308324"/>
          </a:xfrm>
          <a:prstGeom prst="rect">
            <a:avLst/>
          </a:prstGeom>
          <a:noFill/>
        </p:spPr>
        <p:txBody>
          <a:bodyPr wrap="square" rtlCol="0">
            <a:spAutoFit/>
          </a:bodyPr>
          <a:lstStyle/>
          <a:p>
            <a:r>
              <a:rPr lang="en-US" altLang="ko-KR" sz="4800" dirty="0">
                <a:solidFill>
                  <a:srgbClr val="FFECD1"/>
                </a:solidFill>
                <a:latin typeface="Code Pro-Trial Normal LC" panose="00000A00000000000000" pitchFamily="50" charset="0"/>
                <a:cs typeface="Calibri Light" panose="020F0302020204030204" pitchFamily="34" charset="0"/>
              </a:rPr>
              <a:t>The </a:t>
            </a:r>
            <a:r>
              <a:rPr lang="en-US" altLang="ko-KR" sz="4800" dirty="0">
                <a:solidFill>
                  <a:srgbClr val="FFC752"/>
                </a:solidFill>
                <a:latin typeface="Code Pro-Trial Normal LC" panose="00000A00000000000000" pitchFamily="50" charset="0"/>
                <a:cs typeface="Calibri Light" panose="020F0302020204030204" pitchFamily="34" charset="0"/>
              </a:rPr>
              <a:t>consequences</a:t>
            </a:r>
            <a:r>
              <a:rPr lang="en-US" altLang="ko-KR" sz="4800" dirty="0">
                <a:solidFill>
                  <a:srgbClr val="FFECD1"/>
                </a:solidFill>
                <a:latin typeface="Code Pro-Trial Normal LC" panose="00000A00000000000000" pitchFamily="50" charset="0"/>
                <a:cs typeface="Calibri Light" panose="020F0302020204030204" pitchFamily="34" charset="0"/>
              </a:rPr>
              <a:t> of your actions determine if they are good or bad. </a:t>
            </a:r>
            <a:endParaRPr lang="ko-KR" altLang="en-US" sz="4800" dirty="0">
              <a:solidFill>
                <a:srgbClr val="FFECD1"/>
              </a:solidFill>
              <a:latin typeface="Code Pro-Trial Normal LC" panose="00000A00000000000000" pitchFamily="50" charset="0"/>
              <a:cs typeface="Calibri Light" panose="020F0302020204030204" pitchFamily="34" charset="0"/>
            </a:endParaRPr>
          </a:p>
        </p:txBody>
      </p:sp>
    </p:spTree>
    <p:extLst>
      <p:ext uri="{BB962C8B-B14F-4D97-AF65-F5344CB8AC3E}">
        <p14:creationId xmlns:p14="http://schemas.microsoft.com/office/powerpoint/2010/main" val="427644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7C8C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32DFA8-F684-A4BF-C57A-6B23D5D9730A}"/>
              </a:ext>
            </a:extLst>
          </p:cNvPr>
          <p:cNvSpPr txBox="1"/>
          <p:nvPr/>
        </p:nvSpPr>
        <p:spPr>
          <a:xfrm>
            <a:off x="1352015" y="1982450"/>
            <a:ext cx="9921306" cy="1446550"/>
          </a:xfrm>
          <a:prstGeom prst="rect">
            <a:avLst/>
          </a:prstGeom>
          <a:noFill/>
        </p:spPr>
        <p:txBody>
          <a:bodyPr wrap="none" rtlCol="0">
            <a:spAutoFit/>
          </a:bodyPr>
          <a:lstStyle/>
          <a:p>
            <a:r>
              <a:rPr lang="en-US" altLang="ko-KR" sz="8800" b="1" dirty="0" err="1">
                <a:solidFill>
                  <a:srgbClr val="15616D"/>
                </a:solidFill>
                <a:latin typeface="Code Pro-Trial Normal LC" panose="00000A00000000000000" pitchFamily="50" charset="0"/>
                <a:cs typeface="Calibri Light" panose="020F0302020204030204" pitchFamily="34" charset="0"/>
              </a:rPr>
              <a:t>Deontologicalism</a:t>
            </a:r>
            <a:endParaRPr lang="ko-KR" altLang="en-US" sz="8800" b="1" dirty="0">
              <a:solidFill>
                <a:srgbClr val="15616D"/>
              </a:solidFill>
              <a:latin typeface="Code Pro-Trial Normal LC" panose="00000A00000000000000" pitchFamily="50" charset="0"/>
              <a:cs typeface="Calibri Light" panose="020F0302020204030204" pitchFamily="34" charset="0"/>
            </a:endParaRPr>
          </a:p>
        </p:txBody>
      </p:sp>
      <p:sp>
        <p:nvSpPr>
          <p:cNvPr id="3" name="TextBox 2">
            <a:extLst>
              <a:ext uri="{FF2B5EF4-FFF2-40B4-BE49-F238E27FC236}">
                <a16:creationId xmlns:a16="http://schemas.microsoft.com/office/drawing/2014/main" id="{E68478F8-92D5-521A-E1ED-5BD6470D983B}"/>
              </a:ext>
            </a:extLst>
          </p:cNvPr>
          <p:cNvSpPr txBox="1"/>
          <p:nvPr/>
        </p:nvSpPr>
        <p:spPr>
          <a:xfrm>
            <a:off x="1352015" y="3429000"/>
            <a:ext cx="8973085" cy="1569660"/>
          </a:xfrm>
          <a:prstGeom prst="rect">
            <a:avLst/>
          </a:prstGeom>
          <a:noFill/>
        </p:spPr>
        <p:txBody>
          <a:bodyPr wrap="square" rtlCol="0">
            <a:spAutoFit/>
          </a:bodyPr>
          <a:lstStyle/>
          <a:p>
            <a:r>
              <a:rPr lang="en-US" altLang="ko-KR" sz="4800" dirty="0">
                <a:solidFill>
                  <a:srgbClr val="FFECD1"/>
                </a:solidFill>
                <a:latin typeface="Code Pro-Trial Normal LC" panose="00000A00000000000000" pitchFamily="50" charset="0"/>
                <a:cs typeface="Calibri Light" panose="020F0302020204030204" pitchFamily="34" charset="0"/>
              </a:rPr>
              <a:t>An action is </a:t>
            </a:r>
            <a:r>
              <a:rPr lang="en-US" altLang="ko-KR" sz="4800" dirty="0">
                <a:solidFill>
                  <a:srgbClr val="FFC752"/>
                </a:solidFill>
                <a:latin typeface="Code Pro-Trial Normal LC" panose="00000A00000000000000" pitchFamily="50" charset="0"/>
                <a:cs typeface="Calibri Light" panose="020F0302020204030204" pitchFamily="34" charset="0"/>
              </a:rPr>
              <a:t>right</a:t>
            </a:r>
            <a:r>
              <a:rPr lang="en-US" altLang="ko-KR" sz="4800" dirty="0">
                <a:solidFill>
                  <a:srgbClr val="FFECD1"/>
                </a:solidFill>
                <a:latin typeface="Code Pro-Trial Normal LC" panose="00000A00000000000000" pitchFamily="50" charset="0"/>
                <a:cs typeface="Calibri Light" panose="020F0302020204030204" pitchFamily="34" charset="0"/>
              </a:rPr>
              <a:t> or </a:t>
            </a:r>
            <a:r>
              <a:rPr lang="en-US" altLang="ko-KR" sz="4800" dirty="0">
                <a:solidFill>
                  <a:srgbClr val="FFC752"/>
                </a:solidFill>
                <a:latin typeface="Code Pro-Trial Normal LC" panose="00000A00000000000000" pitchFamily="50" charset="0"/>
                <a:cs typeface="Calibri Light" panose="020F0302020204030204" pitchFamily="34" charset="0"/>
              </a:rPr>
              <a:t>wrong</a:t>
            </a:r>
            <a:r>
              <a:rPr lang="en-US" altLang="ko-KR" sz="4800" dirty="0">
                <a:solidFill>
                  <a:srgbClr val="FFECD1"/>
                </a:solidFill>
                <a:latin typeface="Code Pro-Trial Normal LC" panose="00000A00000000000000" pitchFamily="50" charset="0"/>
                <a:cs typeface="Calibri Light" panose="020F0302020204030204" pitchFamily="34" charset="0"/>
              </a:rPr>
              <a:t> regardless of consequence.</a:t>
            </a:r>
            <a:endParaRPr lang="ko-KR" altLang="en-US" sz="4800" dirty="0">
              <a:solidFill>
                <a:srgbClr val="FFECD1"/>
              </a:solidFill>
              <a:latin typeface="Code Pro-Trial Normal LC" panose="00000A00000000000000" pitchFamily="50" charset="0"/>
              <a:cs typeface="Calibri Light" panose="020F0302020204030204" pitchFamily="34" charset="0"/>
            </a:endParaRPr>
          </a:p>
        </p:txBody>
      </p:sp>
    </p:spTree>
    <p:extLst>
      <p:ext uri="{BB962C8B-B14F-4D97-AF65-F5344CB8AC3E}">
        <p14:creationId xmlns:p14="http://schemas.microsoft.com/office/powerpoint/2010/main" val="98879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TotalTime>
  <Words>1276</Words>
  <Application>Microsoft Office PowerPoint</Application>
  <PresentationFormat>Widescreen</PresentationFormat>
  <Paragraphs>69</Paragraphs>
  <Slides>40</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Code Pro-Trial Light LC</vt:lpstr>
      <vt:lpstr>맑은 고딕</vt:lpstr>
      <vt:lpstr>Code Pro-Trial Black</vt:lpstr>
      <vt:lpstr>Arial Nova</vt:lpstr>
      <vt:lpstr>Code Pro-Trial Normal LC</vt:lpstr>
      <vt:lpstr>Calibri</vt:lpstr>
      <vt:lpstr>Code Bold</vt:lpstr>
      <vt:lpstr>Code Pro-Trial Normal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Moral Machine </dc:title>
  <dc:creator>tim schilstra</dc:creator>
  <cp:lastModifiedBy>ESL Toybox</cp:lastModifiedBy>
  <cp:revision>19</cp:revision>
  <dcterms:created xsi:type="dcterms:W3CDTF">2022-05-20T03:42:49Z</dcterms:created>
  <dcterms:modified xsi:type="dcterms:W3CDTF">2022-06-21T00:30:53Z</dcterms:modified>
</cp:coreProperties>
</file>