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7" r:id="rId6"/>
    <p:sldId id="265" r:id="rId7"/>
    <p:sldId id="266" r:id="rId8"/>
    <p:sldId id="269" r:id="rId9"/>
    <p:sldId id="268" r:id="rId10"/>
    <p:sldId id="270" r:id="rId11"/>
    <p:sldId id="258" r:id="rId12"/>
    <p:sldId id="259" r:id="rId13"/>
    <p:sldId id="260" r:id="rId14"/>
    <p:sldId id="261" r:id="rId15"/>
    <p:sldId id="402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95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81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39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37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42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25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07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47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4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79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29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6BF6-7288-433C-82F6-A4039F862444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145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01" y="4322543"/>
            <a:ext cx="10515600" cy="2852737"/>
          </a:xfrm>
        </p:spPr>
        <p:txBody>
          <a:bodyPr>
            <a:noAutofit/>
          </a:bodyPr>
          <a:lstStyle/>
          <a:p>
            <a:r>
              <a:rPr lang="en-US" altLang="ko-KR" sz="19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Snake Oil </a:t>
            </a:r>
            <a:endParaRPr lang="ko-KR" altLang="en-US" sz="19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5122" name="Picture 2" descr="IMG_3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27038"/>
            <a:ext cx="61976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6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71" y="1859261"/>
            <a:ext cx="10515600" cy="2852737"/>
          </a:xfrm>
        </p:spPr>
        <p:txBody>
          <a:bodyPr>
            <a:noAutofit/>
          </a:bodyPr>
          <a:lstStyle/>
          <a:p>
            <a:r>
              <a:rPr lang="en-US" altLang="ko-KR" sz="199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Snake Oil </a:t>
            </a:r>
            <a:endParaRPr lang="ko-KR" altLang="en-US" sz="199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5122" name="Picture 2" descr="IMG_3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27038"/>
            <a:ext cx="61976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200" y="389235"/>
            <a:ext cx="1137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200" dirty="0">
                <a:solidFill>
                  <a:srgbClr val="FFFFFF"/>
                </a:solidFill>
                <a:latin typeface="Playbill" panose="040506030A0602020202" pitchFamily="82" charset="0"/>
              </a:rPr>
              <a:t>First player draws a card to select a customer ...</a:t>
            </a:r>
          </a:p>
        </p:txBody>
      </p:sp>
      <p:pic>
        <p:nvPicPr>
          <p:cNvPr id="3074" name="Picture 2" descr="10-BillionaireDkblue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405062"/>
            <a:ext cx="5715000" cy="3676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-BillionaireDkblue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75" y="2603500"/>
            <a:ext cx="2682299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574" y="4631286"/>
            <a:ext cx="112775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>
                <a:solidFill>
                  <a:srgbClr val="FFFFFF"/>
                </a:solidFill>
                <a:latin typeface="Playbill" panose="040506030A0602020202" pitchFamily="82" charset="0"/>
              </a:rPr>
              <a:t>The other players create a 2-word product for that customer from their 7-card hands ...</a:t>
            </a:r>
          </a:p>
        </p:txBody>
      </p:sp>
      <p:pic>
        <p:nvPicPr>
          <p:cNvPr id="4100" name="Picture 4" descr="new065FreedomHand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5"/>
          <a:stretch/>
        </p:blipFill>
        <p:spPr bwMode="auto">
          <a:xfrm>
            <a:off x="409575" y="942974"/>
            <a:ext cx="1571625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ew065BridgeNigh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9"/>
          <a:stretch/>
        </p:blipFill>
        <p:spPr bwMode="auto">
          <a:xfrm>
            <a:off x="933450" y="1185218"/>
            <a:ext cx="1565275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ew065ButtonPatc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7"/>
          <a:stretch/>
        </p:blipFill>
        <p:spPr bwMode="auto">
          <a:xfrm>
            <a:off x="1546225" y="1427462"/>
            <a:ext cx="1584325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ew065VacuumFar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9"/>
          <a:stretch/>
        </p:blipFill>
        <p:spPr bwMode="auto">
          <a:xfrm>
            <a:off x="2032000" y="1928812"/>
            <a:ext cx="1565275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40612 0.1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9" y="6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31341 0.139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69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600" y="427335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6600" dirty="0">
                <a:solidFill>
                  <a:srgbClr val="FFFFFF"/>
                </a:solidFill>
                <a:latin typeface="Playbill" panose="040506030A0602020202" pitchFamily="82" charset="0"/>
              </a:rPr>
              <a:t>Try selling the product.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17500" y="2246014"/>
            <a:ext cx="4724400" cy="3517900"/>
          </a:xfrm>
          <a:prstGeom prst="wedgeRoundRectCallou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69900" dist="152400" dir="36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It’s so hard for a billionaire to get away.  </a:t>
            </a:r>
            <a:br>
              <a:rPr lang="en-US" altLang="ko-KR" sz="2000" dirty="0"/>
            </a:br>
            <a:r>
              <a:rPr lang="en-US" altLang="ko-KR" sz="2000" dirty="0"/>
              <a:t>Everybody wants your money. </a:t>
            </a:r>
          </a:p>
          <a:p>
            <a:pPr algn="ctr"/>
            <a:r>
              <a:rPr lang="en-US" altLang="ko-KR" sz="2000" b="1" dirty="0"/>
              <a:t>Don’t you wish you could press a button and get away?  </a:t>
            </a:r>
          </a:p>
          <a:p>
            <a:pPr algn="ctr"/>
            <a:endParaRPr lang="en-US" altLang="ko-KR" sz="2000" dirty="0"/>
          </a:p>
          <a:p>
            <a:pPr algn="ctr"/>
            <a:r>
              <a:rPr lang="en-US" altLang="ko-KR" sz="2000" dirty="0"/>
              <a:t>Now with the </a:t>
            </a:r>
            <a:r>
              <a:rPr lang="en-US" altLang="ko-KR" sz="2000" b="1" dirty="0"/>
              <a:t>AMAZING</a:t>
            </a:r>
            <a:r>
              <a:rPr lang="en-US" altLang="ko-KR" sz="2000" dirty="0"/>
              <a:t> Freedom Button, you have that power.  </a:t>
            </a:r>
          </a:p>
          <a:p>
            <a:pPr algn="ctr"/>
            <a:r>
              <a:rPr lang="en-US" altLang="ko-KR" sz="2000" b="1" dirty="0"/>
              <a:t>OMG</a:t>
            </a:r>
            <a:r>
              <a:rPr lang="en-US" altLang="ko-KR" sz="2000" dirty="0"/>
              <a:t>!  This is what you NEED!</a:t>
            </a:r>
            <a:endParaRPr lang="ko-KR" altLang="en-US" sz="2000" dirty="0"/>
          </a:p>
        </p:txBody>
      </p:sp>
      <p:pic>
        <p:nvPicPr>
          <p:cNvPr id="8" name="Picture 2" descr="10-BillionaireDkblue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75" y="2603500"/>
            <a:ext cx="2682299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ew065FreedomHand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5"/>
          <a:stretch/>
        </p:blipFill>
        <p:spPr bwMode="auto">
          <a:xfrm rot="5400000">
            <a:off x="5344468" y="2515891"/>
            <a:ext cx="1966609" cy="300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new065ButtonPatch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7"/>
          <a:stretch/>
        </p:blipFill>
        <p:spPr bwMode="auto">
          <a:xfrm rot="5400000">
            <a:off x="5552424" y="3101672"/>
            <a:ext cx="1982500" cy="300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29026" y="882907"/>
            <a:ext cx="2081410" cy="3264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74461" y="418281"/>
            <a:ext cx="10553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200" dirty="0">
                <a:solidFill>
                  <a:srgbClr val="FFFFFF"/>
                </a:solidFill>
                <a:latin typeface="Playbill" panose="040506030A0602020202" pitchFamily="82" charset="0"/>
              </a:rPr>
              <a:t>The customer chooses their favorite product.</a:t>
            </a:r>
          </a:p>
        </p:txBody>
      </p:sp>
      <p:pic>
        <p:nvPicPr>
          <p:cNvPr id="5" name="Picture 4" descr="new065FreedomHand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5"/>
          <a:stretch/>
        </p:blipFill>
        <p:spPr bwMode="auto">
          <a:xfrm rot="5400000">
            <a:off x="5344468" y="2515891"/>
            <a:ext cx="1966609" cy="300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new065ButtonPatch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7"/>
          <a:stretch/>
        </p:blipFill>
        <p:spPr bwMode="auto">
          <a:xfrm rot="5400000">
            <a:off x="5552424" y="3101672"/>
            <a:ext cx="1982500" cy="300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455543" y="1467391"/>
            <a:ext cx="2069583" cy="313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00517" y="3668906"/>
            <a:ext cx="2116888" cy="318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40071" y="4232586"/>
            <a:ext cx="2081409" cy="316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10-BillionaireDkbluegre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75" y="2603500"/>
            <a:ext cx="2682299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7 0.294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8BBF9-D5F5-4420-B6E6-C306EB678399}"/>
              </a:ext>
            </a:extLst>
          </p:cNvPr>
          <p:cNvSpPr txBox="1"/>
          <p:nvPr/>
        </p:nvSpPr>
        <p:spPr>
          <a:xfrm>
            <a:off x="2131613" y="2097866"/>
            <a:ext cx="7928774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FCA311"/>
                </a:solidFill>
                <a:latin typeface="Bebas Neue" panose="00000500000000000000" pitchFamily="2" charset="0"/>
              </a:rPr>
              <a:t>ESL </a:t>
            </a:r>
            <a:r>
              <a:rPr lang="en-US" altLang="ko-KR" sz="16700" dirty="0">
                <a:solidFill>
                  <a:srgbClr val="E5E5E5"/>
                </a:solidFill>
                <a:latin typeface="Bebas Neue" panose="00000500000000000000" pitchFamily="2" charset="0"/>
              </a:rPr>
              <a:t>toybox</a:t>
            </a:r>
            <a:endParaRPr lang="ko-KR" altLang="en-US" sz="16700" dirty="0">
              <a:solidFill>
                <a:srgbClr val="E5E5E5"/>
              </a:solidFill>
              <a:latin typeface="Bebas Neue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BDEC9-77D0-4955-81DA-C0790E7A6B91}"/>
              </a:ext>
            </a:extLst>
          </p:cNvPr>
          <p:cNvSpPr txBox="1"/>
          <p:nvPr/>
        </p:nvSpPr>
        <p:spPr>
          <a:xfrm>
            <a:off x="1556084" y="4091459"/>
            <a:ext cx="90798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www.esltoybox.com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8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3246909" y="528182"/>
            <a:ext cx="55242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1800s – Chinese workers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1026" name="Picture 2" descr="Recovering the Legacy of Chinese Railroad Workers - The New York Times">
            <a:extLst>
              <a:ext uri="{FF2B5EF4-FFF2-40B4-BE49-F238E27FC236}">
                <a16:creationId xmlns:a16="http://schemas.microsoft.com/office/drawing/2014/main" id="{FA8D062E-1CF4-4D0B-98F7-ADEC1014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193352"/>
            <a:ext cx="6038850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22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628682" y="2560146"/>
            <a:ext cx="418896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Traditional Chinese </a:t>
            </a:r>
          </a:p>
          <a:p>
            <a:pPr algn="ctr"/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Medicine  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1DFCBC-A68E-464F-8086-F27B6C922475}"/>
              </a:ext>
            </a:extLst>
          </p:cNvPr>
          <p:cNvGrpSpPr/>
          <p:nvPr/>
        </p:nvGrpSpPr>
        <p:grpSpPr>
          <a:xfrm>
            <a:off x="5947795" y="1356568"/>
            <a:ext cx="5335398" cy="4519004"/>
            <a:chOff x="5947795" y="1356568"/>
            <a:chExt cx="5335398" cy="4519004"/>
          </a:xfrm>
        </p:grpSpPr>
        <p:pic>
          <p:nvPicPr>
            <p:cNvPr id="2050" name="Picture 2" descr="Traditional Chinese medicine is a scourge on exotic wildlife">
              <a:extLst>
                <a:ext uri="{FF2B5EF4-FFF2-40B4-BE49-F238E27FC236}">
                  <a16:creationId xmlns:a16="http://schemas.microsoft.com/office/drawing/2014/main" id="{856BCC6C-0130-40A7-9A00-4DABC48AE7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" r="33790"/>
            <a:stretch/>
          </p:blipFill>
          <p:spPr bwMode="auto">
            <a:xfrm>
              <a:off x="5947795" y="1356568"/>
              <a:ext cx="5335398" cy="40142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3A68CA-B2C0-44B2-9CAF-6B66310F388B}"/>
                </a:ext>
              </a:extLst>
            </p:cNvPr>
            <p:cNvSpPr txBox="1"/>
            <p:nvPr/>
          </p:nvSpPr>
          <p:spPr>
            <a:xfrm rot="21237622">
              <a:off x="7507927" y="5413907"/>
              <a:ext cx="3001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Chinese water snake</a:t>
              </a:r>
              <a:endParaRPr lang="ko-KR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7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6422034" y="2606011"/>
            <a:ext cx="54248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FAKE Chinese Medicine  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6146" name="Picture 2" descr="Spit or Swallow | Page 349 | LPSG">
            <a:extLst>
              <a:ext uri="{FF2B5EF4-FFF2-40B4-BE49-F238E27FC236}">
                <a16:creationId xmlns:a16="http://schemas.microsoft.com/office/drawing/2014/main" id="{406718E4-087D-4BAF-BB13-0BEC6535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96" y="1739343"/>
            <a:ext cx="4597097" cy="3059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47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309800" y="3609076"/>
            <a:ext cx="463620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Promised it can cure </a:t>
            </a:r>
          </a:p>
          <a:p>
            <a:pPr algn="ctr"/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ANYTHING!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3074" name="Picture 2" descr="Free Vector | Scientific medical illustration of human body organs">
            <a:extLst>
              <a:ext uri="{FF2B5EF4-FFF2-40B4-BE49-F238E27FC236}">
                <a16:creationId xmlns:a16="http://schemas.microsoft.com/office/drawing/2014/main" id="{93436A96-EB4C-4636-8E0E-6816E214A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8"/>
          <a:stretch/>
        </p:blipFill>
        <p:spPr bwMode="auto">
          <a:xfrm>
            <a:off x="5637401" y="1879087"/>
            <a:ext cx="4715049" cy="4332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68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2549997" y="593848"/>
            <a:ext cx="70920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Rattlesnakes MUCH less effective 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BA8B01-7FBB-49F8-BC9D-7B6FE40E7724}"/>
              </a:ext>
            </a:extLst>
          </p:cNvPr>
          <p:cNvGrpSpPr/>
          <p:nvPr/>
        </p:nvGrpSpPr>
        <p:grpSpPr>
          <a:xfrm>
            <a:off x="5442635" y="2113761"/>
            <a:ext cx="4647824" cy="3484390"/>
            <a:chOff x="5442635" y="2113761"/>
            <a:chExt cx="4647824" cy="3484390"/>
          </a:xfrm>
        </p:grpSpPr>
        <p:pic>
          <p:nvPicPr>
            <p:cNvPr id="5124" name="Picture 4" descr="It's rattlesnake season, here's some tips to avoid a bite • The Mendocino  VoiceThe Mendocino Voice">
              <a:extLst>
                <a:ext uri="{FF2B5EF4-FFF2-40B4-BE49-F238E27FC236}">
                  <a16:creationId xmlns:a16="http://schemas.microsoft.com/office/drawing/2014/main" id="{7C95B1AB-BFC8-432F-B16E-25DDBBC020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2" r="6532"/>
            <a:stretch/>
          </p:blipFill>
          <p:spPr bwMode="auto">
            <a:xfrm rot="660464">
              <a:off x="5442635" y="2113761"/>
              <a:ext cx="4647824" cy="34583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09320E-3168-47EF-BBA3-916C35184E9C}"/>
                </a:ext>
              </a:extLst>
            </p:cNvPr>
            <p:cNvSpPr txBox="1"/>
            <p:nvPr/>
          </p:nvSpPr>
          <p:spPr>
            <a:xfrm rot="717543">
              <a:off x="6777452" y="5136486"/>
              <a:ext cx="1667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rattlesnake</a:t>
              </a:r>
              <a:endParaRPr lang="ko-KR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915AA8B-F443-4F60-B270-4356DE7FD680}"/>
              </a:ext>
            </a:extLst>
          </p:cNvPr>
          <p:cNvGrpSpPr/>
          <p:nvPr/>
        </p:nvGrpSpPr>
        <p:grpSpPr>
          <a:xfrm>
            <a:off x="2033690" y="2770949"/>
            <a:ext cx="4611149" cy="3458362"/>
            <a:chOff x="2033690" y="2770949"/>
            <a:chExt cx="4611149" cy="3458362"/>
          </a:xfrm>
        </p:grpSpPr>
        <p:pic>
          <p:nvPicPr>
            <p:cNvPr id="5122" name="Picture 2" descr="Reptile of Hong Kong">
              <a:extLst>
                <a:ext uri="{FF2B5EF4-FFF2-40B4-BE49-F238E27FC236}">
                  <a16:creationId xmlns:a16="http://schemas.microsoft.com/office/drawing/2014/main" id="{1AD38DF6-8254-4397-ABB2-1BFCE94AE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1791">
              <a:off x="2033690" y="2770949"/>
              <a:ext cx="4611149" cy="34583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6CE8A7-8802-4F3E-9BE3-1A0AF8B7F4FC}"/>
                </a:ext>
              </a:extLst>
            </p:cNvPr>
            <p:cNvSpPr txBox="1"/>
            <p:nvPr/>
          </p:nvSpPr>
          <p:spPr>
            <a:xfrm rot="717543">
              <a:off x="2949828" y="5753208"/>
              <a:ext cx="1805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water snake</a:t>
              </a:r>
              <a:endParaRPr lang="ko-KR" alt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8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533345" y="3933432"/>
            <a:ext cx="387317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Usually DID NOT </a:t>
            </a:r>
            <a:b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</a:br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include snake oil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4098" name="Picture 2" descr="Shocked Smiley | Symbols &amp; Emoticons">
            <a:extLst>
              <a:ext uri="{FF2B5EF4-FFF2-40B4-BE49-F238E27FC236}">
                <a16:creationId xmlns:a16="http://schemas.microsoft.com/office/drawing/2014/main" id="{D0191325-AA30-4C38-8DEE-DF2228A0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99" y="5094294"/>
            <a:ext cx="962796" cy="96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nake Oil gets rid of evil, enemies, and bad conditions.">
            <a:extLst>
              <a:ext uri="{FF2B5EF4-FFF2-40B4-BE49-F238E27FC236}">
                <a16:creationId xmlns:a16="http://schemas.microsoft.com/office/drawing/2014/main" id="{5331C92A-CE17-44D5-BF11-4B9B0A0C7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84" y="1182137"/>
            <a:ext cx="4220287" cy="4220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63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6610032" y="3013501"/>
            <a:ext cx="38154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Convicted of fraud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7170" name="Picture 2" descr="SEO and the Snake-Oil-Salesman - A cautionary tale">
            <a:extLst>
              <a:ext uri="{FF2B5EF4-FFF2-40B4-BE49-F238E27FC236}">
                <a16:creationId xmlns:a16="http://schemas.microsoft.com/office/drawing/2014/main" id="{93C79DCC-C492-4A1C-A5A0-B6DAA053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4000" l="2473" r="97527">
                        <a14:foregroundMark x1="28975" y1="33667" x2="49470" y2="31333"/>
                        <a14:foregroundMark x1="59717" y1="17333" x2="61131" y2="8000"/>
                        <a14:foregroundMark x1="79152" y1="36000" x2="88693" y2="51000"/>
                        <a14:foregroundMark x1="88693" y1="51000" x2="75265" y2="70333"/>
                        <a14:foregroundMark x1="75265" y1="70333" x2="60424" y2="81000"/>
                        <a14:foregroundMark x1="60424" y1="81000" x2="39929" y2="83333"/>
                        <a14:foregroundMark x1="39929" y1="83333" x2="23675" y2="74000"/>
                        <a14:foregroundMark x1="23675" y1="74000" x2="18375" y2="56667"/>
                        <a14:foregroundMark x1="18375" y1="56667" x2="19081" y2="38000"/>
                        <a14:foregroundMark x1="19081" y1="38000" x2="32862" y2="23333"/>
                        <a14:foregroundMark x1="32862" y1="23333" x2="44876" y2="18333"/>
                        <a14:foregroundMark x1="58304" y1="37000" x2="55124" y2="58667"/>
                        <a14:foregroundMark x1="55124" y1="58667" x2="44170" y2="73667"/>
                        <a14:foregroundMark x1="44170" y1="73667" x2="42049" y2="79333"/>
                        <a14:foregroundMark x1="16608" y1="15000" x2="10247" y2="30333"/>
                        <a14:foregroundMark x1="10247" y1="30333" x2="14488" y2="52333"/>
                        <a14:foregroundMark x1="6714" y1="33667" x2="3887" y2="30333"/>
                        <a14:foregroundMark x1="6360" y1="42000" x2="7774" y2="59333"/>
                        <a14:foregroundMark x1="7774" y1="59333" x2="7774" y2="59333"/>
                        <a14:foregroundMark x1="14488" y1="73333" x2="28269" y2="84000"/>
                        <a14:foregroundMark x1="28269" y1="84000" x2="47350" y2="90667"/>
                        <a14:foregroundMark x1="54770" y1="93667" x2="45230" y2="94000"/>
                        <a14:foregroundMark x1="50883" y1="52333" x2="50530" y2="47000"/>
                        <a14:foregroundMark x1="91873" y1="57000" x2="79505" y2="24667"/>
                        <a14:foregroundMark x1="79505" y1="24667" x2="76325" y2="21333"/>
                        <a14:foregroundMark x1="55124" y1="3667" x2="58657" y2="3667"/>
                        <a14:foregroundMark x1="97527" y1="52667" x2="97527" y2="52667"/>
                        <a14:foregroundMark x1="2473" y1="49333" x2="2473" y2="4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66" y="1321401"/>
            <a:ext cx="3976337" cy="421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F1EE8-2608-422A-B701-10887DD7FF77}"/>
              </a:ext>
            </a:extLst>
          </p:cNvPr>
          <p:cNvSpPr txBox="1"/>
          <p:nvPr/>
        </p:nvSpPr>
        <p:spPr>
          <a:xfrm>
            <a:off x="5550196" y="830603"/>
            <a:ext cx="61398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Today - Wild Claims / Fraud</a:t>
            </a:r>
            <a:endParaRPr lang="ko-KR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8194" name="Picture 2" descr="Shut up and take my money! - How site performance affects revenue - Scale  Dynamix">
            <a:extLst>
              <a:ext uri="{FF2B5EF4-FFF2-40B4-BE49-F238E27FC236}">
                <a16:creationId xmlns:a16="http://schemas.microsoft.com/office/drawing/2014/main" id="{C16418CE-B6F3-4A60-92E8-BAA007E4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79" y="2573492"/>
            <a:ext cx="6558408" cy="3692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58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138</Words>
  <Application>Microsoft Office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Nova</vt:lpstr>
      <vt:lpstr>Bebas Neue</vt:lpstr>
      <vt:lpstr>Calibri</vt:lpstr>
      <vt:lpstr>Calibri Light</vt:lpstr>
      <vt:lpstr>Playbill</vt:lpstr>
      <vt:lpstr>Office Theme</vt:lpstr>
      <vt:lpstr>Snake Oil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Snake Oil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Snake Oil</dc:title>
  <dc:creator>user</dc:creator>
  <cp:lastModifiedBy>tim schilstra</cp:lastModifiedBy>
  <cp:revision>10</cp:revision>
  <dcterms:created xsi:type="dcterms:W3CDTF">2020-03-20T02:32:02Z</dcterms:created>
  <dcterms:modified xsi:type="dcterms:W3CDTF">2021-06-15T23:57:58Z</dcterms:modified>
</cp:coreProperties>
</file>