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58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8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7" r:id="rId38"/>
    <p:sldId id="294" r:id="rId39"/>
    <p:sldId id="296" r:id="rId40"/>
    <p:sldId id="295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12192000" cy="6858000"/>
  <p:notesSz cx="6858000" cy="9144000"/>
  <p:embeddedFontLst>
    <p:embeddedFont>
      <p:font typeface="맑은 고딕" panose="020B0503020000020004" pitchFamily="50" charset="-127"/>
      <p:regular r:id="rId50"/>
      <p:bold r:id="rId51"/>
    </p:embeddedFont>
    <p:embeddedFont>
      <p:font typeface="a Arang" panose="02000503000000000000" pitchFamily="50" charset="0"/>
      <p:regular r:id="rId52"/>
    </p:embeddedFont>
    <p:embeddedFont>
      <p:font typeface="Arial Nova" panose="020B0504020202020204" pitchFamily="34" charset="0"/>
      <p:regular r:id="rId53"/>
      <p:bold r:id="rId54"/>
      <p:italic r:id="rId55"/>
      <p:boldItalic r:id="rId56"/>
    </p:embeddedFont>
    <p:embeddedFont>
      <p:font typeface="Arial Rounded MT Bold" panose="020F0704030504030204" pitchFamily="3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9B3C"/>
    <a:srgbClr val="F7D717"/>
    <a:srgbClr val="F24D4D"/>
    <a:srgbClr val="1F2749"/>
    <a:srgbClr val="3F4F93"/>
    <a:srgbClr val="2A3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5AB87-DF13-5873-B1C0-5F9C7EF2C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A14E9-E062-1FF9-0FA3-1F33B3D04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DF38B-3587-57C0-465E-FA1AEC2B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7FC4-BB61-9061-3783-E3357797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169A1-24E9-3685-2CE0-2D5093B8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256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4658-2C16-8154-381D-A1A61D96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A54FE-5BB4-B13C-F6CF-E0CF4E332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443DD-B6E1-0C14-1B28-F2EDAB52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A06D-048E-BA44-942B-8A110766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36A86-031F-88B9-8950-DC36F831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24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AB2C4-5EA5-6336-14BA-4EE1CAEE5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8B8AD-0285-34AC-7B7B-2D908C653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D0053-0C2A-AC68-CD5B-1290FE4F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3A0-F031-FEC6-029C-E1D935FC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D8B81-819F-0279-5266-B4A172FE3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829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86D0-65E3-D2A0-D3E6-9322DD2C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FAE8-D753-0060-37BE-48CC31E7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5028-02A4-58AE-7E08-345907DB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E2110-7BEF-2FA7-9F77-BA627469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99C13-071B-F4F2-19D9-4B12276A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726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B928-E87A-D8B7-C5A2-7DBB26C53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7EDB5-27C8-75DB-2AB6-4EB23B8E5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FE6E-24D9-B0A9-2470-F3BF4AED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BAEC7-FD36-C7E6-603F-28B8659D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E58B-731F-550D-12D7-D976CE4B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520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D92BE-6CCF-3E91-10D7-C108DD4D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74314-E1A0-DBE6-057D-0624C2DCC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387DA-F7B0-0BEF-8894-9868A2528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5DB36-C666-EFBD-E3D8-E1CDDF09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E348E-D0FE-D35F-E50C-4D3002CD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828ED-3194-F88C-E12D-E9AFB3DF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25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F525A-7553-9752-E62E-7BE59245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1EF54-80A3-4E3C-D806-0D8A4B8B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51867-A5C3-CAEC-034D-4157DF186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84EDAD-87D3-870B-9B69-8EB2DE048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5E94E-89EA-E5B3-9DBA-9E3317608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345C80-C3F3-E29C-6A8F-19C8440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CDC8C2-6EA3-5C78-C071-B7BC25B4A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7366A-DC98-9B8B-2A2A-C227F389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06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AA7D3-A89F-5B13-C361-7C62C8EA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8BC006-7A26-0F01-E1FC-B1B7BA85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BFB88-11B0-5428-4B73-A74773B7C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6E52F-E8E9-7A52-425C-80115BE3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0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9D72F-3FCB-06CA-3C2C-60E3141B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806CD-8030-FAE7-512F-D433F8EF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5CBFC-A7AE-9A9A-EE87-957DE2B0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785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1D0E2-FEC6-CC10-2897-C9124B643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244B6-7012-D6C5-60FA-2D15B54EB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AC8A8-4D8A-0A7C-2967-783417718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21652-0A9D-A950-0873-708DC1FB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37024-20D2-86F7-E1C6-1CA82C7E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7DE54-08A4-3C6E-C97B-462E04EC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95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A36A-B87C-CA1F-E353-D6959860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178D9-626A-00B1-4C96-E88698EAF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15914-C2DA-81F8-9C3A-9DA497DC0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C9EF3-B4CC-500B-5680-6780A7F2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F17-302C-D690-A607-4527940F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A9590-200A-D4BA-EC59-E95056814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043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C4D65-8B0F-0C1F-8F34-4C23CECB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E5A2D-0EE4-7ABF-C4EF-A98BE25AF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347F9-E27B-8B04-B25A-3AF56E2A8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86BA0-8F34-4C0E-8AB0-351F41E2E873}" type="datetimeFigureOut">
              <a:rPr lang="ko-KR" altLang="en-US" smtClean="0"/>
              <a:t>2022-05-31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25C7F-472F-4635-1E9E-C600D37D7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C1358-5DA9-8082-4B86-B7A5A1364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53BB8-702E-4BBC-A06B-5891BFBDDC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392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39C73F-E49B-74CD-C334-014FCEDCECF5}"/>
              </a:ext>
            </a:extLst>
          </p:cNvPr>
          <p:cNvSpPr txBox="1"/>
          <p:nvPr/>
        </p:nvSpPr>
        <p:spPr>
          <a:xfrm>
            <a:off x="2412940" y="2967335"/>
            <a:ext cx="7366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sz="5400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sz="54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2037190" y="-803821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3525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Born in a rich family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054171"/>
            <a:ext cx="535253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Born with a silver spoon in your mouth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52DDBE-D1DC-FDE0-0D51-9CB2F1ADD789}"/>
              </a:ext>
            </a:extLst>
          </p:cNvPr>
          <p:cNvGrpSpPr/>
          <p:nvPr/>
        </p:nvGrpSpPr>
        <p:grpSpPr>
          <a:xfrm>
            <a:off x="8394914" y="914352"/>
            <a:ext cx="1777785" cy="1715098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C4A5B3-B34C-0C8F-49CB-E75A5835A713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350B3C75-9975-8BCE-1C7C-5D0457FF109E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3363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2037190" y="-803821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3525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A euphemism for death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Kick the bucket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649C29-BDB5-DEA7-46B1-B4A23BBBEF4E}"/>
              </a:ext>
            </a:extLst>
          </p:cNvPr>
          <p:cNvGrpSpPr/>
          <p:nvPr/>
        </p:nvGrpSpPr>
        <p:grpSpPr>
          <a:xfrm>
            <a:off x="7114310" y="4876800"/>
            <a:ext cx="2106609" cy="2032328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69A79BC-5AB1-1415-25E8-8607B1D681BD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894E322F-FE0A-4272-177E-34AA8AE6689F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59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Things are happening too quickly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Time flies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83F64-E00D-B17E-C162-81A71DAAC6C2}"/>
              </a:ext>
            </a:extLst>
          </p:cNvPr>
          <p:cNvGrpSpPr/>
          <p:nvPr/>
        </p:nvGrpSpPr>
        <p:grpSpPr>
          <a:xfrm>
            <a:off x="6923810" y="1657986"/>
            <a:ext cx="2601190" cy="2431414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36D4A4-3B99-8462-0523-A157E6D998E5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3A9C88A2-A159-AEED-00C2-C97568B3816E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912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Getting married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Tie the knot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416B2D-8DAC-A7CB-A07A-45B948C6C764}"/>
              </a:ext>
            </a:extLst>
          </p:cNvPr>
          <p:cNvGrpSpPr/>
          <p:nvPr/>
        </p:nvGrpSpPr>
        <p:grpSpPr>
          <a:xfrm>
            <a:off x="9576014" y="1939653"/>
            <a:ext cx="1676185" cy="166851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3CADBE-4703-9EDC-5DC6-F46C72A45846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6AC4CCA2-7AA1-4698-937C-6E88419FD813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160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An unpredictable (or different) person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Joker in the pack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2B5D86-37FA-934B-BDBD-1B872301FD0D}"/>
              </a:ext>
            </a:extLst>
          </p:cNvPr>
          <p:cNvGrpSpPr/>
          <p:nvPr/>
        </p:nvGrpSpPr>
        <p:grpSpPr>
          <a:xfrm>
            <a:off x="9283915" y="1295352"/>
            <a:ext cx="1316808" cy="12703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10EF70-03F6-496C-10D7-47037325F392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66F90AC-9D32-333E-6280-EC3F1D60D660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11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4324987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Something that makes it even better.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Cherry on top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B21CCB-022B-8644-6FC4-818A8C5F48E1}"/>
              </a:ext>
            </a:extLst>
          </p:cNvPr>
          <p:cNvGrpSpPr/>
          <p:nvPr/>
        </p:nvGrpSpPr>
        <p:grpSpPr>
          <a:xfrm>
            <a:off x="11265115" y="5854652"/>
            <a:ext cx="1316808" cy="12703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36A623A-9586-5070-4D98-133C5BB0B6BC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2AE93B3-3FA5-A616-5E44-F401CB3DB69D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5476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Not as good as you were when you were younger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054171"/>
            <a:ext cx="535253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A shadow of your former self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F75218-D998-94FF-593A-B355CD7A3CC6}"/>
              </a:ext>
            </a:extLst>
          </p:cNvPr>
          <p:cNvGrpSpPr/>
          <p:nvPr/>
        </p:nvGrpSpPr>
        <p:grpSpPr>
          <a:xfrm>
            <a:off x="8213527" y="3838973"/>
            <a:ext cx="4508499" cy="3972169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A65D1B-4F83-EBD5-1A6F-C4E9E02A3D2B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04BCCC8-FAB1-FDFE-67D1-5E9EB00E25AA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903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Do not show your emotions when you are upset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Stiff upper lip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6B80CE-1E7D-0981-EB9B-C99E89384E65}"/>
              </a:ext>
            </a:extLst>
          </p:cNvPr>
          <p:cNvGrpSpPr/>
          <p:nvPr/>
        </p:nvGrpSpPr>
        <p:grpSpPr>
          <a:xfrm>
            <a:off x="8712415" y="812752"/>
            <a:ext cx="1316808" cy="12703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475D91-4B21-586B-79A7-9B4171E84978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7F4F6CA-BDC5-AD2A-761E-18A15630555E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334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No hair on your head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Bald as a coot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A18DD7-6654-F6DA-1142-F9F884325AF7}"/>
              </a:ext>
            </a:extLst>
          </p:cNvPr>
          <p:cNvGrpSpPr/>
          <p:nvPr/>
        </p:nvGrpSpPr>
        <p:grpSpPr>
          <a:xfrm>
            <a:off x="8207666" y="-850900"/>
            <a:ext cx="2670401" cy="2425700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E4AB9B-9332-B866-64A2-22F8D9EE4D3E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62692A95-5BE2-F8C3-37AD-28F06E54FCE1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0650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To divulge a secret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Spill the beans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DDA698-C885-5B4E-2A3C-8A59EAEAFF70}"/>
              </a:ext>
            </a:extLst>
          </p:cNvPr>
          <p:cNvGrpSpPr/>
          <p:nvPr/>
        </p:nvGrpSpPr>
        <p:grpSpPr>
          <a:xfrm>
            <a:off x="10500588" y="228600"/>
            <a:ext cx="2453412" cy="2324100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6348D16-11A8-A3A8-F717-4E8E5732F70D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A9F2A8F6-62B0-13D8-5259-CE1D1CC71D72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1637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2838967" y="936079"/>
            <a:ext cx="6034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sz="4400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sz="44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3562867" y="1705520"/>
            <a:ext cx="4949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A </a:t>
            </a:r>
            <a:r>
              <a:rPr lang="en-US" altLang="ko-KR" sz="2800" b="1" dirty="0">
                <a:solidFill>
                  <a:srgbClr val="EC9B3C"/>
                </a:solidFill>
                <a:latin typeface="Arial Nova" panose="020B0504020202020204" pitchFamily="34" charset="0"/>
              </a:rPr>
              <a:t>non-literal</a:t>
            </a:r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 word or phrase. </a:t>
            </a:r>
            <a:endParaRPr lang="ko-KR" altLang="en-US" sz="2800" dirty="0">
              <a:solidFill>
                <a:schemeClr val="bg1">
                  <a:lumMod val="8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59E70E8B-D9B3-E4F8-8D83-943FFD14C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598" y="-20946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F243A7-AFF0-1016-E7D1-E0A38F3751E3}"/>
              </a:ext>
            </a:extLst>
          </p:cNvPr>
          <p:cNvSpPr/>
          <p:nvPr/>
        </p:nvSpPr>
        <p:spPr>
          <a:xfrm>
            <a:off x="12192000" y="-30182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62029C-551C-1FDC-C5F4-42F42F7D5774}"/>
              </a:ext>
            </a:extLst>
          </p:cNvPr>
          <p:cNvSpPr txBox="1"/>
          <p:nvPr/>
        </p:nvSpPr>
        <p:spPr>
          <a:xfrm>
            <a:off x="3020763" y="3429000"/>
            <a:ext cx="6034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What would a </a:t>
            </a:r>
            <a:r>
              <a:rPr lang="en-US" altLang="ko-KR" sz="2800" b="1" dirty="0">
                <a:solidFill>
                  <a:srgbClr val="EC9B3C"/>
                </a:solidFill>
                <a:latin typeface="Arial Nova" panose="020B0504020202020204" pitchFamily="34" charset="0"/>
              </a:rPr>
              <a:t>literal representation </a:t>
            </a:r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of a </a:t>
            </a:r>
            <a:r>
              <a:rPr lang="en-US" altLang="ko-KR" sz="2800" i="1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figure of speech </a:t>
            </a:r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look like?</a:t>
            </a:r>
            <a:endParaRPr lang="ko-KR" altLang="en-US" sz="2800" dirty="0">
              <a:solidFill>
                <a:schemeClr val="bg1">
                  <a:lumMod val="85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912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Mislead or distract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Red herring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944E62-C514-58F8-3D21-4A58D14675AF}"/>
              </a:ext>
            </a:extLst>
          </p:cNvPr>
          <p:cNvGrpSpPr/>
          <p:nvPr/>
        </p:nvGrpSpPr>
        <p:grpSpPr>
          <a:xfrm>
            <a:off x="9893514" y="-596948"/>
            <a:ext cx="2793785" cy="2882948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366484-EDA6-C723-3F41-BA6CB320D336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002920F-0E3B-C386-0F21-144DF9CB3D06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455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You don’t know what to say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Cat got your tongue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3DBDBE-8A59-F627-44EE-B32819D68C95}"/>
              </a:ext>
            </a:extLst>
          </p:cNvPr>
          <p:cNvGrpSpPr/>
          <p:nvPr/>
        </p:nvGrpSpPr>
        <p:grpSpPr>
          <a:xfrm>
            <a:off x="10401514" y="2970356"/>
            <a:ext cx="1688885" cy="1536748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30EFA6-A333-C1BA-7AF5-5D582CDCFF87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6717476F-4254-BFC7-60BE-148B82070CB6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739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A summary of what has been said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In a nutshell 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4C8BE0-F697-19FB-5EF3-BB534E33CA91}"/>
              </a:ext>
            </a:extLst>
          </p:cNvPr>
          <p:cNvGrpSpPr/>
          <p:nvPr/>
        </p:nvGrpSpPr>
        <p:grpSpPr>
          <a:xfrm>
            <a:off x="6469049" y="-289218"/>
            <a:ext cx="3527806" cy="3149648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689807-A284-49F9-3AB6-3D0A10056237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35EC5989-31FF-E902-D446-0D31563C07EB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2127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It’s very easy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Apiece of cake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04A2DA-4549-60FF-353A-EF92718EF7E1}"/>
              </a:ext>
            </a:extLst>
          </p:cNvPr>
          <p:cNvGrpSpPr/>
          <p:nvPr/>
        </p:nvGrpSpPr>
        <p:grpSpPr>
          <a:xfrm>
            <a:off x="11328615" y="5956252"/>
            <a:ext cx="1316808" cy="12703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6CBB4C-661C-EEDF-0147-695D350F151C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4486A0C8-F2BF-8593-53F1-E7E1930B6E11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0630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A crazy or weird person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A screw loose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ABAFE3-C1BF-F2D0-D7DA-C4C3DF52E9A5}"/>
              </a:ext>
            </a:extLst>
          </p:cNvPr>
          <p:cNvGrpSpPr/>
          <p:nvPr/>
        </p:nvGrpSpPr>
        <p:grpSpPr>
          <a:xfrm>
            <a:off x="8450645" y="266652"/>
            <a:ext cx="1316808" cy="12703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F0FAF0-6F60-3AFB-0390-ED78DE2AC0CA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77269C4E-0C67-78D2-39A7-3595F0E49574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22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Don’t tell your secrets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054171"/>
            <a:ext cx="535253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Keep your cards close to your chest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FEF61A-3DF8-566C-DE69-24E0A01809BD}"/>
              </a:ext>
            </a:extLst>
          </p:cNvPr>
          <p:cNvGrpSpPr/>
          <p:nvPr/>
        </p:nvGrpSpPr>
        <p:grpSpPr>
          <a:xfrm>
            <a:off x="8990446" y="1295400"/>
            <a:ext cx="1592431" cy="1758771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1BF16B-CA63-51E9-0A27-7F87F696FF8B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2AB48D5-5312-64DB-A824-AB6E4EF8D816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38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8" y="4254500"/>
            <a:ext cx="4207224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A secret skill, knowledge, or weapon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Ace up your sleeve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DDFB5C-A750-DE6E-1719-94DC4CBA8BA6}"/>
              </a:ext>
            </a:extLst>
          </p:cNvPr>
          <p:cNvGrpSpPr/>
          <p:nvPr/>
        </p:nvGrpSpPr>
        <p:grpSpPr>
          <a:xfrm>
            <a:off x="10617415" y="1244552"/>
            <a:ext cx="1316808" cy="12703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AF471C0-1C0E-AFAF-7EBF-1750258BD998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6DB2A4FC-A0F5-4221-5C0A-0609E1786A15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2298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4679433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Don’t hide your emotions and feelings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Heart on your sleeve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9A0BA9-BD51-2931-77B6-EB4D909D01F9}"/>
              </a:ext>
            </a:extLst>
          </p:cNvPr>
          <p:cNvGrpSpPr/>
          <p:nvPr/>
        </p:nvGrpSpPr>
        <p:grpSpPr>
          <a:xfrm>
            <a:off x="10401515" y="1549352"/>
            <a:ext cx="1316808" cy="12703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839553B-7946-7787-A25A-5D8594489AAD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77BCB324-522F-8A77-86D5-EA42AA88B06A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193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885933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Maybe they didn’t deserve it because they didn’t have to try hard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On a silver platter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77765-BE22-EEA9-E83B-1E9803C0B5A4}"/>
              </a:ext>
            </a:extLst>
          </p:cNvPr>
          <p:cNvGrpSpPr/>
          <p:nvPr/>
        </p:nvGrpSpPr>
        <p:grpSpPr>
          <a:xfrm>
            <a:off x="10045700" y="-241300"/>
            <a:ext cx="2726723" cy="2492712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AB6C7A3-18AD-C116-D823-1CF18CDB27C6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C1CC2FBF-C33C-A853-6CDB-38B1C7C40979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0147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4920733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You have to be cautious around someone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Walking on eggshells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978A31-AF53-AA75-BE4D-29580491D1A1}"/>
              </a:ext>
            </a:extLst>
          </p:cNvPr>
          <p:cNvGrpSpPr/>
          <p:nvPr/>
        </p:nvGrpSpPr>
        <p:grpSpPr>
          <a:xfrm>
            <a:off x="10967554" y="5346324"/>
            <a:ext cx="1491145" cy="15116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12DEB3-F96A-485D-7420-92D749137F9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1360B1A-3AEE-3BDA-4BB6-FCBCDCD678EB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5547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464067" y="3044279"/>
            <a:ext cx="6034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sz="4400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sz="44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1137167" y="3813720"/>
            <a:ext cx="419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How many can you find? </a:t>
            </a:r>
            <a:endParaRPr lang="ko-KR" altLang="en-US" sz="2800" dirty="0">
              <a:solidFill>
                <a:schemeClr val="bg1">
                  <a:lumMod val="85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3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6700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Hesitant to do something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Cold feet 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893053-1561-CD5F-6754-1D59282B5148}"/>
              </a:ext>
            </a:extLst>
          </p:cNvPr>
          <p:cNvGrpSpPr/>
          <p:nvPr/>
        </p:nvGrpSpPr>
        <p:grpSpPr>
          <a:xfrm>
            <a:off x="10731715" y="3855462"/>
            <a:ext cx="1715438" cy="1727248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BDE10B-270D-DEF7-F56C-F81938CCF047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89964F1-E63E-E65F-0EB6-FDB3043FF3D0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624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4793733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Someone who was poor but is </a:t>
            </a:r>
            <a:r>
              <a:rPr lang="en-US" altLang="ko-KR" sz="2800" u="sng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now</a:t>
            </a: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 rich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From rags to riches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B81C97-7601-C8EB-6129-83A33EFFC1BE}"/>
              </a:ext>
            </a:extLst>
          </p:cNvPr>
          <p:cNvGrpSpPr/>
          <p:nvPr/>
        </p:nvGrpSpPr>
        <p:grpSpPr>
          <a:xfrm rot="1243591">
            <a:off x="7175969" y="1307243"/>
            <a:ext cx="5182966" cy="5605858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60E6A7-ED67-0E11-B414-FA57A3A6D3BB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55AD485-9495-2841-B978-A709845A02B0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9E5BFA-D064-72FA-F05B-79AC3445625D}"/>
              </a:ext>
            </a:extLst>
          </p:cNvPr>
          <p:cNvSpPr txBox="1"/>
          <p:nvPr/>
        </p:nvSpPr>
        <p:spPr>
          <a:xfrm>
            <a:off x="2037190" y="-803821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01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921E11-9C31-D993-B72C-698D3A17AF2B}"/>
              </a:ext>
            </a:extLst>
          </p:cNvPr>
          <p:cNvSpPr txBox="1"/>
          <p:nvPr/>
        </p:nvSpPr>
        <p:spPr>
          <a:xfrm>
            <a:off x="2611524" y="195989"/>
            <a:ext cx="5352533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8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Personal Story</a:t>
            </a:r>
            <a:endParaRPr lang="ko-KR" altLang="en-US" sz="48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9CCDD-7378-BC2C-0DB2-17E226BFF3B6}"/>
              </a:ext>
            </a:extLst>
          </p:cNvPr>
          <p:cNvSpPr txBox="1"/>
          <p:nvPr/>
        </p:nvSpPr>
        <p:spPr>
          <a:xfrm>
            <a:off x="2624224" y="912686"/>
            <a:ext cx="47937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Used in real-life context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060AE-DF81-DD00-CCB7-93FD9442CDD6}"/>
              </a:ext>
            </a:extLst>
          </p:cNvPr>
          <p:cNvSpPr txBox="1"/>
          <p:nvPr/>
        </p:nvSpPr>
        <p:spPr>
          <a:xfrm>
            <a:off x="2611524" y="1695438"/>
            <a:ext cx="5352533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8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Meaning</a:t>
            </a:r>
            <a:endParaRPr lang="ko-KR" altLang="en-US" sz="48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2F5E8-71A6-5EA3-9518-38BB511D6332}"/>
              </a:ext>
            </a:extLst>
          </p:cNvPr>
          <p:cNvSpPr txBox="1"/>
          <p:nvPr/>
        </p:nvSpPr>
        <p:spPr>
          <a:xfrm>
            <a:off x="2624224" y="2412135"/>
            <a:ext cx="4793733" cy="10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Definition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Example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B4F021-7B3D-FB56-0F89-FF178A50412B}"/>
              </a:ext>
            </a:extLst>
          </p:cNvPr>
          <p:cNvSpPr txBox="1"/>
          <p:nvPr/>
        </p:nvSpPr>
        <p:spPr>
          <a:xfrm>
            <a:off x="2611524" y="3735805"/>
            <a:ext cx="5352533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8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Origin</a:t>
            </a:r>
            <a:endParaRPr lang="ko-KR" altLang="en-US" sz="48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DBE68-FDFD-79D5-7823-949E50AF7489}"/>
              </a:ext>
            </a:extLst>
          </p:cNvPr>
          <p:cNvSpPr txBox="1"/>
          <p:nvPr/>
        </p:nvSpPr>
        <p:spPr>
          <a:xfrm>
            <a:off x="2624224" y="4452502"/>
            <a:ext cx="47937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Deeper understanding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79224-96F2-C4A6-112A-22458C97E554}"/>
              </a:ext>
            </a:extLst>
          </p:cNvPr>
          <p:cNvSpPr txBox="1"/>
          <p:nvPr/>
        </p:nvSpPr>
        <p:spPr>
          <a:xfrm>
            <a:off x="2611524" y="5235254"/>
            <a:ext cx="5352533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8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Discussion </a:t>
            </a:r>
            <a:endParaRPr lang="ko-KR" altLang="en-US" sz="48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7CC16-43B9-3C08-6DEE-420AC7A186B4}"/>
              </a:ext>
            </a:extLst>
          </p:cNvPr>
          <p:cNvSpPr txBox="1"/>
          <p:nvPr/>
        </p:nvSpPr>
        <p:spPr>
          <a:xfrm>
            <a:off x="2624224" y="5951951"/>
            <a:ext cx="47937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Loosely related content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13024E-667C-AB9B-54F1-D1FE3DBEF540}"/>
              </a:ext>
            </a:extLst>
          </p:cNvPr>
          <p:cNvSpPr/>
          <p:nvPr/>
        </p:nvSpPr>
        <p:spPr>
          <a:xfrm>
            <a:off x="-13856" y="-30182"/>
            <a:ext cx="1880756" cy="6899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C34D0E-8953-1315-10A6-144D150B665C}"/>
              </a:ext>
            </a:extLst>
          </p:cNvPr>
          <p:cNvSpPr txBox="1"/>
          <p:nvPr/>
        </p:nvSpPr>
        <p:spPr>
          <a:xfrm rot="16200000">
            <a:off x="-1547386" y="2784933"/>
            <a:ext cx="4963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F24D4D"/>
                </a:solidFill>
                <a:latin typeface="a Arang" panose="02000503000000000000" pitchFamily="50" charset="0"/>
              </a:rPr>
              <a:t>Format</a:t>
            </a:r>
            <a:endParaRPr lang="ko-KR" altLang="en-US" sz="88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9E48C62B-8466-CF66-73D4-62690C676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598" y="-20946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1880D8-4DF9-B09B-68B7-DB4EDEECDC1F}"/>
              </a:ext>
            </a:extLst>
          </p:cNvPr>
          <p:cNvSpPr/>
          <p:nvPr/>
        </p:nvSpPr>
        <p:spPr>
          <a:xfrm>
            <a:off x="12192000" y="-30182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5D966B-50B6-F0DF-7680-D23BDAEB8EBB}"/>
              </a:ext>
            </a:extLst>
          </p:cNvPr>
          <p:cNvSpPr/>
          <p:nvPr/>
        </p:nvSpPr>
        <p:spPr>
          <a:xfrm>
            <a:off x="1822830" y="0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4724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7" grpId="0"/>
          <p:bldP spid="7" grpId="1"/>
          <p:bldP spid="7" grpId="2"/>
          <p:bldP spid="8" grpId="0"/>
          <p:bldP spid="8" grpId="1"/>
          <p:bldP spid="8" grpId="2"/>
          <p:bldP spid="9" grpId="0"/>
          <p:bldP spid="9" grpId="1"/>
          <p:bldP spid="9" grpId="2"/>
          <p:bldP spid="10" grpId="0"/>
          <p:bldP spid="10" grpId="1"/>
          <p:bldP spid="10" grpId="2"/>
          <p:bldP spid="11" grpId="0"/>
          <p:bldP spid="11" grpId="1"/>
          <p:bldP spid="11" grpId="2"/>
          <p:bldP spid="12" grpId="0"/>
          <p:bldP spid="12" grpId="1"/>
          <p:bldP spid="13" grpId="0"/>
          <p:bldP spid="13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7" grpId="0"/>
          <p:bldP spid="7" grpId="1"/>
          <p:bldP spid="7" grpId="2"/>
          <p:bldP spid="8" grpId="0"/>
          <p:bldP spid="8" grpId="1"/>
          <p:bldP spid="8" grpId="2"/>
          <p:bldP spid="9" grpId="0"/>
          <p:bldP spid="9" grpId="1"/>
          <p:bldP spid="9" grpId="2"/>
          <p:bldP spid="10" grpId="0"/>
          <p:bldP spid="10" grpId="1"/>
          <p:bldP spid="10" grpId="2"/>
          <p:bldP spid="11" grpId="0"/>
          <p:bldP spid="11" grpId="1"/>
          <p:bldP spid="11" grpId="2"/>
          <p:bldP spid="12" grpId="0"/>
          <p:bldP spid="12" grpId="1"/>
          <p:bldP spid="13" grpId="0"/>
          <p:bldP spid="13" grpId="1"/>
          <p:bldP spid="2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921E11-9C31-D993-B72C-698D3A17AF2B}"/>
              </a:ext>
            </a:extLst>
          </p:cNvPr>
          <p:cNvSpPr txBox="1"/>
          <p:nvPr/>
        </p:nvSpPr>
        <p:spPr>
          <a:xfrm>
            <a:off x="1239924" y="999860"/>
            <a:ext cx="8323176" cy="175432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54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Choose a</a:t>
            </a:r>
            <a:br>
              <a:rPr lang="en-US" altLang="ko-KR" sz="5400" dirty="0">
                <a:solidFill>
                  <a:srgbClr val="EC9B3C"/>
                </a:solidFill>
                <a:latin typeface="Arial Rounded MT Bold" panose="020F0704030504030204" pitchFamily="34" charset="0"/>
              </a:rPr>
            </a:br>
            <a:r>
              <a:rPr lang="en-US" altLang="ko-KR" sz="5400" u="sng" dirty="0">
                <a:solidFill>
                  <a:srgbClr val="F7D717"/>
                </a:solidFill>
                <a:latin typeface="Arial Rounded MT Bold" panose="020F0704030504030204" pitchFamily="34" charset="0"/>
              </a:rPr>
              <a:t>figure of speech</a:t>
            </a:r>
            <a:r>
              <a:rPr lang="en-US" altLang="ko-KR" sz="54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:</a:t>
            </a:r>
            <a:endParaRPr lang="ko-KR" altLang="en-US" sz="54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9CCDD-7378-BC2C-0DB2-17E226BFF3B6}"/>
              </a:ext>
            </a:extLst>
          </p:cNvPr>
          <p:cNvSpPr txBox="1"/>
          <p:nvPr/>
        </p:nvSpPr>
        <p:spPr>
          <a:xfrm>
            <a:off x="1239924" y="2931986"/>
            <a:ext cx="6049876" cy="214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Think of a </a:t>
            </a:r>
            <a:r>
              <a:rPr lang="en-US" altLang="ko-KR" sz="2800" b="1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story</a:t>
            </a: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 from your life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Create your own </a:t>
            </a:r>
            <a:r>
              <a:rPr lang="en-US" altLang="ko-KR" sz="2800" b="1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definition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Think of </a:t>
            </a:r>
            <a:r>
              <a:rPr lang="en-US" altLang="ko-KR" sz="2800" b="1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example</a:t>
            </a: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 sentences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Remember the </a:t>
            </a:r>
            <a:r>
              <a:rPr lang="en-US" altLang="ko-KR" sz="2800" b="1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history</a:t>
            </a: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13024E-667C-AB9B-54F1-D1FE3DBEF540}"/>
              </a:ext>
            </a:extLst>
          </p:cNvPr>
          <p:cNvSpPr/>
          <p:nvPr/>
        </p:nvSpPr>
        <p:spPr>
          <a:xfrm>
            <a:off x="10362043" y="-30182"/>
            <a:ext cx="1880756" cy="6899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C34D0E-8953-1315-10A6-144D150B665C}"/>
              </a:ext>
            </a:extLst>
          </p:cNvPr>
          <p:cNvSpPr txBox="1"/>
          <p:nvPr/>
        </p:nvSpPr>
        <p:spPr>
          <a:xfrm rot="5400000">
            <a:off x="7822460" y="2916552"/>
            <a:ext cx="6909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24D4D"/>
                </a:solidFill>
                <a:latin typeface="a Arang" panose="02000503000000000000" pitchFamily="50" charset="0"/>
              </a:rPr>
              <a:t>Read &amp; Research</a:t>
            </a:r>
            <a:endParaRPr lang="ko-KR" altLang="en-US" sz="60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0D0DAD-642E-71A8-39DC-A9C906DEA0B7}"/>
              </a:ext>
            </a:extLst>
          </p:cNvPr>
          <p:cNvSpPr/>
          <p:nvPr/>
        </p:nvSpPr>
        <p:spPr>
          <a:xfrm>
            <a:off x="10292770" y="-30182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718369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build="p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build="p"/>
          <p:bldP spid="2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513024E-667C-AB9B-54F1-D1FE3DBEF540}"/>
              </a:ext>
            </a:extLst>
          </p:cNvPr>
          <p:cNvSpPr/>
          <p:nvPr/>
        </p:nvSpPr>
        <p:spPr>
          <a:xfrm>
            <a:off x="-13856" y="-30182"/>
            <a:ext cx="1880756" cy="6899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C34D0E-8953-1315-10A6-144D150B665C}"/>
              </a:ext>
            </a:extLst>
          </p:cNvPr>
          <p:cNvSpPr txBox="1"/>
          <p:nvPr/>
        </p:nvSpPr>
        <p:spPr>
          <a:xfrm rot="16200000">
            <a:off x="-1547386" y="2784933"/>
            <a:ext cx="4963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F24D4D"/>
                </a:solidFill>
                <a:latin typeface="a Arang" panose="02000503000000000000" pitchFamily="50" charset="0"/>
              </a:rPr>
              <a:t>Explain</a:t>
            </a:r>
            <a:endParaRPr lang="ko-KR" altLang="en-US" sz="88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880D8-4DF9-B09B-68B7-DB4EDEECDC1F}"/>
              </a:ext>
            </a:extLst>
          </p:cNvPr>
          <p:cNvSpPr/>
          <p:nvPr/>
        </p:nvSpPr>
        <p:spPr>
          <a:xfrm>
            <a:off x="1832938" y="-2094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03836-74EF-40D5-3ACC-C338432C8A8F}"/>
              </a:ext>
            </a:extLst>
          </p:cNvPr>
          <p:cNvSpPr txBox="1"/>
          <p:nvPr/>
        </p:nvSpPr>
        <p:spPr>
          <a:xfrm>
            <a:off x="2632912" y="1291960"/>
            <a:ext cx="8793076" cy="175432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54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Tell the others about your</a:t>
            </a:r>
            <a:br>
              <a:rPr lang="en-US" altLang="ko-KR" sz="5400" dirty="0">
                <a:solidFill>
                  <a:srgbClr val="EC9B3C"/>
                </a:solidFill>
                <a:latin typeface="Arial Rounded MT Bold" panose="020F0704030504030204" pitchFamily="34" charset="0"/>
              </a:rPr>
            </a:br>
            <a:r>
              <a:rPr lang="en-US" altLang="ko-KR" sz="5400" u="sng" dirty="0">
                <a:solidFill>
                  <a:srgbClr val="F7D717"/>
                </a:solidFill>
                <a:latin typeface="Arial Rounded MT Bold" panose="020F0704030504030204" pitchFamily="34" charset="0"/>
              </a:rPr>
              <a:t>figure of speech</a:t>
            </a:r>
            <a:r>
              <a:rPr lang="en-US" altLang="ko-KR" sz="54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:</a:t>
            </a:r>
            <a:endParaRPr lang="ko-KR" altLang="en-US" sz="54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444C2-DB5B-118F-E6F7-6D071E112B80}"/>
              </a:ext>
            </a:extLst>
          </p:cNvPr>
          <p:cNvSpPr txBox="1"/>
          <p:nvPr/>
        </p:nvSpPr>
        <p:spPr>
          <a:xfrm>
            <a:off x="2632912" y="3224086"/>
            <a:ext cx="6049876" cy="160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Teach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Listen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Remember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31736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5" grpId="0"/>
          <p:bldP spid="1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5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5" grpId="0"/>
          <p:bldP spid="16" grpId="0" build="p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39C73F-E49B-74CD-C334-014FCEDCECF5}"/>
              </a:ext>
            </a:extLst>
          </p:cNvPr>
          <p:cNvSpPr txBox="1"/>
          <p:nvPr/>
        </p:nvSpPr>
        <p:spPr>
          <a:xfrm>
            <a:off x="3109445" y="2967335"/>
            <a:ext cx="5973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7D717"/>
                </a:solidFill>
                <a:latin typeface="a Arang" panose="02000503000000000000" pitchFamily="50" charset="0"/>
              </a:rPr>
              <a:t>Turning</a:t>
            </a:r>
            <a:r>
              <a:rPr lang="en-US" altLang="ko-KR" sz="5400" dirty="0">
                <a:solidFill>
                  <a:srgbClr val="F24D4D"/>
                </a:solidFill>
                <a:latin typeface="a Arang" panose="02000503000000000000" pitchFamily="50" charset="0"/>
              </a:rPr>
              <a:t> A Phrase</a:t>
            </a:r>
            <a:endParaRPr lang="ko-KR" altLang="en-US" sz="54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3645650" y="1482179"/>
            <a:ext cx="490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7D717"/>
                </a:solidFill>
                <a:latin typeface="a Arang" panose="02000503000000000000" pitchFamily="50" charset="0"/>
              </a:rPr>
              <a:t>Turning</a:t>
            </a:r>
            <a:r>
              <a:rPr lang="en-US" altLang="ko-KR" sz="4400" dirty="0">
                <a:solidFill>
                  <a:srgbClr val="F24D4D"/>
                </a:solidFill>
                <a:latin typeface="a Arang" panose="02000503000000000000" pitchFamily="50" charset="0"/>
              </a:rPr>
              <a:t> A Phrase</a:t>
            </a:r>
            <a:endParaRPr lang="ko-KR" altLang="en-US" sz="44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1838583" y="2251620"/>
            <a:ext cx="8514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EC9B3C"/>
                </a:solidFill>
                <a:latin typeface="Arial Nova" panose="020B0504020202020204" pitchFamily="34" charset="0"/>
              </a:rPr>
              <a:t>Adapting</a:t>
            </a:r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 a well-known phrase / idiom / proverb and </a:t>
            </a:r>
            <a:r>
              <a:rPr lang="en-US" altLang="ko-KR" sz="2800" b="1" dirty="0">
                <a:solidFill>
                  <a:srgbClr val="EC9B3C"/>
                </a:solidFill>
                <a:latin typeface="Arial Nova" panose="020B0504020202020204" pitchFamily="34" charset="0"/>
              </a:rPr>
              <a:t>changing</a:t>
            </a:r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 it for the situation</a:t>
            </a:r>
            <a:endParaRPr lang="ko-KR" altLang="en-US" sz="2800" dirty="0">
              <a:solidFill>
                <a:schemeClr val="bg1">
                  <a:lumMod val="85000"/>
                </a:schemeClr>
              </a:solidFill>
              <a:latin typeface="Arial Nova" panose="020B05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435638-C724-A43A-9633-393B4619D755}"/>
              </a:ext>
            </a:extLst>
          </p:cNvPr>
          <p:cNvGrpSpPr/>
          <p:nvPr/>
        </p:nvGrpSpPr>
        <p:grpSpPr>
          <a:xfrm rot="10800000">
            <a:off x="1838583" y="4013268"/>
            <a:ext cx="8514833" cy="1723548"/>
            <a:chOff x="1838583" y="4013268"/>
            <a:chExt cx="8514833" cy="17235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75E9D5-27B4-7FA2-9EAD-D9D4CD96986D}"/>
                </a:ext>
              </a:extLst>
            </p:cNvPr>
            <p:cNvSpPr txBox="1"/>
            <p:nvPr/>
          </p:nvSpPr>
          <p:spPr>
            <a:xfrm>
              <a:off x="3821178" y="4013268"/>
              <a:ext cx="45496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4400" dirty="0">
                  <a:solidFill>
                    <a:srgbClr val="F7D717">
                      <a:alpha val="60000"/>
                    </a:srgbClr>
                  </a:solidFill>
                  <a:latin typeface="a Arang" panose="02000503000000000000" pitchFamily="50" charset="0"/>
                </a:rPr>
                <a:t>Turn</a:t>
              </a:r>
              <a:r>
                <a:rPr lang="en-US" altLang="ko-KR" sz="4400" dirty="0">
                  <a:solidFill>
                    <a:srgbClr val="F24D4D">
                      <a:alpha val="60000"/>
                    </a:srgbClr>
                  </a:solidFill>
                  <a:latin typeface="a Arang" panose="02000503000000000000" pitchFamily="50" charset="0"/>
                </a:rPr>
                <a:t> Of Phrase</a:t>
              </a:r>
              <a:endParaRPr lang="ko-KR" altLang="en-US" sz="4400" dirty="0">
                <a:solidFill>
                  <a:srgbClr val="F24D4D">
                    <a:alpha val="60000"/>
                  </a:srgbClr>
                </a:solidFill>
                <a:latin typeface="a Arang" panose="02000503000000000000" pitchFamily="50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EAB80F-42FE-012B-0847-CD1F26E5F363}"/>
                </a:ext>
              </a:extLst>
            </p:cNvPr>
            <p:cNvSpPr txBox="1"/>
            <p:nvPr/>
          </p:nvSpPr>
          <p:spPr>
            <a:xfrm>
              <a:off x="1838583" y="4782709"/>
              <a:ext cx="85148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solidFill>
                    <a:schemeClr val="bg1">
                      <a:lumMod val="85000"/>
                      <a:alpha val="60000"/>
                    </a:schemeClr>
                  </a:solidFill>
                  <a:latin typeface="Arial Nova" panose="020B0504020202020204" pitchFamily="34" charset="0"/>
                </a:rPr>
                <a:t>A unique, interesting, or </a:t>
              </a:r>
              <a:r>
                <a:rPr lang="en-US" altLang="ko-KR" sz="2800" b="1" dirty="0">
                  <a:solidFill>
                    <a:srgbClr val="EC9B3C">
                      <a:alpha val="60000"/>
                    </a:srgbClr>
                  </a:solidFill>
                  <a:latin typeface="Arial Nova" panose="020B0504020202020204" pitchFamily="34" charset="0"/>
                </a:rPr>
                <a:t>memorable</a:t>
              </a:r>
              <a:r>
                <a:rPr lang="en-US" altLang="ko-KR" sz="2800" dirty="0">
                  <a:solidFill>
                    <a:schemeClr val="bg1">
                      <a:lumMod val="85000"/>
                      <a:alpha val="60000"/>
                    </a:schemeClr>
                  </a:solidFill>
                  <a:latin typeface="Arial Nova" panose="020B0504020202020204" pitchFamily="34" charset="0"/>
                </a:rPr>
                <a:t> way of saying something.  </a:t>
              </a:r>
              <a:endParaRPr lang="ko-KR" altLang="en-US" sz="2800" dirty="0">
                <a:solidFill>
                  <a:schemeClr val="bg1">
                    <a:lumMod val="85000"/>
                    <a:alpha val="60000"/>
                  </a:schemeClr>
                </a:solidFill>
                <a:latin typeface="Arial Nova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863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5141E2-067E-2840-FE95-EC5D43BA76AD}"/>
              </a:ext>
            </a:extLst>
          </p:cNvPr>
          <p:cNvGrpSpPr/>
          <p:nvPr/>
        </p:nvGrpSpPr>
        <p:grpSpPr>
          <a:xfrm>
            <a:off x="1838583" y="1482179"/>
            <a:ext cx="8514833" cy="4254637"/>
            <a:chOff x="1838583" y="1482179"/>
            <a:chExt cx="8514833" cy="425463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282CF7-FE95-D5BE-B76B-6B0D54AEC6AD}"/>
                </a:ext>
              </a:extLst>
            </p:cNvPr>
            <p:cNvSpPr txBox="1"/>
            <p:nvPr/>
          </p:nvSpPr>
          <p:spPr>
            <a:xfrm>
              <a:off x="3645650" y="1482179"/>
              <a:ext cx="49007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>
                  <a:solidFill>
                    <a:srgbClr val="F7D717"/>
                  </a:solidFill>
                  <a:latin typeface="a Arang" panose="02000503000000000000" pitchFamily="50" charset="0"/>
                </a:rPr>
                <a:t>Turning</a:t>
              </a:r>
              <a:r>
                <a:rPr lang="en-US" altLang="ko-KR" sz="4400" dirty="0">
                  <a:solidFill>
                    <a:srgbClr val="F24D4D"/>
                  </a:solidFill>
                  <a:latin typeface="a Arang" panose="02000503000000000000" pitchFamily="50" charset="0"/>
                </a:rPr>
                <a:t> A Phrase</a:t>
              </a:r>
              <a:endParaRPr lang="ko-KR" altLang="en-US" sz="4400" dirty="0">
                <a:solidFill>
                  <a:srgbClr val="F24D4D"/>
                </a:solidFill>
                <a:latin typeface="a Arang" panose="02000503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FC988E-2393-7442-800B-3BF93A24C4DF}"/>
                </a:ext>
              </a:extLst>
            </p:cNvPr>
            <p:cNvSpPr txBox="1"/>
            <p:nvPr/>
          </p:nvSpPr>
          <p:spPr>
            <a:xfrm>
              <a:off x="1838583" y="2251620"/>
              <a:ext cx="85148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EC9B3C"/>
                  </a:solidFill>
                  <a:latin typeface="Arial Nova" panose="020B0504020202020204" pitchFamily="34" charset="0"/>
                </a:rPr>
                <a:t>Adapting</a:t>
              </a:r>
              <a:r>
                <a:rPr lang="en-US" altLang="ko-KR" sz="2800" dirty="0">
                  <a:solidFill>
                    <a:schemeClr val="bg1">
                      <a:lumMod val="85000"/>
                    </a:schemeClr>
                  </a:solidFill>
                  <a:latin typeface="Arial Nova" panose="020B0504020202020204" pitchFamily="34" charset="0"/>
                </a:rPr>
                <a:t> a well-known phrase / idiom / proverb and </a:t>
              </a:r>
              <a:r>
                <a:rPr lang="en-US" altLang="ko-KR" sz="2800" b="1" dirty="0">
                  <a:solidFill>
                    <a:srgbClr val="EC9B3C"/>
                  </a:solidFill>
                  <a:latin typeface="Arial Nova" panose="020B0504020202020204" pitchFamily="34" charset="0"/>
                </a:rPr>
                <a:t>changing</a:t>
              </a:r>
              <a:r>
                <a:rPr lang="en-US" altLang="ko-KR" sz="2800" dirty="0">
                  <a:solidFill>
                    <a:schemeClr val="bg1">
                      <a:lumMod val="85000"/>
                    </a:schemeClr>
                  </a:solidFill>
                  <a:latin typeface="Arial Nova" panose="020B0504020202020204" pitchFamily="34" charset="0"/>
                </a:rPr>
                <a:t> it for the situation</a:t>
              </a:r>
              <a:endParaRPr lang="ko-KR" altLang="en-US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2435638-C724-A43A-9633-393B4619D755}"/>
                </a:ext>
              </a:extLst>
            </p:cNvPr>
            <p:cNvGrpSpPr/>
            <p:nvPr/>
          </p:nvGrpSpPr>
          <p:grpSpPr>
            <a:xfrm rot="10800000">
              <a:off x="1838583" y="4013268"/>
              <a:ext cx="8514833" cy="1723548"/>
              <a:chOff x="1838583" y="4013268"/>
              <a:chExt cx="8514833" cy="172354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75E9D5-27B4-7FA2-9EAD-D9D4CD96986D}"/>
                  </a:ext>
                </a:extLst>
              </p:cNvPr>
              <p:cNvSpPr txBox="1"/>
              <p:nvPr/>
            </p:nvSpPr>
            <p:spPr>
              <a:xfrm>
                <a:off x="3821178" y="4013268"/>
                <a:ext cx="454964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4400" dirty="0">
                    <a:solidFill>
                      <a:srgbClr val="F7D717">
                        <a:alpha val="60000"/>
                      </a:srgbClr>
                    </a:solidFill>
                    <a:latin typeface="a Arang" panose="02000503000000000000" pitchFamily="50" charset="0"/>
                  </a:rPr>
                  <a:t>Turn</a:t>
                </a:r>
                <a:r>
                  <a:rPr lang="en-US" altLang="ko-KR" sz="4400" dirty="0">
                    <a:solidFill>
                      <a:srgbClr val="F24D4D">
                        <a:alpha val="60000"/>
                      </a:srgbClr>
                    </a:solidFill>
                    <a:latin typeface="a Arang" panose="02000503000000000000" pitchFamily="50" charset="0"/>
                  </a:rPr>
                  <a:t> Of Phrase</a:t>
                </a:r>
                <a:endParaRPr lang="ko-KR" altLang="en-US" sz="4400" dirty="0">
                  <a:solidFill>
                    <a:srgbClr val="F24D4D">
                      <a:alpha val="60000"/>
                    </a:srgbClr>
                  </a:solidFill>
                  <a:latin typeface="a Arang" panose="02000503000000000000" pitchFamily="50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EAB80F-42FE-012B-0847-CD1F26E5F363}"/>
                  </a:ext>
                </a:extLst>
              </p:cNvPr>
              <p:cNvSpPr txBox="1"/>
              <p:nvPr/>
            </p:nvSpPr>
            <p:spPr>
              <a:xfrm>
                <a:off x="1838583" y="4782709"/>
                <a:ext cx="85148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solidFill>
                      <a:schemeClr val="bg1">
                        <a:lumMod val="85000"/>
                        <a:alpha val="60000"/>
                      </a:schemeClr>
                    </a:solidFill>
                    <a:latin typeface="Arial Nova" panose="020B0504020202020204" pitchFamily="34" charset="0"/>
                  </a:rPr>
                  <a:t>A unique, interesting, or </a:t>
                </a:r>
                <a:r>
                  <a:rPr lang="en-US" altLang="ko-KR" sz="2800" b="1" dirty="0">
                    <a:solidFill>
                      <a:srgbClr val="EC9B3C">
                        <a:alpha val="60000"/>
                      </a:srgbClr>
                    </a:solidFill>
                    <a:latin typeface="Arial Nova" panose="020B0504020202020204" pitchFamily="34" charset="0"/>
                  </a:rPr>
                  <a:t>memorable</a:t>
                </a:r>
                <a:r>
                  <a:rPr lang="en-US" altLang="ko-KR" sz="2800" dirty="0">
                    <a:solidFill>
                      <a:schemeClr val="bg1">
                        <a:lumMod val="85000"/>
                        <a:alpha val="60000"/>
                      </a:schemeClr>
                    </a:solidFill>
                    <a:latin typeface="Arial Nova" panose="020B0504020202020204" pitchFamily="34" charset="0"/>
                  </a:rPr>
                  <a:t> way of saying something.  </a:t>
                </a:r>
                <a:endParaRPr lang="ko-KR" altLang="en-US" sz="2800" dirty="0">
                  <a:solidFill>
                    <a:schemeClr val="bg1">
                      <a:lumMod val="85000"/>
                      <a:alpha val="60000"/>
                    </a:schemeClr>
                  </a:solidFill>
                  <a:latin typeface="Arial Nova" panose="020B05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05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39C73F-E49B-74CD-C334-014FCEDCECF5}"/>
              </a:ext>
            </a:extLst>
          </p:cNvPr>
          <p:cNvSpPr txBox="1"/>
          <p:nvPr/>
        </p:nvSpPr>
        <p:spPr>
          <a:xfrm>
            <a:off x="3052538" y="2967335"/>
            <a:ext cx="6086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24D4D"/>
                </a:solidFill>
                <a:latin typeface="a Arang" panose="02000503000000000000" pitchFamily="50" charset="0"/>
              </a:rPr>
              <a:t>Knees of my </a:t>
            </a:r>
            <a:r>
              <a:rPr lang="en-US" altLang="ko-KR" sz="5400" dirty="0">
                <a:solidFill>
                  <a:srgbClr val="F7D717"/>
                </a:solidFill>
                <a:latin typeface="a Arang" panose="02000503000000000000" pitchFamily="50" charset="0"/>
              </a:rPr>
              <a:t>Bees</a:t>
            </a:r>
            <a:endParaRPr lang="ko-KR" altLang="en-US" sz="5400" dirty="0">
              <a:solidFill>
                <a:srgbClr val="F7D717"/>
              </a:solidFill>
              <a:latin typeface="a Arang" panose="02000503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9BCD8-F328-578B-4428-FE6435AB6670}"/>
              </a:ext>
            </a:extLst>
          </p:cNvPr>
          <p:cNvSpPr txBox="1"/>
          <p:nvPr/>
        </p:nvSpPr>
        <p:spPr>
          <a:xfrm>
            <a:off x="1838583" y="3890665"/>
            <a:ext cx="851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>
                    <a:lumMod val="85000"/>
                    <a:alpha val="60000"/>
                  </a:schemeClr>
                </a:solidFill>
                <a:latin typeface="Arial Nova" panose="020B0504020202020204" pitchFamily="34" charset="0"/>
              </a:rPr>
              <a:t>Alanis Morrisette</a:t>
            </a:r>
            <a:endParaRPr lang="ko-KR" altLang="en-US" sz="2800" dirty="0">
              <a:solidFill>
                <a:schemeClr val="bg1">
                  <a:lumMod val="85000"/>
                  <a:alpha val="60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36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B81796-09D1-7564-B1BF-DB9AF8AE9683}"/>
              </a:ext>
            </a:extLst>
          </p:cNvPr>
          <p:cNvSpPr txBox="1"/>
          <p:nvPr/>
        </p:nvSpPr>
        <p:spPr>
          <a:xfrm>
            <a:off x="1104900" y="1478722"/>
            <a:ext cx="9982200" cy="3900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make the knees of my bees weak, tremble and buckle</a:t>
            </a:r>
            <a:b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make the knees of my bees weak</a:t>
            </a:r>
            <a:b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make the                                       , tremble and buckle</a:t>
            </a:r>
            <a:b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make the knees of my bees weak</a:t>
            </a:r>
            <a:b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make the knees of my bees weak, tremble and buckle</a:t>
            </a:r>
            <a:b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2800" i="1" dirty="0">
                <a:solidFill>
                  <a:schemeClr val="bg1">
                    <a:lumMod val="95000"/>
                  </a:schemeClr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make the knees of my bees weak</a:t>
            </a:r>
            <a:endParaRPr lang="ko-KR" altLang="ko-KR" sz="32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7E09CD-274C-271D-4140-D63CA66AA6BC}"/>
              </a:ext>
            </a:extLst>
          </p:cNvPr>
          <p:cNvSpPr txBox="1"/>
          <p:nvPr/>
        </p:nvSpPr>
        <p:spPr>
          <a:xfrm>
            <a:off x="3073400" y="2764296"/>
            <a:ext cx="4445000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ko-KR" sz="2800" i="1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knees of my bees weak</a:t>
            </a:r>
            <a:endParaRPr lang="ko-KR" altLang="ko-KR" sz="3200" dirty="0">
              <a:solidFill>
                <a:srgbClr val="F7D717"/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70502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464067" y="3044279"/>
            <a:ext cx="6034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sz="4400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sz="4400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1124467" y="3813720"/>
            <a:ext cx="3337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rgbClr val="EC9B3C"/>
                </a:solidFill>
                <a:latin typeface="Arial Nova" panose="020B0504020202020204" pitchFamily="34" charset="0"/>
              </a:rPr>
              <a:t>Match</a:t>
            </a:r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 the answers </a:t>
            </a:r>
            <a:endParaRPr lang="ko-KR" altLang="en-US" sz="2800" dirty="0">
              <a:solidFill>
                <a:schemeClr val="bg1">
                  <a:lumMod val="85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900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C11518-B140-DE1C-5E25-C94DE049FFA9}"/>
              </a:ext>
            </a:extLst>
          </p:cNvPr>
          <p:cNvSpPr txBox="1"/>
          <p:nvPr/>
        </p:nvSpPr>
        <p:spPr>
          <a:xfrm>
            <a:off x="914400" y="1024396"/>
            <a:ext cx="10363200" cy="1080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ko-KR" sz="4800" b="1" i="1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knees</a:t>
            </a:r>
            <a:r>
              <a:rPr lang="en-US" altLang="ko-KR" sz="4800" i="1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of my </a:t>
            </a:r>
            <a:r>
              <a:rPr lang="en-US" altLang="ko-KR" sz="4800" b="1" i="1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bees</a:t>
            </a:r>
            <a:r>
              <a:rPr lang="en-US" altLang="ko-KR" sz="4800" i="1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weak</a:t>
            </a:r>
            <a:endParaRPr lang="ko-KR" altLang="ko-KR" sz="5400" dirty="0">
              <a:solidFill>
                <a:srgbClr val="F7D717"/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FEB4C-28A2-EBA8-A09D-3CC9F667076C}"/>
              </a:ext>
            </a:extLst>
          </p:cNvPr>
          <p:cNvSpPr txBox="1"/>
          <p:nvPr/>
        </p:nvSpPr>
        <p:spPr>
          <a:xfrm>
            <a:off x="98683" y="3429000"/>
            <a:ext cx="551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EC9B3C"/>
                </a:solidFill>
                <a:latin typeface="Arial Nova" panose="020B0504020202020204" pitchFamily="34" charset="0"/>
              </a:rPr>
              <a:t>The bees knees</a:t>
            </a:r>
            <a:endParaRPr lang="ko-KR" altLang="en-US" sz="3600" dirty="0">
              <a:solidFill>
                <a:schemeClr val="bg1">
                  <a:lumMod val="8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BDEFF-E0FA-E7F7-104F-790076C72E82}"/>
              </a:ext>
            </a:extLst>
          </p:cNvPr>
          <p:cNvSpPr txBox="1"/>
          <p:nvPr/>
        </p:nvSpPr>
        <p:spPr>
          <a:xfrm>
            <a:off x="6578602" y="3429000"/>
            <a:ext cx="551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EC9B3C"/>
                </a:solidFill>
                <a:latin typeface="Arial Nova" panose="020B0504020202020204" pitchFamily="34" charset="0"/>
              </a:rPr>
              <a:t>Weak in the knees </a:t>
            </a:r>
            <a:endParaRPr lang="ko-KR" altLang="en-US" sz="3600" dirty="0">
              <a:solidFill>
                <a:schemeClr val="bg1">
                  <a:lumMod val="8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DC6B0-A790-DDD2-E4A7-0176D736468F}"/>
              </a:ext>
            </a:extLst>
          </p:cNvPr>
          <p:cNvSpPr txBox="1"/>
          <p:nvPr/>
        </p:nvSpPr>
        <p:spPr>
          <a:xfrm>
            <a:off x="536703" y="3992826"/>
            <a:ext cx="4638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i="1" dirty="0">
                <a:solidFill>
                  <a:srgbClr val="F24D4D"/>
                </a:solidFill>
                <a:latin typeface="Arial Nova" panose="020B0504020202020204" pitchFamily="34" charset="0"/>
              </a:rPr>
              <a:t>Extra special</a:t>
            </a:r>
          </a:p>
          <a:p>
            <a:pPr algn="ctr"/>
            <a:r>
              <a:rPr lang="en-US" altLang="ko-KR" sz="2000" i="1" dirty="0">
                <a:solidFill>
                  <a:srgbClr val="F24D4D"/>
                </a:solidFill>
                <a:latin typeface="Arial Nova" panose="020B0504020202020204" pitchFamily="34" charset="0"/>
              </a:rPr>
              <a:t>The best thing</a:t>
            </a:r>
            <a:endParaRPr lang="ko-KR" altLang="en-US" sz="2000" i="1" dirty="0">
              <a:solidFill>
                <a:srgbClr val="F24D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8A5A8-7187-59D5-80F8-F09A87B03E90}"/>
              </a:ext>
            </a:extLst>
          </p:cNvPr>
          <p:cNvSpPr txBox="1"/>
          <p:nvPr/>
        </p:nvSpPr>
        <p:spPr>
          <a:xfrm>
            <a:off x="7016622" y="4009160"/>
            <a:ext cx="4638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i="1" dirty="0">
                <a:solidFill>
                  <a:srgbClr val="F24D4D"/>
                </a:solidFill>
                <a:latin typeface="Arial Nova" panose="020B0504020202020204" pitchFamily="34" charset="0"/>
              </a:rPr>
              <a:t>Nervous</a:t>
            </a:r>
          </a:p>
          <a:p>
            <a:pPr algn="ctr"/>
            <a:r>
              <a:rPr lang="en-US" altLang="ko-KR" sz="2000" i="1" dirty="0">
                <a:solidFill>
                  <a:srgbClr val="F24D4D"/>
                </a:solidFill>
                <a:latin typeface="Arial Nova" panose="020B0504020202020204" pitchFamily="34" charset="0"/>
              </a:rPr>
              <a:t>Most used for attraction</a:t>
            </a:r>
            <a:endParaRPr lang="ko-KR" altLang="en-US" sz="2000" i="1" dirty="0">
              <a:solidFill>
                <a:srgbClr val="F24D4D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6665A5-2A80-B9CC-51B7-6E12DBA85017}"/>
              </a:ext>
            </a:extLst>
          </p:cNvPr>
          <p:cNvCxnSpPr>
            <a:cxnSpLocks/>
          </p:cNvCxnSpPr>
          <p:nvPr/>
        </p:nvCxnSpPr>
        <p:spPr>
          <a:xfrm flipH="1">
            <a:off x="3213100" y="2105205"/>
            <a:ext cx="1651000" cy="1323795"/>
          </a:xfrm>
          <a:prstGeom prst="line">
            <a:avLst/>
          </a:prstGeom>
          <a:ln w="1270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90823D-5E8D-051D-CED1-B032C3158F0C}"/>
              </a:ext>
            </a:extLst>
          </p:cNvPr>
          <p:cNvCxnSpPr>
            <a:cxnSpLocks/>
          </p:cNvCxnSpPr>
          <p:nvPr/>
        </p:nvCxnSpPr>
        <p:spPr>
          <a:xfrm>
            <a:off x="7245350" y="2105205"/>
            <a:ext cx="1651000" cy="1323795"/>
          </a:xfrm>
          <a:prstGeom prst="line">
            <a:avLst/>
          </a:prstGeom>
          <a:ln w="1270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68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BDD7E-013D-CBF2-DEAD-0010AFD9B3C8}"/>
              </a:ext>
            </a:extLst>
          </p:cNvPr>
          <p:cNvSpPr txBox="1"/>
          <p:nvPr/>
        </p:nvSpPr>
        <p:spPr>
          <a:xfrm>
            <a:off x="1527297" y="2588186"/>
            <a:ext cx="913740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We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share a culture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same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vernacular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Love of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physical humor and time spent alone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with your </a:t>
            </a:r>
            <a:r>
              <a:rPr lang="en-US" altLang="ko-KR" sz="3200" b="1" u="sng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penchant</a:t>
            </a:r>
            <a:r>
              <a:rPr lang="en-US" altLang="ko-KR" sz="3200" u="sng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for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spontaneous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events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For sticky and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raspy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,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unearthed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and then gone</a:t>
            </a:r>
            <a:endParaRPr lang="ko-KR" altLang="ko-KR" sz="3600" dirty="0">
              <a:solidFill>
                <a:srgbClr val="F7D717"/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4" name="Graphic 3" descr="Bee with solid fill">
            <a:extLst>
              <a:ext uri="{FF2B5EF4-FFF2-40B4-BE49-F238E27FC236}">
                <a16:creationId xmlns:a16="http://schemas.microsoft.com/office/drawing/2014/main" id="{147697E1-17D9-D558-ADF0-6357F6A66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266968">
            <a:off x="893834" y="124754"/>
            <a:ext cx="1462503" cy="14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5E66EDA-511B-B95F-B962-3D929AF66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Graphic 2" descr="Bee with solid fill">
            <a:extLst>
              <a:ext uri="{FF2B5EF4-FFF2-40B4-BE49-F238E27FC236}">
                <a16:creationId xmlns:a16="http://schemas.microsoft.com/office/drawing/2014/main" id="{FF094A47-310D-40EA-A094-33D417051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12723">
            <a:off x="629360" y="5072395"/>
            <a:ext cx="1462503" cy="1462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ABA890-B055-B0BB-0C84-376B2C6B3869}"/>
              </a:ext>
            </a:extLst>
          </p:cNvPr>
          <p:cNvSpPr txBox="1"/>
          <p:nvPr/>
        </p:nvSpPr>
        <p:spPr>
          <a:xfrm>
            <a:off x="1360611" y="2421131"/>
            <a:ext cx="91725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are a gift promised sent with a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wink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With tendencies for conversations that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raise bars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are a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sage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who is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fueled by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compassion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Comes to </a:t>
            </a:r>
            <a:r>
              <a:rPr lang="en-US" altLang="ko-KR" sz="3200" b="1" u="sng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nooks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and </a:t>
            </a:r>
            <a:r>
              <a:rPr lang="en-US" altLang="ko-KR" sz="3200" b="1" u="sng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crannies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, is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bound for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all stars</a:t>
            </a:r>
            <a:endParaRPr lang="ko-KR" altLang="ko-KR" sz="3600" dirty="0">
              <a:solidFill>
                <a:srgbClr val="F7D717"/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70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05160-2E32-5038-692D-83C8FBB4758C}"/>
              </a:ext>
            </a:extLst>
          </p:cNvPr>
          <p:cNvSpPr txBox="1"/>
          <p:nvPr/>
        </p:nvSpPr>
        <p:spPr>
          <a:xfrm>
            <a:off x="1311885" y="2588184"/>
            <a:ext cx="956822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are a spirit that knows of no limit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That knows of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no ceiling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who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baulks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at dead-ends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are a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wordsmith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who cares for his brothers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Not seduced by illusions of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fair-weather friends</a:t>
            </a:r>
            <a:endParaRPr lang="ko-KR" altLang="ko-KR" sz="3600" dirty="0">
              <a:solidFill>
                <a:srgbClr val="F24D4D"/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4" name="Graphic 3" descr="Bee with solid fill">
            <a:extLst>
              <a:ext uri="{FF2B5EF4-FFF2-40B4-BE49-F238E27FC236}">
                <a16:creationId xmlns:a16="http://schemas.microsoft.com/office/drawing/2014/main" id="{B06A816B-7A40-B7F8-80DB-57CF1B9EA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70219">
            <a:off x="10148863" y="4582201"/>
            <a:ext cx="1462503" cy="14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71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09A2B-D1F0-751A-7AD8-086944728826}"/>
              </a:ext>
            </a:extLst>
          </p:cNvPr>
          <p:cNvSpPr txBox="1"/>
          <p:nvPr/>
        </p:nvSpPr>
        <p:spPr>
          <a:xfrm>
            <a:off x="1325439" y="2397948"/>
            <a:ext cx="100957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are a vision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who lives by the signals of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Stomach and </a:t>
            </a:r>
            <a:r>
              <a:rPr lang="en-US" altLang="ko-KR" sz="3200" b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intuition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as your guide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You are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a sliver of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god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on a </a:t>
            </a:r>
            <a:r>
              <a:rPr lang="en-US" altLang="ko-KR" sz="3200" b="1" u="sng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platter</a:t>
            </a:r>
            <a:b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Who </a:t>
            </a:r>
            <a:r>
              <a:rPr lang="en-US" altLang="ko-KR" sz="3200" u="sng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walks what he talks</a:t>
            </a:r>
            <a:r>
              <a:rPr lang="en-US" altLang="ko-KR" sz="3200" dirty="0">
                <a:solidFill>
                  <a:srgbClr val="F24D4D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and who </a:t>
            </a:r>
            <a:r>
              <a:rPr lang="en-US" altLang="ko-KR" sz="3200" b="1" i="1" dirty="0">
                <a:solidFill>
                  <a:srgbClr val="EC9B3C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cops</a:t>
            </a:r>
            <a:r>
              <a:rPr lang="en-US" altLang="ko-KR" sz="3200" dirty="0">
                <a:solidFill>
                  <a:srgbClr val="F7D717"/>
                </a:solidFill>
                <a:effectLst/>
                <a:latin typeface="Arial Nova" panose="020B05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when he's lied</a:t>
            </a:r>
            <a:endParaRPr lang="ko-KR" altLang="en-US" sz="3200" dirty="0">
              <a:solidFill>
                <a:srgbClr val="F7D717"/>
              </a:solidFill>
            </a:endParaRPr>
          </a:p>
        </p:txBody>
      </p:sp>
      <p:pic>
        <p:nvPicPr>
          <p:cNvPr id="4" name="Graphic 3" descr="Bee with solid fill">
            <a:extLst>
              <a:ext uri="{FF2B5EF4-FFF2-40B4-BE49-F238E27FC236}">
                <a16:creationId xmlns:a16="http://schemas.microsoft.com/office/drawing/2014/main" id="{3E869318-A2CF-A805-C021-E77A4D60F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74769">
            <a:off x="9115584" y="1179124"/>
            <a:ext cx="1462503" cy="14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4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39C73F-E49B-74CD-C334-014FCEDCECF5}"/>
              </a:ext>
            </a:extLst>
          </p:cNvPr>
          <p:cNvSpPr txBox="1"/>
          <p:nvPr/>
        </p:nvSpPr>
        <p:spPr>
          <a:xfrm>
            <a:off x="4480011" y="2967335"/>
            <a:ext cx="3231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24D4D"/>
                </a:solidFill>
                <a:latin typeface="a Arang" panose="02000503000000000000" pitchFamily="50" charset="0"/>
              </a:rPr>
              <a:t>27 </a:t>
            </a:r>
            <a:r>
              <a:rPr lang="en-US" altLang="ko-KR" sz="5400" dirty="0">
                <a:solidFill>
                  <a:srgbClr val="F7D717"/>
                </a:solidFill>
                <a:latin typeface="a Arang" panose="02000503000000000000" pitchFamily="50" charset="0"/>
              </a:rPr>
              <a:t>Idioms</a:t>
            </a:r>
            <a:endParaRPr lang="ko-KR" altLang="en-US" sz="5400" dirty="0">
              <a:solidFill>
                <a:srgbClr val="F7D717"/>
              </a:solidFill>
              <a:latin typeface="a Arang" panose="02000503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9BCD8-F328-578B-4428-FE6435AB6670}"/>
              </a:ext>
            </a:extLst>
          </p:cNvPr>
          <p:cNvSpPr txBox="1"/>
          <p:nvPr/>
        </p:nvSpPr>
        <p:spPr>
          <a:xfrm>
            <a:off x="1838583" y="3890665"/>
            <a:ext cx="851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>
                    <a:lumMod val="85000"/>
                    <a:alpha val="60000"/>
                  </a:schemeClr>
                </a:solidFill>
                <a:latin typeface="Arial Nova" panose="020B0504020202020204" pitchFamily="34" charset="0"/>
              </a:rPr>
              <a:t>Your turn</a:t>
            </a:r>
            <a:endParaRPr lang="ko-KR" altLang="en-US" sz="2800" dirty="0">
              <a:solidFill>
                <a:schemeClr val="bg1">
                  <a:lumMod val="85000"/>
                  <a:alpha val="60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26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9F3913-E27F-FB34-3235-D59A99D3BD27}"/>
              </a:ext>
            </a:extLst>
          </p:cNvPr>
          <p:cNvSpPr txBox="1"/>
          <p:nvPr/>
        </p:nvSpPr>
        <p:spPr>
          <a:xfrm>
            <a:off x="1500920" y="1415243"/>
            <a:ext cx="9190160" cy="4221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Time flies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. If you want to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tie the knot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before you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kick the bucket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don’t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keep your cards close to your chest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but</a:t>
            </a:r>
            <a:r>
              <a:rPr lang="en-US" altLang="ko-KR" sz="2800" b="1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wear your heart on your sleeve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In a nutshell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it’s a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piece of cake</a:t>
            </a:r>
            <a:r>
              <a:rPr lang="en-US" altLang="ko-KR" sz="2800" b="1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use that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ace up your sleeve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to become the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big cheese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in your own life. Sometimes you need to have a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stiff upper lip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when it feels like there’s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no room to swing a cat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. Put all your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eggs in one basket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and ask them to marry you. What’s the matter,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cat got your tongue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? It might look like you have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screw loose</a:t>
            </a:r>
            <a:r>
              <a:rPr lang="en-US" altLang="ko-KR" sz="2800" b="1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but you have to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spill the beans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endParaRPr lang="ko-KR" altLang="ko-KR" sz="2800" dirty="0">
              <a:solidFill>
                <a:srgbClr val="F7D717"/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66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9F3913-E27F-FB34-3235-D59A99D3BD27}"/>
              </a:ext>
            </a:extLst>
          </p:cNvPr>
          <p:cNvSpPr txBox="1"/>
          <p:nvPr/>
        </p:nvSpPr>
        <p:spPr>
          <a:xfrm>
            <a:off x="1448532" y="2009989"/>
            <a:ext cx="8732960" cy="28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 promise that they won’t care if you were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born with a silver spoon in your mouth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or are always in the process of going from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rags to riches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. Don’t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walk on eggshells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around them. You have to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pull up your socks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don’t get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cold feet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and just talk to them. It’s ok to be the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joker in the deck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every once in a while. </a:t>
            </a:r>
            <a:endParaRPr lang="ko-KR" altLang="ko-KR" sz="2800" dirty="0">
              <a:solidFill>
                <a:srgbClr val="F7D717"/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04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9F3913-E27F-FB34-3235-D59A99D3BD27}"/>
              </a:ext>
            </a:extLst>
          </p:cNvPr>
          <p:cNvSpPr txBox="1"/>
          <p:nvPr/>
        </p:nvSpPr>
        <p:spPr>
          <a:xfrm>
            <a:off x="1439738" y="2009989"/>
            <a:ext cx="8627454" cy="28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There is a lot of bad advice out there. It’s a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red herring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. Just listen to my advice before you become a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shadow of your former self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. I am giving you all this advice on a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silver platter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! If you follow these rules, you’ll be happy before you are as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bald as a coot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and the </a:t>
            </a:r>
            <a:r>
              <a:rPr lang="en-US" altLang="ko-KR" sz="2800" b="1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cherry on top</a:t>
            </a:r>
            <a:r>
              <a:rPr lang="en-US" altLang="ko-KR" sz="2800" dirty="0">
                <a:solidFill>
                  <a:srgbClr val="EC9B3C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is that every sappy love song will become an </a:t>
            </a:r>
            <a:r>
              <a:rPr lang="en-US" altLang="ko-KR" sz="2800" b="1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earworm</a:t>
            </a:r>
            <a:r>
              <a:rPr lang="en-US" altLang="ko-KR" sz="2800" dirty="0">
                <a:solidFill>
                  <a:srgbClr val="F7D717"/>
                </a:solidFill>
                <a:effectLst/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endParaRPr lang="ko-KR" altLang="ko-KR" sz="2800" dirty="0">
              <a:solidFill>
                <a:srgbClr val="F7D717"/>
              </a:solidFill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4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2037190" y="-803821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213987" cy="9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Stop making excuses and do the hard work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4381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Pull your socks up!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8AFF6B-CB76-446D-9164-D16C8EC16906}"/>
              </a:ext>
            </a:extLst>
          </p:cNvPr>
          <p:cNvGrpSpPr/>
          <p:nvPr/>
        </p:nvGrpSpPr>
        <p:grpSpPr>
          <a:xfrm>
            <a:off x="7810715" y="5803852"/>
            <a:ext cx="1316808" cy="1270376"/>
            <a:chOff x="4428091" y="1366237"/>
            <a:chExt cx="4125526" cy="412552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4B208F-4EC0-4774-BA52-9F86261C8F7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7AE5A313-F14A-4B90-9E94-488AE72616E4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22918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2037190" y="-803821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895479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There isn’t much room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15686" cy="64633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No room to swing a cat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423184-6F5D-F8A3-08B1-412841977818}"/>
              </a:ext>
            </a:extLst>
          </p:cNvPr>
          <p:cNvGrpSpPr/>
          <p:nvPr/>
        </p:nvGrpSpPr>
        <p:grpSpPr>
          <a:xfrm>
            <a:off x="9954789" y="2110592"/>
            <a:ext cx="2776614" cy="2678708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9DF7489-1D08-0CCE-56EE-2D5215182F9A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503D1FFC-23AF-95A3-4F3C-0D131A7E0D5A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338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2037190" y="-803821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352533" cy="14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Taking a risk by committing all your resources (or effort) to one strategy. 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054171"/>
            <a:ext cx="535253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Putting all your eggs in one basket 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CBD7D5-E271-DC2F-DE76-74C1DC9C823B}"/>
              </a:ext>
            </a:extLst>
          </p:cNvPr>
          <p:cNvGrpSpPr/>
          <p:nvPr/>
        </p:nvGrpSpPr>
        <p:grpSpPr>
          <a:xfrm>
            <a:off x="8162538" y="2488659"/>
            <a:ext cx="2416562" cy="2331352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090069-690A-2176-779F-4E228B740EE2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33CF7806-E327-FB44-6C8A-19AA61F5B9DC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2817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2037190" y="-803821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3525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A song stuck in your head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Earworm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1BB9D8-A512-1469-5682-3F668F566566}"/>
              </a:ext>
            </a:extLst>
          </p:cNvPr>
          <p:cNvGrpSpPr/>
          <p:nvPr/>
        </p:nvGrpSpPr>
        <p:grpSpPr>
          <a:xfrm>
            <a:off x="9372815" y="584152"/>
            <a:ext cx="1316808" cy="1270376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DDD93D9-3701-3C59-A2CC-E86D5F68F8BC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CED08D24-82F3-1FF1-6A51-CBCDFDC9828C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604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82CF7-FE95-D5BE-B76B-6B0D54AEC6AD}"/>
              </a:ext>
            </a:extLst>
          </p:cNvPr>
          <p:cNvSpPr txBox="1"/>
          <p:nvPr/>
        </p:nvSpPr>
        <p:spPr>
          <a:xfrm>
            <a:off x="2037190" y="-803821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C9B3C"/>
                </a:solidFill>
                <a:latin typeface="a Arang" panose="02000503000000000000" pitchFamily="50" charset="0"/>
              </a:rPr>
              <a:t>27</a:t>
            </a:r>
            <a:r>
              <a:rPr lang="en-US" altLang="ko-KR" dirty="0">
                <a:solidFill>
                  <a:srgbClr val="F24D4D"/>
                </a:solidFill>
                <a:latin typeface="a Arang" panose="02000503000000000000" pitchFamily="50" charset="0"/>
              </a:rPr>
              <a:t> Figures of Speech </a:t>
            </a:r>
            <a:endParaRPr lang="ko-KR" altLang="en-US" dirty="0">
              <a:solidFill>
                <a:srgbClr val="F24D4D"/>
              </a:solidFill>
              <a:latin typeface="a Arang" panose="02000503000000000000" pitchFamily="50" charset="0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76DDB8A-1428-4F81-FFBF-68828F4E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8" y="0"/>
            <a:ext cx="4849091" cy="68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D3091-1BCA-8138-6CC3-98FBF58FF39A}"/>
              </a:ext>
            </a:extLst>
          </p:cNvPr>
          <p:cNvSpPr/>
          <p:nvPr/>
        </p:nvSpPr>
        <p:spPr>
          <a:xfrm>
            <a:off x="7241310" y="-9236"/>
            <a:ext cx="138546" cy="6899892"/>
          </a:xfrm>
          <a:prstGeom prst="rect">
            <a:avLst/>
          </a:prstGeom>
          <a:solidFill>
            <a:srgbClr val="F2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C988E-2393-7442-800B-3BF93A24C4DF}"/>
              </a:ext>
            </a:extLst>
          </p:cNvPr>
          <p:cNvSpPr txBox="1"/>
          <p:nvPr/>
        </p:nvSpPr>
        <p:spPr>
          <a:xfrm>
            <a:off x="743467" y="4254500"/>
            <a:ext cx="5352533" cy="52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altLang="ko-KR" sz="2800" dirty="0">
                <a:solidFill>
                  <a:srgbClr val="F24D4D"/>
                </a:solidFill>
                <a:latin typeface="Arial Nova" panose="020B0504020202020204" pitchFamily="34" charset="0"/>
                <a:cs typeface="Times New Roman" panose="02020603050405020304" pitchFamily="18" charset="0"/>
              </a:rPr>
              <a:t>An important person</a:t>
            </a:r>
            <a:endParaRPr lang="ko-KR" altLang="ko-KR" sz="2800" dirty="0">
              <a:solidFill>
                <a:srgbClr val="F24D4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74BF7-72F7-E8D8-C816-33BCD8F14991}"/>
              </a:ext>
            </a:extLst>
          </p:cNvPr>
          <p:cNvSpPr txBox="1"/>
          <p:nvPr/>
        </p:nvSpPr>
        <p:spPr>
          <a:xfrm>
            <a:off x="743467" y="3608169"/>
            <a:ext cx="53525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3600" dirty="0">
                <a:solidFill>
                  <a:srgbClr val="EC9B3C"/>
                </a:solidFill>
                <a:latin typeface="Arial Rounded MT Bold" panose="020F0704030504030204" pitchFamily="34" charset="0"/>
              </a:rPr>
              <a:t>Big cheese</a:t>
            </a:r>
            <a:endParaRPr lang="ko-KR" altLang="en-US" sz="3600" dirty="0">
              <a:solidFill>
                <a:srgbClr val="EC9B3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B0699C-85B7-BE51-7DEC-DCCA56281EC9}"/>
              </a:ext>
            </a:extLst>
          </p:cNvPr>
          <p:cNvGrpSpPr/>
          <p:nvPr/>
        </p:nvGrpSpPr>
        <p:grpSpPr>
          <a:xfrm>
            <a:off x="10109414" y="-215900"/>
            <a:ext cx="2082586" cy="2009152"/>
            <a:chOff x="4428091" y="1366237"/>
            <a:chExt cx="4125526" cy="41255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1B537C-BE7F-8C8B-7A3E-E39984B7E98E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60B44F05-B724-DFFB-16E1-C26A1FF8EB51}"/>
                </a:ext>
              </a:extLst>
            </p:cNvPr>
            <p:cNvSpPr/>
            <p:nvPr/>
          </p:nvSpPr>
          <p:spPr>
            <a:xfrm>
              <a:off x="4821383" y="1842656"/>
              <a:ext cx="3338946" cy="3338946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97474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982</Words>
  <Application>Microsoft Office PowerPoint</Application>
  <PresentationFormat>Widescreen</PresentationFormat>
  <Paragraphs>120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Calibri</vt:lpstr>
      <vt:lpstr>Arial Nova</vt:lpstr>
      <vt:lpstr>Arial</vt:lpstr>
      <vt:lpstr>a Arang</vt:lpstr>
      <vt:lpstr>맑은 고딕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12</cp:revision>
  <dcterms:created xsi:type="dcterms:W3CDTF">2022-05-29T23:55:11Z</dcterms:created>
  <dcterms:modified xsi:type="dcterms:W3CDTF">2022-05-31T02:04:24Z</dcterms:modified>
</cp:coreProperties>
</file>