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embeddedFontLst>
    <p:embeddedFont>
      <p:font typeface="맑은 고딕" panose="020B0503020000020004" pitchFamily="50" charset="-127"/>
      <p:regular r:id="rId18"/>
      <p:bold r:id="rId19"/>
    </p:embeddedFont>
    <p:embeddedFont>
      <p:font typeface="Arial Nova" panose="020B0504020202020204" pitchFamily="34" charset="0"/>
      <p:regular r:id="rId20"/>
      <p:bold r:id="rId21"/>
      <p:italic r:id="rId22"/>
      <p:boldItalic r:id="rId23"/>
    </p:embeddedFont>
    <p:embeddedFont>
      <p:font typeface="Arial Nova Cond" panose="020B0506020202020204" pitchFamily="34" charset="0"/>
      <p:regular r:id="rId24"/>
      <p:bold r:id="rId25"/>
      <p:italic r:id="rId26"/>
      <p:boldItalic r:id="rId27"/>
    </p:embeddedFont>
    <p:embeddedFont>
      <p:font typeface="Arial Rounded MT Bold" panose="020F0704030504030204" pitchFamily="34" charset="0"/>
      <p:regular r:id="rId28"/>
    </p:embeddedFont>
    <p:embeddedFont>
      <p:font typeface="Berlin Sans FB" panose="020E0602020502020306" pitchFamily="34" charset="0"/>
      <p:regular r:id="rId29"/>
      <p:bold r:id="rId30"/>
    </p:embeddedFont>
    <p:embeddedFont>
      <p:font typeface="Berlin Sans FB Demi" panose="020E0802020502020306" pitchFamily="34" charset="0"/>
      <p:bold r:id="rId31"/>
    </p:embeddedFont>
    <p:embeddedFont>
      <p:font typeface="Freshman" pitchFamily="2" charset="0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B49"/>
    <a:srgbClr val="F5EEDC"/>
    <a:srgbClr val="97BFB4"/>
    <a:srgbClr val="500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65F6-091C-060B-D81B-5354FC7E9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D8ADF-4C81-0EB5-7D32-71064AEA2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D48EE-3711-F965-101F-48592A0B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9992C-B7B8-17C5-D894-C342CF3E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494D0-B1F0-332C-803D-6867F988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8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8057-4877-8F2D-7DF5-684933A0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17976-480B-8FE1-255F-AA063AD4B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8A160-C820-4E73-E071-322E1E43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5765-A12D-A18C-9719-5E0B22E8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B342-FFE2-1485-1856-8C97932B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51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9B8E9-78EA-ACFE-2FA2-EB8403479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732AC-BD8E-6C9A-0ED4-B4139ACE3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0C688-B0AA-E1B9-C4F6-7C667122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9AB8D-EB33-B19F-3A0B-20DEB199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6EB-6723-B22B-3917-5C4CD293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95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3667-1364-3A37-311F-7451D53B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6E05E-617A-865E-A4DE-D8FCB3608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4D64E-00AF-00DE-1DBB-7E6424CE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9361D-6655-F287-0FEF-B0B3CDF1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F7B87-8113-9D19-17C0-25F4A133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06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DBC1-94A7-9431-D02D-21833A56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6E821-245A-F569-F1AC-05254D7FB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5917C-F478-D504-E52B-EE111A7B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1979-9112-B447-C0BB-307792DF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5D2DA-63DE-9D6C-C71D-8D21F637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43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C472-6BB6-8496-0DE9-5FADCE2D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C5095-73AC-5B9B-28A4-5C6DB3B9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99687-EFE1-830B-8439-26E8B6A90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75ECE-9BAA-8F13-E230-2BE48D57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5E127-37E7-6285-12E9-AC4A36A6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3EFF5-D284-C330-C749-521B4E61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75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674E-8BB7-16EF-F5DF-EA443D66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4B9AA-A188-5324-1CB6-EF11E130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C92D2-6D94-2881-A17C-ACD7C8357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EEBCD-FBE0-F326-79B8-0B10F5013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3CC44-8AB4-4269-CD2E-0733B3092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62AB97-F007-7892-0DD1-21591106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47DEA-43CD-8A6A-1809-B209EA4A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AAD02-B4D2-75EA-FF67-C6AF44D4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80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7454-3CF7-246F-520F-FF728A6D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96917-B31B-E9DB-37A2-3CA7243F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35D1B-AF2C-9AFB-8ACC-4F69C54A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4C415-5DB6-0545-808E-51FA5802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122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4A63F-C612-BC0A-306F-EE44E02C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83BE0-3A34-B0E1-4892-9D174733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9590E-AC9E-FA65-BB33-66824BDA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67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C2E6-D998-ABD5-C515-C7F1A094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5249F-7B01-0B2E-7FDE-A9A7465EE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754CE-DBD5-63B3-391F-82F65D2FB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9D5F5-41F7-F408-0E2A-332B9209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EBDB2-A335-BFE1-424D-EE65062F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97C3A-06A1-85AC-8D0F-B8A2B85A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103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39B1-E660-5666-075E-7AD3CF7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4B605-FA6F-71A9-2B7E-22AA4609B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95D28-AB9E-B957-AE1E-C1174B20F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7D66C-E232-82ED-B255-8A0E58D8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86D60-CF5E-60D1-1A4C-D0BA0630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395FD-0801-A5F8-BE3E-52FB41CC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4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F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8A4FD-0E65-3386-7255-04B5FECB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09BC8-E6BD-2882-1EB6-BCAC43493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5E154-3EF7-CF01-B695-D44DC13BF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9D241-B4C6-4DBA-ADD0-F02D42539875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5ADF3-9447-F372-2A99-2DE1BFEA5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8EDB8-ED2F-BD49-8EEE-036354CCB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7D9AB-35D5-4D65-91A8-E53CE13E80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092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c.ca/archives/the-canada-geese-that-rode-a-truck-from-the-416-to-the-506-1.5616072" TargetMode="External"/><Relationship Id="rId2" Type="http://schemas.openxmlformats.org/officeDocument/2006/relationships/hyperlink" Target="https://www.in.gov/dnr/state-parks/files/CanadaGooseColorFAQ2007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lobalnews.ca/news/7124540/canada-geese-extinction/" TargetMode="External"/><Relationship Id="rId4" Type="http://schemas.openxmlformats.org/officeDocument/2006/relationships/hyperlink" Target="https://windsorstar.com/news/local-news/hundreds-of-messy-unloved-geese-trucked-into-essex-count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57BFF-C654-370D-7AC1-A7E3102038B0}"/>
              </a:ext>
            </a:extLst>
          </p:cNvPr>
          <p:cNvSpPr txBox="1"/>
          <p:nvPr/>
        </p:nvSpPr>
        <p:spPr>
          <a:xfrm>
            <a:off x="1043708" y="3109270"/>
            <a:ext cx="4831772" cy="317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F5EEDC"/>
                </a:solidFill>
                <a:latin typeface="Berlin Sans FB" panose="020E0602020502020306" pitchFamily="34" charset="0"/>
              </a:rPr>
              <a:t>Canada</a:t>
            </a:r>
            <a:r>
              <a:rPr lang="en-US" altLang="ko-KR" sz="9600" dirty="0">
                <a:solidFill>
                  <a:srgbClr val="500A1E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ts val="12000"/>
              </a:lnSpc>
            </a:pPr>
            <a:r>
              <a:rPr lang="en-US" altLang="ko-KR" sz="13800" dirty="0">
                <a:solidFill>
                  <a:srgbClr val="500A1E"/>
                </a:solidFill>
                <a:latin typeface="Berlin Sans FB Demi" panose="020E0802020502020306" pitchFamily="34" charset="0"/>
              </a:rPr>
              <a:t>Geese</a:t>
            </a:r>
            <a:endParaRPr lang="ko-KR" altLang="en-US" sz="9600" dirty="0">
              <a:solidFill>
                <a:srgbClr val="500A1E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Picture 2" descr="Geese flying Images, Stock Photos &amp; Vectors | Shutterstock">
            <a:extLst>
              <a:ext uri="{FF2B5EF4-FFF2-40B4-BE49-F238E27FC236}">
                <a16:creationId xmlns:a16="http://schemas.microsoft.com/office/drawing/2014/main" id="{D28CB075-49D5-CF8E-0CA8-61B26550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DF2F6"/>
              </a:clrFrom>
              <a:clrTo>
                <a:srgbClr val="ED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6247" b="8744"/>
          <a:stretch/>
        </p:blipFill>
        <p:spPr bwMode="auto">
          <a:xfrm flipH="1">
            <a:off x="6096000" y="839765"/>
            <a:ext cx="3796442" cy="203516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94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2"/>
                            </p:stCondLst>
                            <p:childTnLst>
                              <p:par>
                                <p:cTn id="1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484768" y="2459507"/>
            <a:ext cx="9222496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In Canada,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Canada geese 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are a protected species. How can we deal with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overpopulation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0103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036351" y="3075059"/>
            <a:ext cx="1011933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Where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do the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geese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like to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live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2694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2160792" y="2767283"/>
            <a:ext cx="787044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How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would you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get rid of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them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from your city?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74985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036351" y="3075059"/>
            <a:ext cx="1011933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If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they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move,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where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should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they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go?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3642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036351" y="2459507"/>
            <a:ext cx="1011933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method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would </a:t>
            </a:r>
            <a:r>
              <a:rPr lang="en-US" altLang="ko-KR" sz="4000" dirty="0">
                <a:solidFill>
                  <a:srgbClr val="DD4B49"/>
                </a:solidFill>
                <a:latin typeface="Freshman" pitchFamily="2" charset="0"/>
              </a:rPr>
              <a:t>YOU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use to discourage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Canada geese 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from coming to your city?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393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57BFF-C654-370D-7AC1-A7E3102038B0}"/>
              </a:ext>
            </a:extLst>
          </p:cNvPr>
          <p:cNvSpPr txBox="1"/>
          <p:nvPr/>
        </p:nvSpPr>
        <p:spPr>
          <a:xfrm>
            <a:off x="1043708" y="3109270"/>
            <a:ext cx="4831772" cy="317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F5EEDC"/>
                </a:solidFill>
                <a:latin typeface="Berlin Sans FB" panose="020E0602020502020306" pitchFamily="34" charset="0"/>
              </a:rPr>
              <a:t>Canada</a:t>
            </a:r>
            <a:r>
              <a:rPr lang="en-US" altLang="ko-KR" sz="9600" dirty="0">
                <a:solidFill>
                  <a:srgbClr val="500A1E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ts val="12000"/>
              </a:lnSpc>
            </a:pPr>
            <a:r>
              <a:rPr lang="en-US" altLang="ko-KR" sz="13800" dirty="0">
                <a:solidFill>
                  <a:srgbClr val="500A1E"/>
                </a:solidFill>
                <a:latin typeface="Berlin Sans FB Demi" panose="020E0802020502020306" pitchFamily="34" charset="0"/>
              </a:rPr>
              <a:t>Geese</a:t>
            </a:r>
            <a:endParaRPr lang="ko-KR" altLang="en-US" sz="9600" dirty="0">
              <a:solidFill>
                <a:srgbClr val="500A1E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Picture 2" descr="Geese flying Images, Stock Photos &amp; Vectors | Shutterstock">
            <a:extLst>
              <a:ext uri="{FF2B5EF4-FFF2-40B4-BE49-F238E27FC236}">
                <a16:creationId xmlns:a16="http://schemas.microsoft.com/office/drawing/2014/main" id="{D28CB075-49D5-CF8E-0CA8-61B26550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DF2F6"/>
              </a:clrFrom>
              <a:clrTo>
                <a:srgbClr val="ED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6247" b="8744"/>
          <a:stretch/>
        </p:blipFill>
        <p:spPr bwMode="auto">
          <a:xfrm flipH="1">
            <a:off x="6096000" y="839765"/>
            <a:ext cx="3796442" cy="203516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9122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2"/>
                            </p:stCondLst>
                            <p:childTnLst>
                              <p:par>
                                <p:cTn id="1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93139B-9B37-48E3-9E7F-21274F4B5853}"/>
              </a:ext>
            </a:extLst>
          </p:cNvPr>
          <p:cNvSpPr txBox="1"/>
          <p:nvPr/>
        </p:nvSpPr>
        <p:spPr>
          <a:xfrm>
            <a:off x="1058158" y="5816477"/>
            <a:ext cx="9198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https://www.in.gov/dnr/state-parks/files/CanadaGooseColorFAQ2007.pdf</a:t>
            </a:r>
            <a:r>
              <a:rPr lang="ko-KR" alt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DEADE-D0ED-9975-620D-FF7394D6BC7F}"/>
              </a:ext>
            </a:extLst>
          </p:cNvPr>
          <p:cNvSpPr txBox="1"/>
          <p:nvPr/>
        </p:nvSpPr>
        <p:spPr>
          <a:xfrm>
            <a:off x="1058158" y="5354812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D4B49"/>
                </a:solidFill>
                <a:latin typeface="Arial Rounded MT Bold" panose="020F0704030504030204" pitchFamily="34" charset="0"/>
              </a:rPr>
              <a:t>Indiana Geese Guidelines</a:t>
            </a:r>
            <a:endParaRPr lang="ko-KR" altLang="en-US" sz="2400" dirty="0">
              <a:solidFill>
                <a:srgbClr val="DD4B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D649D-693D-4792-6C78-6826ED8E3A27}"/>
              </a:ext>
            </a:extLst>
          </p:cNvPr>
          <p:cNvSpPr txBox="1"/>
          <p:nvPr/>
        </p:nvSpPr>
        <p:spPr>
          <a:xfrm>
            <a:off x="1060282" y="1475046"/>
            <a:ext cx="798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https://www.cbc.ca/archives/the-canada-geese-that-rode-a-truck-from-the-416-to-the-506-1.5616072</a:t>
            </a:r>
            <a:r>
              <a:rPr lang="ko-KR" alt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F2702-5F23-2092-71BA-083E07692EDA}"/>
              </a:ext>
            </a:extLst>
          </p:cNvPr>
          <p:cNvSpPr txBox="1"/>
          <p:nvPr/>
        </p:nvSpPr>
        <p:spPr>
          <a:xfrm>
            <a:off x="1058158" y="967215"/>
            <a:ext cx="896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D4B49"/>
                </a:solidFill>
                <a:latin typeface="Arial Rounded MT Bold" panose="020F0704030504030204" pitchFamily="34" charset="0"/>
              </a:rPr>
              <a:t>The Canada geese that rode a truck from the 416 to the 506</a:t>
            </a:r>
            <a:endParaRPr lang="ko-KR" altLang="en-US" sz="2400" dirty="0">
              <a:solidFill>
                <a:srgbClr val="DD4B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AA368-AA6E-029B-D3EA-3B1E789D31FC}"/>
              </a:ext>
            </a:extLst>
          </p:cNvPr>
          <p:cNvSpPr txBox="1"/>
          <p:nvPr/>
        </p:nvSpPr>
        <p:spPr>
          <a:xfrm>
            <a:off x="1058158" y="2944251"/>
            <a:ext cx="7829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4"/>
              </a:rPr>
              <a:t>https://windsorstar.com/news/local-news/hundreds-of-messy-unloved-geese-trucked-into-essex-county</a:t>
            </a:r>
            <a:r>
              <a:rPr lang="ko-KR" alt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5D5E8-2EBD-648D-3F5B-6035A9588324}"/>
              </a:ext>
            </a:extLst>
          </p:cNvPr>
          <p:cNvSpPr txBox="1"/>
          <p:nvPr/>
        </p:nvSpPr>
        <p:spPr>
          <a:xfrm>
            <a:off x="1058158" y="2431088"/>
            <a:ext cx="932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D4B49"/>
                </a:solidFill>
                <a:latin typeface="Arial Rounded MT Bold" panose="020F0704030504030204" pitchFamily="34" charset="0"/>
              </a:rPr>
              <a:t>Hundreds of messy, unloved geese trucked into Essex County </a:t>
            </a:r>
            <a:endParaRPr lang="ko-KR" altLang="en-US" sz="2400" dirty="0">
              <a:solidFill>
                <a:srgbClr val="DD4B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DF7C5-5CBC-C268-A7D9-8061357EF6C2}"/>
              </a:ext>
            </a:extLst>
          </p:cNvPr>
          <p:cNvSpPr txBox="1"/>
          <p:nvPr/>
        </p:nvSpPr>
        <p:spPr>
          <a:xfrm>
            <a:off x="1058158" y="4060977"/>
            <a:ext cx="932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DD4B49"/>
                </a:solidFill>
                <a:latin typeface="Arial Rounded MT Bold" panose="020F0704030504030204" pitchFamily="34" charset="0"/>
              </a:rPr>
              <a:t>Hundreds of messy, unloved geese trucked into Essex County </a:t>
            </a:r>
            <a:endParaRPr lang="ko-KR" altLang="en-US" sz="2400" dirty="0">
              <a:solidFill>
                <a:srgbClr val="DD4B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A437E-DFD8-19F6-F1B9-10BAC7F484FA}"/>
              </a:ext>
            </a:extLst>
          </p:cNvPr>
          <p:cNvSpPr txBox="1"/>
          <p:nvPr/>
        </p:nvSpPr>
        <p:spPr>
          <a:xfrm>
            <a:off x="1058158" y="4569982"/>
            <a:ext cx="7620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5"/>
              </a:rPr>
              <a:t>https://globalnews.ca/news/7124540/canada-geese-extinction/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25094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309D4-F0D2-704D-C22F-C7213DBE6048}"/>
              </a:ext>
            </a:extLst>
          </p:cNvPr>
          <p:cNvSpPr/>
          <p:nvPr/>
        </p:nvSpPr>
        <p:spPr>
          <a:xfrm>
            <a:off x="2318327" y="0"/>
            <a:ext cx="9873673" cy="6858000"/>
          </a:xfrm>
          <a:prstGeom prst="rect">
            <a:avLst/>
          </a:prstGeom>
          <a:solidFill>
            <a:srgbClr val="50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8B304-844C-62A7-B908-FB143A27BF6E}"/>
              </a:ext>
            </a:extLst>
          </p:cNvPr>
          <p:cNvSpPr txBox="1"/>
          <p:nvPr/>
        </p:nvSpPr>
        <p:spPr>
          <a:xfrm rot="16200000">
            <a:off x="-1273137" y="2413369"/>
            <a:ext cx="4762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5EEDC">
                    <a:alpha val="50000"/>
                  </a:srgbClr>
                </a:solidFill>
                <a:latin typeface="Freshman" pitchFamily="2" charset="0"/>
              </a:rPr>
              <a:t>Read</a:t>
            </a:r>
            <a:endParaRPr lang="ko-KR" altLang="en-US" sz="13800" dirty="0">
              <a:solidFill>
                <a:srgbClr val="F5EEDC">
                  <a:alpha val="50000"/>
                </a:srgbClr>
              </a:solidFill>
              <a:latin typeface="Freshma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0B5CE-0A2D-693C-4064-B59D13B75F4F}"/>
              </a:ext>
            </a:extLst>
          </p:cNvPr>
          <p:cNvSpPr txBox="1"/>
          <p:nvPr/>
        </p:nvSpPr>
        <p:spPr>
          <a:xfrm>
            <a:off x="2926829" y="574300"/>
            <a:ext cx="2630848" cy="1474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97BFB4"/>
                </a:solidFill>
                <a:latin typeface="Berlin Sans FB" panose="020E0602020502020306" pitchFamily="34" charset="0"/>
              </a:rPr>
              <a:t>Step 1</a:t>
            </a:r>
            <a:endParaRPr lang="ko-KR" altLang="en-US" sz="9600" dirty="0">
              <a:solidFill>
                <a:srgbClr val="97BFB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27C3A-AB35-166B-93A3-A370F10DCB4C}"/>
              </a:ext>
            </a:extLst>
          </p:cNvPr>
          <p:cNvSpPr txBox="1"/>
          <p:nvPr/>
        </p:nvSpPr>
        <p:spPr>
          <a:xfrm>
            <a:off x="2926830" y="2796304"/>
            <a:ext cx="8581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Read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through the article and </a:t>
            </a:r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highlight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words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or phrases you are unfamiliar with.</a:t>
            </a:r>
            <a:endParaRPr lang="ko-KR" altLang="en-US" sz="4800" dirty="0">
              <a:solidFill>
                <a:srgbClr val="DD4B4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68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309D4-F0D2-704D-C22F-C7213DBE6048}"/>
              </a:ext>
            </a:extLst>
          </p:cNvPr>
          <p:cNvSpPr/>
          <p:nvPr/>
        </p:nvSpPr>
        <p:spPr>
          <a:xfrm>
            <a:off x="2318327" y="0"/>
            <a:ext cx="9873673" cy="6858000"/>
          </a:xfrm>
          <a:prstGeom prst="rect">
            <a:avLst/>
          </a:prstGeom>
          <a:solidFill>
            <a:srgbClr val="50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8B304-844C-62A7-B908-FB143A27BF6E}"/>
              </a:ext>
            </a:extLst>
          </p:cNvPr>
          <p:cNvSpPr txBox="1"/>
          <p:nvPr/>
        </p:nvSpPr>
        <p:spPr>
          <a:xfrm rot="16200000">
            <a:off x="-1273137" y="2413369"/>
            <a:ext cx="4762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5EEDC">
                    <a:alpha val="50000"/>
                  </a:srgbClr>
                </a:solidFill>
                <a:latin typeface="Freshman" pitchFamily="2" charset="0"/>
              </a:rPr>
              <a:t>Read</a:t>
            </a:r>
            <a:endParaRPr lang="ko-KR" altLang="en-US" sz="13800" dirty="0">
              <a:solidFill>
                <a:srgbClr val="F5EEDC">
                  <a:alpha val="50000"/>
                </a:srgbClr>
              </a:solidFill>
              <a:latin typeface="Freshma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0B5CE-0A2D-693C-4064-B59D13B75F4F}"/>
              </a:ext>
            </a:extLst>
          </p:cNvPr>
          <p:cNvSpPr txBox="1"/>
          <p:nvPr/>
        </p:nvSpPr>
        <p:spPr>
          <a:xfrm>
            <a:off x="2926829" y="574300"/>
            <a:ext cx="2840842" cy="1474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97BFB4"/>
                </a:solidFill>
                <a:latin typeface="Berlin Sans FB" panose="020E0602020502020306" pitchFamily="34" charset="0"/>
              </a:rPr>
              <a:t>Step 2</a:t>
            </a:r>
            <a:endParaRPr lang="ko-KR" altLang="en-US" sz="9600" dirty="0">
              <a:solidFill>
                <a:srgbClr val="97BFB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27C3A-AB35-166B-93A3-A370F10DCB4C}"/>
              </a:ext>
            </a:extLst>
          </p:cNvPr>
          <p:cNvSpPr txBox="1"/>
          <p:nvPr/>
        </p:nvSpPr>
        <p:spPr>
          <a:xfrm>
            <a:off x="2926830" y="2796304"/>
            <a:ext cx="858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With your team, use </a:t>
            </a:r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context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to determine the meaning.</a:t>
            </a:r>
            <a:endParaRPr lang="ko-KR" altLang="en-US" sz="4800" dirty="0">
              <a:solidFill>
                <a:srgbClr val="DD4B4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7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309D4-F0D2-704D-C22F-C7213DBE6048}"/>
              </a:ext>
            </a:extLst>
          </p:cNvPr>
          <p:cNvSpPr/>
          <p:nvPr/>
        </p:nvSpPr>
        <p:spPr>
          <a:xfrm>
            <a:off x="2318327" y="0"/>
            <a:ext cx="9873673" cy="6858000"/>
          </a:xfrm>
          <a:prstGeom prst="rect">
            <a:avLst/>
          </a:prstGeom>
          <a:solidFill>
            <a:srgbClr val="50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8B304-844C-62A7-B908-FB143A27BF6E}"/>
              </a:ext>
            </a:extLst>
          </p:cNvPr>
          <p:cNvSpPr txBox="1"/>
          <p:nvPr/>
        </p:nvSpPr>
        <p:spPr>
          <a:xfrm rot="16200000">
            <a:off x="-1273137" y="2413369"/>
            <a:ext cx="4762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5EEDC">
                    <a:alpha val="50000"/>
                  </a:srgbClr>
                </a:solidFill>
                <a:latin typeface="Freshman" pitchFamily="2" charset="0"/>
              </a:rPr>
              <a:t>Read</a:t>
            </a:r>
            <a:endParaRPr lang="ko-KR" altLang="en-US" sz="13800" dirty="0">
              <a:solidFill>
                <a:srgbClr val="F5EEDC">
                  <a:alpha val="50000"/>
                </a:srgbClr>
              </a:solidFill>
              <a:latin typeface="Freshma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0B5CE-0A2D-693C-4064-B59D13B75F4F}"/>
              </a:ext>
            </a:extLst>
          </p:cNvPr>
          <p:cNvSpPr txBox="1"/>
          <p:nvPr/>
        </p:nvSpPr>
        <p:spPr>
          <a:xfrm>
            <a:off x="2926829" y="574300"/>
            <a:ext cx="2828018" cy="1474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97BFB4"/>
                </a:solidFill>
                <a:latin typeface="Berlin Sans FB" panose="020E0602020502020306" pitchFamily="34" charset="0"/>
              </a:rPr>
              <a:t>Step 3</a:t>
            </a:r>
            <a:endParaRPr lang="ko-KR" altLang="en-US" sz="9600" dirty="0">
              <a:solidFill>
                <a:srgbClr val="97BFB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27C3A-AB35-166B-93A3-A370F10DCB4C}"/>
              </a:ext>
            </a:extLst>
          </p:cNvPr>
          <p:cNvSpPr txBox="1"/>
          <p:nvPr/>
        </p:nvSpPr>
        <p:spPr>
          <a:xfrm>
            <a:off x="2926830" y="2796304"/>
            <a:ext cx="858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Check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your guesses with a dictionary. </a:t>
            </a:r>
            <a:endParaRPr lang="ko-KR" altLang="en-US" sz="4800" dirty="0">
              <a:solidFill>
                <a:srgbClr val="DD4B4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309D4-F0D2-704D-C22F-C7213DBE6048}"/>
              </a:ext>
            </a:extLst>
          </p:cNvPr>
          <p:cNvSpPr/>
          <p:nvPr/>
        </p:nvSpPr>
        <p:spPr>
          <a:xfrm>
            <a:off x="2318327" y="0"/>
            <a:ext cx="9873673" cy="6858000"/>
          </a:xfrm>
          <a:prstGeom prst="rect">
            <a:avLst/>
          </a:prstGeom>
          <a:solidFill>
            <a:srgbClr val="50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8B304-844C-62A7-B908-FB143A27BF6E}"/>
              </a:ext>
            </a:extLst>
          </p:cNvPr>
          <p:cNvSpPr txBox="1"/>
          <p:nvPr/>
        </p:nvSpPr>
        <p:spPr>
          <a:xfrm rot="16200000">
            <a:off x="-1273137" y="2413369"/>
            <a:ext cx="4762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5EEDC">
                    <a:alpha val="50000"/>
                  </a:srgbClr>
                </a:solidFill>
                <a:latin typeface="Freshman" pitchFamily="2" charset="0"/>
              </a:rPr>
              <a:t>Read</a:t>
            </a:r>
            <a:endParaRPr lang="ko-KR" altLang="en-US" sz="13800" dirty="0">
              <a:solidFill>
                <a:srgbClr val="F5EEDC">
                  <a:alpha val="50000"/>
                </a:srgbClr>
              </a:solidFill>
              <a:latin typeface="Freshma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0B5CE-0A2D-693C-4064-B59D13B75F4F}"/>
              </a:ext>
            </a:extLst>
          </p:cNvPr>
          <p:cNvSpPr txBox="1"/>
          <p:nvPr/>
        </p:nvSpPr>
        <p:spPr>
          <a:xfrm>
            <a:off x="2926829" y="574300"/>
            <a:ext cx="2856872" cy="1474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97BFB4"/>
                </a:solidFill>
                <a:latin typeface="Berlin Sans FB" panose="020E0602020502020306" pitchFamily="34" charset="0"/>
              </a:rPr>
              <a:t>Step 4</a:t>
            </a:r>
            <a:endParaRPr lang="ko-KR" altLang="en-US" sz="9600" dirty="0">
              <a:solidFill>
                <a:srgbClr val="97BFB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27C3A-AB35-166B-93A3-A370F10DCB4C}"/>
              </a:ext>
            </a:extLst>
          </p:cNvPr>
          <p:cNvSpPr txBox="1"/>
          <p:nvPr/>
        </p:nvSpPr>
        <p:spPr>
          <a:xfrm>
            <a:off x="2926830" y="2796304"/>
            <a:ext cx="858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Discuss</a:t>
            </a:r>
            <a:r>
              <a:rPr lang="en-US" altLang="ko-KR" sz="4800" dirty="0">
                <a:solidFill>
                  <a:srgbClr val="DD4B49"/>
                </a:solidFill>
                <a:latin typeface="Arial Nova" panose="020B0504020202020204" pitchFamily="34" charset="0"/>
              </a:rPr>
              <a:t> the article. </a:t>
            </a:r>
            <a:endParaRPr lang="ko-KR" altLang="en-US" sz="4800" dirty="0">
              <a:solidFill>
                <a:srgbClr val="DD4B4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8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309D4-F0D2-704D-C22F-C7213DBE6048}"/>
              </a:ext>
            </a:extLst>
          </p:cNvPr>
          <p:cNvSpPr/>
          <p:nvPr/>
        </p:nvSpPr>
        <p:spPr>
          <a:xfrm>
            <a:off x="2318327" y="0"/>
            <a:ext cx="9873673" cy="6858000"/>
          </a:xfrm>
          <a:prstGeom prst="rect">
            <a:avLst/>
          </a:prstGeom>
          <a:solidFill>
            <a:srgbClr val="50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8B304-844C-62A7-B908-FB143A27BF6E}"/>
              </a:ext>
            </a:extLst>
          </p:cNvPr>
          <p:cNvSpPr txBox="1"/>
          <p:nvPr/>
        </p:nvSpPr>
        <p:spPr>
          <a:xfrm rot="16200000">
            <a:off x="-1273137" y="2413369"/>
            <a:ext cx="4762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5EEDC">
                    <a:alpha val="50000"/>
                  </a:srgbClr>
                </a:solidFill>
                <a:latin typeface="Freshman" pitchFamily="2" charset="0"/>
              </a:rPr>
              <a:t>Read</a:t>
            </a:r>
            <a:endParaRPr lang="ko-KR" altLang="en-US" sz="13800" dirty="0">
              <a:solidFill>
                <a:srgbClr val="F5EEDC">
                  <a:alpha val="50000"/>
                </a:srgbClr>
              </a:solidFill>
              <a:latin typeface="Freshman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27C3A-AB35-166B-93A3-A370F10DCB4C}"/>
              </a:ext>
            </a:extLst>
          </p:cNvPr>
          <p:cNvSpPr txBox="1"/>
          <p:nvPr/>
        </p:nvSpPr>
        <p:spPr>
          <a:xfrm>
            <a:off x="2815992" y="1997870"/>
            <a:ext cx="9218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Highlight </a:t>
            </a:r>
            <a:r>
              <a:rPr lang="en-US" altLang="ko-KR" sz="4800" dirty="0">
                <a:solidFill>
                  <a:srgbClr val="DD4B49"/>
                </a:solidFill>
                <a:latin typeface="Arial Nova Cond" panose="020B0506020202020204" pitchFamily="34" charset="0"/>
              </a:rPr>
              <a:t>unfamiliar words</a:t>
            </a:r>
          </a:p>
          <a:p>
            <a:r>
              <a:rPr lang="en-US" altLang="ko-KR" sz="4800" dirty="0">
                <a:solidFill>
                  <a:srgbClr val="DD4B49"/>
                </a:solidFill>
                <a:latin typeface="Arial Nova Cond" panose="020B0506020202020204" pitchFamily="34" charset="0"/>
              </a:rPr>
              <a:t>Use</a:t>
            </a:r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 context </a:t>
            </a:r>
            <a:r>
              <a:rPr lang="en-US" altLang="ko-KR" sz="4800" dirty="0">
                <a:solidFill>
                  <a:srgbClr val="DD4B49"/>
                </a:solidFill>
                <a:latin typeface="Arial Nova Cond" panose="020B0506020202020204" pitchFamily="34" charset="0"/>
              </a:rPr>
              <a:t>to guess the meaning</a:t>
            </a:r>
          </a:p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Check </a:t>
            </a:r>
            <a:r>
              <a:rPr lang="en-US" altLang="ko-KR" sz="4800" dirty="0">
                <a:solidFill>
                  <a:srgbClr val="DD4B49"/>
                </a:solidFill>
                <a:latin typeface="Arial Nova Cond" panose="020B0506020202020204" pitchFamily="34" charset="0"/>
              </a:rPr>
              <a:t>your guesses</a:t>
            </a:r>
          </a:p>
          <a:p>
            <a:r>
              <a:rPr lang="en-US" altLang="ko-KR" sz="4800" dirty="0">
                <a:solidFill>
                  <a:srgbClr val="F5EEDC"/>
                </a:solidFill>
                <a:latin typeface="Arial Rounded MT Bold" panose="020F0704030504030204" pitchFamily="34" charset="0"/>
              </a:rPr>
              <a:t>Discuss </a:t>
            </a:r>
            <a:r>
              <a:rPr lang="en-US" altLang="ko-KR" sz="4800" dirty="0">
                <a:solidFill>
                  <a:srgbClr val="DD4B49"/>
                </a:solidFill>
                <a:latin typeface="Arial Nova Cond" panose="020B0506020202020204" pitchFamily="34" charset="0"/>
              </a:rPr>
              <a:t>the article</a:t>
            </a:r>
            <a:endParaRPr lang="ko-KR" altLang="en-US" sz="4800" dirty="0">
              <a:solidFill>
                <a:srgbClr val="DD4B49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0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C57BFF-C654-370D-7AC1-A7E3102038B0}"/>
              </a:ext>
            </a:extLst>
          </p:cNvPr>
          <p:cNvSpPr txBox="1"/>
          <p:nvPr/>
        </p:nvSpPr>
        <p:spPr>
          <a:xfrm>
            <a:off x="1043708" y="3109270"/>
            <a:ext cx="7786106" cy="3172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0"/>
              </a:lnSpc>
            </a:pPr>
            <a:r>
              <a:rPr lang="en-US" altLang="ko-KR" sz="8000" dirty="0">
                <a:solidFill>
                  <a:srgbClr val="F5EEDC"/>
                </a:solidFill>
                <a:latin typeface="Berlin Sans FB" panose="020E0602020502020306" pitchFamily="34" charset="0"/>
              </a:rPr>
              <a:t>Canada Geese</a:t>
            </a:r>
            <a:r>
              <a:rPr lang="en-US" altLang="ko-KR" sz="9600" dirty="0">
                <a:solidFill>
                  <a:srgbClr val="500A1E"/>
                </a:solidFill>
                <a:latin typeface="Berlin Sans FB Demi" panose="020E0802020502020306" pitchFamily="34" charset="0"/>
              </a:rPr>
              <a:t> </a:t>
            </a:r>
          </a:p>
          <a:p>
            <a:pPr>
              <a:lnSpc>
                <a:spcPts val="12000"/>
              </a:lnSpc>
            </a:pPr>
            <a:r>
              <a:rPr lang="en-US" altLang="ko-KR" sz="13800" dirty="0">
                <a:solidFill>
                  <a:srgbClr val="500A1E"/>
                </a:solidFill>
                <a:latin typeface="Berlin Sans FB Demi" panose="020E0802020502020306" pitchFamily="34" charset="0"/>
              </a:rPr>
              <a:t>Questions</a:t>
            </a:r>
            <a:endParaRPr lang="ko-KR" altLang="en-US" sz="9600" dirty="0">
              <a:solidFill>
                <a:srgbClr val="500A1E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Picture 2" descr="Geese flying Images, Stock Photos &amp; Vectors | Shutterstock">
            <a:extLst>
              <a:ext uri="{FF2B5EF4-FFF2-40B4-BE49-F238E27FC236}">
                <a16:creationId xmlns:a16="http://schemas.microsoft.com/office/drawing/2014/main" id="{D28CB075-49D5-CF8E-0CA8-61B26550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DF2F6"/>
              </a:clrFrom>
              <a:clrTo>
                <a:srgbClr val="ED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6247" b="8744"/>
          <a:stretch/>
        </p:blipFill>
        <p:spPr bwMode="auto">
          <a:xfrm>
            <a:off x="7274869" y="904419"/>
            <a:ext cx="3796442" cy="203516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384382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822492" y="3075059"/>
            <a:ext cx="854702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Why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are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Canada geese 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problem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? 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5493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3982-F027-9EF5-0A05-06792EAAFF26}"/>
              </a:ext>
            </a:extLst>
          </p:cNvPr>
          <p:cNvSpPr txBox="1"/>
          <p:nvPr/>
        </p:nvSpPr>
        <p:spPr>
          <a:xfrm>
            <a:off x="1753386" y="2767283"/>
            <a:ext cx="868526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If there are too many, how will </a:t>
            </a:r>
            <a:r>
              <a:rPr lang="en-US" altLang="ko-KR" sz="4000" dirty="0">
                <a:solidFill>
                  <a:srgbClr val="DD4B49"/>
                </a:solidFill>
                <a:latin typeface="Arial Nova" panose="020B0504020202020204" pitchFamily="34" charset="0"/>
              </a:rPr>
              <a:t>they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 affect the </a:t>
            </a:r>
            <a:r>
              <a:rPr lang="en-US" altLang="ko-KR" sz="4000" dirty="0">
                <a:solidFill>
                  <a:srgbClr val="97BFB4"/>
                </a:solidFill>
                <a:latin typeface="Arial Rounded MT Bold" panose="020F0704030504030204" pitchFamily="34" charset="0"/>
              </a:rPr>
              <a:t>environment</a:t>
            </a:r>
            <a:r>
              <a:rPr lang="en-US" altLang="ko-KR" sz="4000" dirty="0">
                <a:solidFill>
                  <a:srgbClr val="F5EEDC"/>
                </a:solidFill>
                <a:latin typeface="Arial Nova" panose="020B0504020202020204" pitchFamily="34" charset="0"/>
              </a:rPr>
              <a:t>?</a:t>
            </a:r>
            <a:endParaRPr lang="ko-KR" altLang="en-US" sz="4000" dirty="0">
              <a:solidFill>
                <a:srgbClr val="F5EED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4749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238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맑은 고딕</vt:lpstr>
      <vt:lpstr>Arial Rounded MT Bold</vt:lpstr>
      <vt:lpstr>Freshman</vt:lpstr>
      <vt:lpstr>Berlin Sans FB Demi</vt:lpstr>
      <vt:lpstr>Arial Nova Cond</vt:lpstr>
      <vt:lpstr>Arial Nova</vt:lpstr>
      <vt:lpstr>Arial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6</cp:revision>
  <dcterms:created xsi:type="dcterms:W3CDTF">2022-07-07T00:42:57Z</dcterms:created>
  <dcterms:modified xsi:type="dcterms:W3CDTF">2022-07-07T01:41:54Z</dcterms:modified>
</cp:coreProperties>
</file>