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0" r:id="rId3"/>
    <p:sldId id="262" r:id="rId4"/>
    <p:sldId id="261" r:id="rId5"/>
    <p:sldId id="265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1" r:id="rId17"/>
    <p:sldId id="256" r:id="rId18"/>
    <p:sldId id="257" r:id="rId19"/>
    <p:sldId id="258" r:id="rId20"/>
  </p:sldIdLst>
  <p:sldSz cx="12192000" cy="6858000"/>
  <p:notesSz cx="6858000" cy="9144000"/>
  <p:embeddedFontLst>
    <p:embeddedFont>
      <p:font typeface="맑은 고딕" panose="020B0503020000020004" pitchFamily="50" charset="-127"/>
      <p:regular r:id="rId21"/>
      <p:bold r:id="rId22"/>
    </p:embeddedFont>
    <p:embeddedFont>
      <p:font typeface="Helvetica" pitchFamily="2" charset="0"/>
      <p:regular r:id="rId23"/>
      <p:bold r:id="rId24"/>
      <p:italic r:id="rId25"/>
      <p:boldItalic r:id="rId26"/>
    </p:embeddedFont>
    <p:embeddedFont>
      <p:font typeface="Helvetica Light" panose="020B0500000000000000" pitchFamily="34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Bebas Kai" panose="04050603020B02020204" pitchFamily="82" charset="0"/>
      <p:regular r:id="rId29"/>
    </p:embeddedFont>
    <p:embeddedFont>
      <p:font typeface="Montserrat ExtraBold" panose="00000900000000000000" pitchFamily="2" charset="0"/>
      <p:bold r:id="rId30"/>
      <p:boldItalic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616D"/>
    <a:srgbClr val="723D46"/>
    <a:srgbClr val="C9CBA3"/>
    <a:srgbClr val="E26D5C"/>
    <a:srgbClr val="FFE1A8"/>
    <a:srgbClr val="472D30"/>
    <a:srgbClr val="A9A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F55D17-3FF7-4BB4-9D17-5192C4F9FFBD}" v="133" dt="2022-02-15T14:12:02.588"/>
    <p1510:client id="{FB5A8288-31EF-45A4-8BAB-08CA2F326562}" v="132" dt="2022-02-16T04:34:36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42709-129E-4606-B58A-74AEFD40C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8CBDC6-D6CC-4E52-8406-6C19E4DF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0FBB74-ACC2-4DBF-A8F1-585CE2F4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DD0682-9999-449E-BC51-81BAE78B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D9D899-9F2C-47BC-AE6E-4388405F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6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3D3FC-0526-4DE8-B68C-AE461B75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39938E-2BF4-49B8-9A83-0EE465341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5A5F37-6E44-4BD3-9293-9DDD4C4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2DD330-F0CC-44F7-9051-B31BF5BD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12007D-1A01-4CAD-BF0F-598F6114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72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DBA6C-1742-4742-9005-7E42A0D65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D1F8A6-1B29-4935-8A87-C0B8CEAFB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B0F256-9675-4876-A2D0-AF806C26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4D2608-6D8F-4B33-9222-3BB129DC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37BCD0-311D-4FCA-B1CD-F6652B95E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E63EA-58C7-402D-B8A0-A78949174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66521-5C12-4EE7-9508-27DB4D306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AF91AC-47C4-4685-B646-213BE65B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AFFE2C-6C41-4437-978C-8D8B7059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553E4-0C8F-454E-87E1-8721C4C7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0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8E161E-05A7-49FF-B91F-A02FEFAF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BD22F3-F0FD-4434-94D7-1184B0A6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C8051-318C-4CDF-BC8F-21867D22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3855BD-B7E6-496A-BB93-095B2F86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A6037-E5F8-4A0D-BF08-787973FA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704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263481-2228-4FC6-8F2E-D10644D9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C6F661-67DD-4E88-B958-CE85BBC88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8D6EF4-E18D-4CA8-9437-3A8C5894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8C1669-7E0E-4F23-94DC-B7F064C5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A9A101-0292-44FF-B228-87817DAF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106ADC-B7CE-44C5-A5DF-5B449B47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08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6E4EA-788F-4BF4-858C-A5169E9B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9D4406-E8B0-4B8F-8A27-51E31F364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9C2E0E-7D3A-4639-A068-2BF29D817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1BDDEA-F133-49B7-B428-2E5AEA4FC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B41345-B67C-490B-81DD-B45B4D350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9080B6-AA29-4CF4-8004-9DFE5742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CA5D37-3A67-4753-897C-2999FFEB1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B161DF-7150-4407-A362-78AD5E07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52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56147-3905-46B9-8785-D41B2D59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83B88C-B646-44CC-AA1B-839DF4CD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94AA70-25A7-4FD9-B15B-DC296478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16B333-B505-4CA9-8F7E-10A7490F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97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CE6763-639C-49C3-8B7B-A7E33C3F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2CD6A4-69F8-4818-A0F4-2064355F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6BF344-96EF-4A39-B511-24186537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000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9309B-AF28-4133-98EB-92397996A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585930-338B-4B44-80AA-9AB572E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E1F51E-D4A9-4B1E-ADCA-B19B62CE5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B37AA0-6FEB-4F2E-AD4D-44C6149F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DDA5B3-2EAE-4E87-8DDD-944F444B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2F4BF1-D36B-4A12-913E-F7C8E89E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296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D41B0-0823-46F8-B6C9-3CB148A0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BB7996-3189-4F4A-A3E7-A8EB04489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68AD2B-16B3-4177-BBCC-3040F4D9F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7D746-78D6-474F-A83A-A4270784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02BE0E-B087-42B3-A39D-3D47BE15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58CB10-2981-4DF1-9D16-3711361E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793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B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5CF21A-98D7-40A5-BF15-BC9DDA92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273C63-3A2C-437A-A54D-3ACCA2958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25692F-1EFD-4B05-94D5-3D05A15BD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3914-AACB-4946-8B76-1E668F3CDB01}" type="datetimeFigureOut">
              <a:rPr lang="ko-KR" altLang="en-US" smtClean="0"/>
              <a:t>2022-08-08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0375A-FC08-4C43-8B9D-7675CBF17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D1FF44-7BB1-4084-A450-2BEA29B7F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8AD1-1652-40D4-A9A7-8E5744CF7A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24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2F5740-D4F4-44F1-8979-D77DF86BCC87}"/>
              </a:ext>
            </a:extLst>
          </p:cNvPr>
          <p:cNvSpPr txBox="1"/>
          <p:nvPr/>
        </p:nvSpPr>
        <p:spPr>
          <a:xfrm>
            <a:off x="4162389" y="2977980"/>
            <a:ext cx="7170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spc="1500" dirty="0">
                <a:solidFill>
                  <a:srgbClr val="FFE1A8"/>
                </a:solidFill>
                <a:latin typeface="Helvetica Light" panose="020B0500000000000000" pitchFamily="34" charset="0"/>
              </a:rPr>
              <a:t>PRINCIPLES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4762C7-0CB0-40D3-9526-2168C9B7874E}"/>
              </a:ext>
            </a:extLst>
          </p:cNvPr>
          <p:cNvSpPr txBox="1"/>
          <p:nvPr/>
        </p:nvSpPr>
        <p:spPr>
          <a:xfrm>
            <a:off x="4015941" y="2969742"/>
            <a:ext cx="715946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solidFill>
                  <a:srgbClr val="723D46"/>
                </a:solidFill>
                <a:latin typeface="Bebas Kai" panose="04050603020B02020204" pitchFamily="82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9553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A72550A-242F-4DA8-B748-E68E4899C29A}"/>
              </a:ext>
            </a:extLst>
          </p:cNvPr>
          <p:cNvGrpSpPr/>
          <p:nvPr/>
        </p:nvGrpSpPr>
        <p:grpSpPr>
          <a:xfrm rot="1408643">
            <a:off x="-700012" y="-4957252"/>
            <a:ext cx="13298110" cy="13062288"/>
            <a:chOff x="-700012" y="-4957252"/>
            <a:chExt cx="13298110" cy="130622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11E3729-0901-42E7-B21E-9977C8806516}"/>
                </a:ext>
              </a:extLst>
            </p:cNvPr>
            <p:cNvSpPr/>
            <p:nvPr/>
          </p:nvSpPr>
          <p:spPr>
            <a:xfrm>
              <a:off x="-700012" y="1003249"/>
              <a:ext cx="1141286" cy="1141286"/>
            </a:xfrm>
            <a:prstGeom prst="ellipse">
              <a:avLst/>
            </a:prstGeom>
            <a:solidFill>
              <a:srgbClr val="AB6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35ED51E-5148-4A99-A9EA-38CC7DB3F447}"/>
                </a:ext>
              </a:extLst>
            </p:cNvPr>
            <p:cNvSpPr/>
            <p:nvPr/>
          </p:nvSpPr>
          <p:spPr>
            <a:xfrm>
              <a:off x="11456812" y="933064"/>
              <a:ext cx="1141286" cy="1141286"/>
            </a:xfrm>
            <a:prstGeom prst="ellipse">
              <a:avLst/>
            </a:prstGeom>
            <a:solidFill>
              <a:srgbClr val="AB6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30C7B0D-FD61-4E34-8059-75FFD6EC8D3A}"/>
                </a:ext>
              </a:extLst>
            </p:cNvPr>
            <p:cNvSpPr/>
            <p:nvPr/>
          </p:nvSpPr>
          <p:spPr>
            <a:xfrm>
              <a:off x="824593" y="-3550558"/>
              <a:ext cx="10248900" cy="10248900"/>
            </a:xfrm>
            <a:prstGeom prst="ellipse">
              <a:avLst/>
            </a:prstGeom>
            <a:solidFill>
              <a:srgbClr val="FFE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FC2F917A-3210-44AA-99BC-52AB15E99774}"/>
                </a:ext>
              </a:extLst>
            </p:cNvPr>
            <p:cNvSpPr/>
            <p:nvPr/>
          </p:nvSpPr>
          <p:spPr>
            <a:xfrm>
              <a:off x="5525357" y="6963750"/>
              <a:ext cx="1141286" cy="1141286"/>
            </a:xfrm>
            <a:prstGeom prst="ellipse">
              <a:avLst/>
            </a:prstGeom>
            <a:solidFill>
              <a:srgbClr val="AB6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F28F01D-6EEC-4000-A069-C9055A38A43D}"/>
                </a:ext>
              </a:extLst>
            </p:cNvPr>
            <p:cNvSpPr/>
            <p:nvPr/>
          </p:nvSpPr>
          <p:spPr>
            <a:xfrm>
              <a:off x="5378400" y="-4957252"/>
              <a:ext cx="1141286" cy="1141286"/>
            </a:xfrm>
            <a:prstGeom prst="ellipse">
              <a:avLst/>
            </a:prstGeom>
            <a:solidFill>
              <a:srgbClr val="AB6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692785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94489" y="2127880"/>
            <a:ext cx="37784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Proportion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94488" y="3162106"/>
            <a:ext cx="38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How much 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of the design does the element take up?</a:t>
            </a:r>
          </a:p>
        </p:txBody>
      </p:sp>
    </p:spTree>
    <p:extLst>
      <p:ext uri="{BB962C8B-B14F-4D97-AF65-F5344CB8AC3E}">
        <p14:creationId xmlns:p14="http://schemas.microsoft.com/office/powerpoint/2010/main" val="6410279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B57532-3717-4F32-B67E-6E6BA5F7CD9A}"/>
              </a:ext>
            </a:extLst>
          </p:cNvPr>
          <p:cNvSpPr/>
          <p:nvPr/>
        </p:nvSpPr>
        <p:spPr>
          <a:xfrm>
            <a:off x="5264151" y="0"/>
            <a:ext cx="6927850" cy="3429000"/>
          </a:xfrm>
          <a:prstGeom prst="rect">
            <a:avLst/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3CC296E-1495-4AFA-A0A8-E823BA6F8708}"/>
              </a:ext>
            </a:extLst>
          </p:cNvPr>
          <p:cNvSpPr/>
          <p:nvPr/>
        </p:nvSpPr>
        <p:spPr>
          <a:xfrm>
            <a:off x="6119133" y="1569358"/>
            <a:ext cx="1436914" cy="1436914"/>
          </a:xfrm>
          <a:prstGeom prst="ellipse">
            <a:avLst/>
          </a:prstGeom>
          <a:solidFill>
            <a:srgbClr val="C9C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48EA075-0868-4C36-90C1-C2A532703560}"/>
              </a:ext>
            </a:extLst>
          </p:cNvPr>
          <p:cNvSpPr/>
          <p:nvPr/>
        </p:nvSpPr>
        <p:spPr>
          <a:xfrm>
            <a:off x="9944905" y="3935046"/>
            <a:ext cx="1436914" cy="1436914"/>
          </a:xfrm>
          <a:prstGeom prst="ellipse">
            <a:avLst/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6639" y="2127880"/>
            <a:ext cx="27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Balance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6639" y="3162106"/>
            <a:ext cx="2852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Does the design feel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symmetrical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23053630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8667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667">
                                          <p:cBhvr additive="base">
                                            <p:cTn id="11" dur="66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667">
                                          <p:cBhvr additive="base">
                                            <p:cTn id="12" dur="66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8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667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667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6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6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9EC032-E5A6-469D-A185-62315D86E862}"/>
              </a:ext>
            </a:extLst>
          </p:cNvPr>
          <p:cNvSpPr txBox="1"/>
          <p:nvPr/>
        </p:nvSpPr>
        <p:spPr>
          <a:xfrm>
            <a:off x="1851825" y="2105561"/>
            <a:ext cx="848834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n w="57150">
                  <a:solidFill>
                    <a:srgbClr val="AB616D"/>
                  </a:solidFill>
                </a:ln>
                <a:noFill/>
                <a:latin typeface="Bebas Kai" panose="04050603020B02020204" pitchFamily="82" charset="0"/>
              </a:rPr>
              <a:t>Lets </a:t>
            </a:r>
            <a:r>
              <a:rPr lang="en-US" sz="16600" dirty="0">
                <a:solidFill>
                  <a:srgbClr val="E26D5C"/>
                </a:solidFill>
                <a:latin typeface="Bebas Kai" panose="04050603020B02020204" pitchFamily="82" charset="0"/>
              </a:rPr>
              <a:t>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9EE193-38E2-49E7-995F-ACC010756CEF}"/>
              </a:ext>
            </a:extLst>
          </p:cNvPr>
          <p:cNvSpPr txBox="1"/>
          <p:nvPr/>
        </p:nvSpPr>
        <p:spPr>
          <a:xfrm>
            <a:off x="4093375" y="333911"/>
            <a:ext cx="66556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n w="57150">
                  <a:noFill/>
                </a:ln>
                <a:solidFill>
                  <a:srgbClr val="E26D5C"/>
                </a:solidFill>
                <a:latin typeface="Bebas Kai" panose="04050603020B02020204" pitchFamily="82" charset="0"/>
              </a:rPr>
              <a:t>,</a:t>
            </a:r>
            <a:endParaRPr lang="en-US" sz="16600" dirty="0">
              <a:solidFill>
                <a:srgbClr val="E26D5C"/>
              </a:solidFill>
              <a:latin typeface="Bebas Kai" panose="04050603020B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43830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3333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55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55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2F40F-36D0-41CD-B8E3-441C052047A7}"/>
              </a:ext>
            </a:extLst>
          </p:cNvPr>
          <p:cNvSpPr/>
          <p:nvPr/>
        </p:nvSpPr>
        <p:spPr>
          <a:xfrm>
            <a:off x="0" y="0"/>
            <a:ext cx="4851918" cy="6858000"/>
          </a:xfrm>
          <a:prstGeom prst="rect">
            <a:avLst/>
          </a:prstGeom>
          <a:solidFill>
            <a:srgbClr val="E26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A13029-99D3-41B6-96B6-0606A59D1754}"/>
              </a:ext>
            </a:extLst>
          </p:cNvPr>
          <p:cNvSpPr/>
          <p:nvPr/>
        </p:nvSpPr>
        <p:spPr>
          <a:xfrm rot="18934448">
            <a:off x="2575428" y="3138673"/>
            <a:ext cx="170511" cy="447538"/>
          </a:xfrm>
          <a:prstGeom prst="rect">
            <a:avLst/>
          </a:prstGeom>
          <a:solidFill>
            <a:srgbClr val="C9C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Graphic 8" descr="Puppy with solid fill">
            <a:extLst>
              <a:ext uri="{FF2B5EF4-FFF2-40B4-BE49-F238E27FC236}">
                <a16:creationId xmlns:a16="http://schemas.microsoft.com/office/drawing/2014/main" xmlns="" id="{643FBB71-589B-4315-8B82-D36A607C9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69437" y="2172478"/>
            <a:ext cx="2513044" cy="2513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735A5-5D2D-4EBC-8441-AFD594F1BF9F}"/>
              </a:ext>
            </a:extLst>
          </p:cNvPr>
          <p:cNvSpPr txBox="1"/>
          <p:nvPr/>
        </p:nvSpPr>
        <p:spPr>
          <a:xfrm>
            <a:off x="6538548" y="2336392"/>
            <a:ext cx="40190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spc="600" dirty="0">
                <a:solidFill>
                  <a:srgbClr val="C9CBA3"/>
                </a:solidFill>
                <a:latin typeface="Arial Black" panose="020B0A04020102020204" pitchFamily="34" charset="0"/>
              </a:rPr>
              <a:t>DOG</a:t>
            </a:r>
            <a:endParaRPr lang="ko-KR" altLang="en-US" sz="13800" spc="600" dirty="0">
              <a:solidFill>
                <a:srgbClr val="C9CBA3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F782D-6AE5-437E-B586-1F46B487BA68}"/>
              </a:ext>
            </a:extLst>
          </p:cNvPr>
          <p:cNvSpPr txBox="1"/>
          <p:nvPr/>
        </p:nvSpPr>
        <p:spPr>
          <a:xfrm>
            <a:off x="6638989" y="3875275"/>
            <a:ext cx="41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E26D5C"/>
                </a:solidFill>
              </a:rPr>
              <a:t>Loyal, Obedient, Catches Frisbees, buries bones, man’s best friend</a:t>
            </a:r>
            <a:endParaRPr lang="ko-KR" altLang="en-US" dirty="0">
              <a:solidFill>
                <a:srgbClr val="E26D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93749"/>
      </p:ext>
    </p:extLst>
  </p:cSld>
  <p:clrMapOvr>
    <a:masterClrMapping/>
  </p:clrMapOvr>
  <p:transition spd="med">
    <p:pull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2F40F-36D0-41CD-B8E3-441C052047A7}"/>
              </a:ext>
            </a:extLst>
          </p:cNvPr>
          <p:cNvSpPr/>
          <p:nvPr/>
        </p:nvSpPr>
        <p:spPr>
          <a:xfrm>
            <a:off x="7340082" y="0"/>
            <a:ext cx="4851918" cy="6858000"/>
          </a:xfrm>
          <a:prstGeom prst="rect">
            <a:avLst/>
          </a:prstGeom>
          <a:solidFill>
            <a:srgbClr val="E26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735A5-5D2D-4EBC-8441-AFD594F1BF9F}"/>
              </a:ext>
            </a:extLst>
          </p:cNvPr>
          <p:cNvSpPr txBox="1"/>
          <p:nvPr/>
        </p:nvSpPr>
        <p:spPr>
          <a:xfrm>
            <a:off x="1569140" y="2457528"/>
            <a:ext cx="36738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spc="600" dirty="0">
                <a:solidFill>
                  <a:srgbClr val="C9CBA3"/>
                </a:solidFill>
                <a:latin typeface="Arial Black" panose="020B0A04020102020204" pitchFamily="34" charset="0"/>
              </a:rPr>
              <a:t>CAT</a:t>
            </a:r>
            <a:endParaRPr lang="ko-KR" altLang="en-US" sz="13800" spc="600" dirty="0">
              <a:solidFill>
                <a:srgbClr val="C9CBA3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F782D-6AE5-437E-B586-1F46B487BA68}"/>
              </a:ext>
            </a:extLst>
          </p:cNvPr>
          <p:cNvSpPr txBox="1"/>
          <p:nvPr/>
        </p:nvSpPr>
        <p:spPr>
          <a:xfrm>
            <a:off x="1628807" y="4052247"/>
            <a:ext cx="4197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E26D5C"/>
                </a:solidFill>
              </a:rPr>
              <a:t>Independent, </a:t>
            </a:r>
            <a:r>
              <a:rPr lang="en-US" altLang="ko-KR" sz="2400" b="1" i="1" dirty="0">
                <a:solidFill>
                  <a:srgbClr val="E26D5C"/>
                </a:solidFill>
              </a:rPr>
              <a:t>purring</a:t>
            </a:r>
            <a:r>
              <a:rPr lang="en-US" altLang="ko-KR" dirty="0">
                <a:solidFill>
                  <a:srgbClr val="E26D5C"/>
                </a:solidFill>
              </a:rPr>
              <a:t>, affection, catches mice, doesn’t fetch.</a:t>
            </a:r>
            <a:endParaRPr lang="ko-KR" altLang="en-US" dirty="0">
              <a:solidFill>
                <a:srgbClr val="E26D5C"/>
              </a:solidFill>
            </a:endParaRPr>
          </a:p>
        </p:txBody>
      </p:sp>
      <p:pic>
        <p:nvPicPr>
          <p:cNvPr id="3" name="Graphic 2" descr="Cat with solid fill">
            <a:extLst>
              <a:ext uri="{FF2B5EF4-FFF2-40B4-BE49-F238E27FC236}">
                <a16:creationId xmlns:a16="http://schemas.microsoft.com/office/drawing/2014/main" xmlns="" id="{FA6DEB27-0B61-4F23-998E-F099A6AC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76308" y="1639267"/>
            <a:ext cx="3579466" cy="3579466"/>
          </a:xfrm>
          <a:prstGeom prst="rect">
            <a:avLst/>
          </a:prstGeom>
        </p:spPr>
      </p:pic>
      <p:pic>
        <p:nvPicPr>
          <p:cNvPr id="13" name="Graphic 12" descr="Volleyball with solid fill">
            <a:extLst>
              <a:ext uri="{FF2B5EF4-FFF2-40B4-BE49-F238E27FC236}">
                <a16:creationId xmlns:a16="http://schemas.microsoft.com/office/drawing/2014/main" xmlns="" id="{0078058F-707A-4A4C-8A15-A42C6F34D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91105" y="441282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02584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2F40F-36D0-41CD-B8E3-441C052047A7}"/>
              </a:ext>
            </a:extLst>
          </p:cNvPr>
          <p:cNvSpPr/>
          <p:nvPr/>
        </p:nvSpPr>
        <p:spPr>
          <a:xfrm>
            <a:off x="0" y="0"/>
            <a:ext cx="4851918" cy="6858000"/>
          </a:xfrm>
          <a:prstGeom prst="rect">
            <a:avLst/>
          </a:prstGeom>
          <a:solidFill>
            <a:srgbClr val="E26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735A5-5D2D-4EBC-8441-AFD594F1BF9F}"/>
              </a:ext>
            </a:extLst>
          </p:cNvPr>
          <p:cNvSpPr txBox="1"/>
          <p:nvPr/>
        </p:nvSpPr>
        <p:spPr>
          <a:xfrm>
            <a:off x="6535862" y="2336393"/>
            <a:ext cx="38555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spc="600" dirty="0">
                <a:solidFill>
                  <a:srgbClr val="C9CBA3"/>
                </a:solidFill>
                <a:latin typeface="Arial Black" panose="020B0A04020102020204" pitchFamily="34" charset="0"/>
              </a:rPr>
              <a:t>ANT</a:t>
            </a:r>
            <a:endParaRPr lang="ko-KR" altLang="en-US" sz="13800" spc="600" dirty="0">
              <a:solidFill>
                <a:srgbClr val="C9CBA3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F782D-6AE5-437E-B586-1F46B487BA68}"/>
              </a:ext>
            </a:extLst>
          </p:cNvPr>
          <p:cNvSpPr txBox="1"/>
          <p:nvPr/>
        </p:nvSpPr>
        <p:spPr>
          <a:xfrm>
            <a:off x="6535862" y="3875275"/>
            <a:ext cx="41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E26D5C"/>
                </a:solidFill>
              </a:rPr>
              <a:t>Creepy crawly, six legs, don’t eat </a:t>
            </a:r>
            <a:r>
              <a:rPr lang="en-US" altLang="ko-KR" b="1" dirty="0">
                <a:solidFill>
                  <a:srgbClr val="E26D5C"/>
                </a:solidFill>
              </a:rPr>
              <a:t>sugar</a:t>
            </a:r>
            <a:r>
              <a:rPr lang="en-US" altLang="ko-KR" dirty="0">
                <a:solidFill>
                  <a:srgbClr val="E26D5C"/>
                </a:solidFill>
              </a:rPr>
              <a:t> around them, fart nugget</a:t>
            </a:r>
            <a:endParaRPr lang="ko-KR" altLang="en-US" dirty="0">
              <a:solidFill>
                <a:srgbClr val="E26D5C"/>
              </a:solidFill>
            </a:endParaRPr>
          </a:p>
        </p:txBody>
      </p:sp>
      <p:pic>
        <p:nvPicPr>
          <p:cNvPr id="8" name="Graphic 7" descr="Ant with solid fill">
            <a:extLst>
              <a:ext uri="{FF2B5EF4-FFF2-40B4-BE49-F238E27FC236}">
                <a16:creationId xmlns:a16="http://schemas.microsoft.com/office/drawing/2014/main" xmlns="" id="{848A4637-DB22-4B81-A3C0-116586F4F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7746" y="1817914"/>
            <a:ext cx="3222172" cy="32221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F577E61-2760-4EEF-98F4-53DB8C68997E}"/>
              </a:ext>
            </a:extLst>
          </p:cNvPr>
          <p:cNvSpPr/>
          <p:nvPr/>
        </p:nvSpPr>
        <p:spPr>
          <a:xfrm>
            <a:off x="2354840" y="2860675"/>
            <a:ext cx="45719" cy="45719"/>
          </a:xfrm>
          <a:prstGeom prst="ellipse">
            <a:avLst/>
          </a:prstGeom>
          <a:solidFill>
            <a:srgbClr val="C9C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0913CF-16EA-40F9-864B-805558332BFD}"/>
              </a:ext>
            </a:extLst>
          </p:cNvPr>
          <p:cNvSpPr/>
          <p:nvPr/>
        </p:nvSpPr>
        <p:spPr>
          <a:xfrm>
            <a:off x="2551690" y="2860674"/>
            <a:ext cx="45719" cy="45719"/>
          </a:xfrm>
          <a:prstGeom prst="ellipse">
            <a:avLst/>
          </a:prstGeom>
          <a:solidFill>
            <a:srgbClr val="C9C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529316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2F40F-36D0-41CD-B8E3-441C052047A7}"/>
              </a:ext>
            </a:extLst>
          </p:cNvPr>
          <p:cNvSpPr/>
          <p:nvPr/>
        </p:nvSpPr>
        <p:spPr>
          <a:xfrm>
            <a:off x="0" y="0"/>
            <a:ext cx="4851918" cy="6858000"/>
          </a:xfrm>
          <a:prstGeom prst="rect">
            <a:avLst/>
          </a:prstGeom>
          <a:solidFill>
            <a:srgbClr val="E26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A13029-99D3-41B6-96B6-0606A59D1754}"/>
              </a:ext>
            </a:extLst>
          </p:cNvPr>
          <p:cNvSpPr/>
          <p:nvPr/>
        </p:nvSpPr>
        <p:spPr>
          <a:xfrm rot="18934448">
            <a:off x="2575428" y="3138673"/>
            <a:ext cx="170511" cy="447538"/>
          </a:xfrm>
          <a:prstGeom prst="rect">
            <a:avLst/>
          </a:prstGeom>
          <a:solidFill>
            <a:srgbClr val="C9C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Graphic 8" descr="Puppy with solid fill">
            <a:extLst>
              <a:ext uri="{FF2B5EF4-FFF2-40B4-BE49-F238E27FC236}">
                <a16:creationId xmlns:a16="http://schemas.microsoft.com/office/drawing/2014/main" xmlns="" id="{643FBB71-589B-4315-8B82-D36A607C9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69437" y="2172478"/>
            <a:ext cx="2513044" cy="2513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735A5-5D2D-4EBC-8441-AFD594F1BF9F}"/>
              </a:ext>
            </a:extLst>
          </p:cNvPr>
          <p:cNvSpPr txBox="1"/>
          <p:nvPr/>
        </p:nvSpPr>
        <p:spPr>
          <a:xfrm>
            <a:off x="6538548" y="2336392"/>
            <a:ext cx="40190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spc="600" dirty="0">
                <a:solidFill>
                  <a:srgbClr val="C9CBA3"/>
                </a:solidFill>
                <a:latin typeface="Arial Black" panose="020B0A04020102020204" pitchFamily="34" charset="0"/>
              </a:rPr>
              <a:t>DOG</a:t>
            </a:r>
            <a:endParaRPr lang="ko-KR" altLang="en-US" sz="13800" spc="600" dirty="0">
              <a:solidFill>
                <a:srgbClr val="C9CBA3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F782D-6AE5-437E-B586-1F46B487BA68}"/>
              </a:ext>
            </a:extLst>
          </p:cNvPr>
          <p:cNvSpPr txBox="1"/>
          <p:nvPr/>
        </p:nvSpPr>
        <p:spPr>
          <a:xfrm>
            <a:off x="6638989" y="3875275"/>
            <a:ext cx="41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E26D5C"/>
                </a:solidFill>
              </a:rPr>
              <a:t>Loyal, Obedient, Catches Frisbees, buries bones, man’s best friend</a:t>
            </a:r>
            <a:endParaRPr lang="ko-KR" altLang="en-US" dirty="0">
              <a:solidFill>
                <a:srgbClr val="E26D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09569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2F40F-36D0-41CD-B8E3-441C052047A7}"/>
              </a:ext>
            </a:extLst>
          </p:cNvPr>
          <p:cNvSpPr/>
          <p:nvPr/>
        </p:nvSpPr>
        <p:spPr>
          <a:xfrm>
            <a:off x="7340082" y="0"/>
            <a:ext cx="4851918" cy="6858000"/>
          </a:xfrm>
          <a:prstGeom prst="rect">
            <a:avLst/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735A5-5D2D-4EBC-8441-AFD594F1BF9F}"/>
              </a:ext>
            </a:extLst>
          </p:cNvPr>
          <p:cNvSpPr txBox="1"/>
          <p:nvPr/>
        </p:nvSpPr>
        <p:spPr>
          <a:xfrm>
            <a:off x="1569140" y="2457528"/>
            <a:ext cx="36738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spc="600" dirty="0">
                <a:solidFill>
                  <a:srgbClr val="AB616D"/>
                </a:solidFill>
                <a:latin typeface="Arial Black" panose="020B0A04020102020204" pitchFamily="34" charset="0"/>
              </a:rPr>
              <a:t>CAT</a:t>
            </a:r>
            <a:endParaRPr lang="ko-KR" altLang="en-US" sz="13800" spc="600" dirty="0">
              <a:solidFill>
                <a:srgbClr val="AB616D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F782D-6AE5-437E-B586-1F46B487BA68}"/>
              </a:ext>
            </a:extLst>
          </p:cNvPr>
          <p:cNvSpPr txBox="1"/>
          <p:nvPr/>
        </p:nvSpPr>
        <p:spPr>
          <a:xfrm>
            <a:off x="1628807" y="4052247"/>
            <a:ext cx="4197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E1A8"/>
                </a:solidFill>
              </a:rPr>
              <a:t>Independent, </a:t>
            </a:r>
            <a:r>
              <a:rPr lang="en-US" altLang="ko-KR" sz="2400" b="1" i="1" dirty="0">
                <a:solidFill>
                  <a:srgbClr val="FFE1A8"/>
                </a:solidFill>
              </a:rPr>
              <a:t>purring</a:t>
            </a:r>
            <a:r>
              <a:rPr lang="en-US" altLang="ko-KR" dirty="0">
                <a:solidFill>
                  <a:srgbClr val="FFE1A8"/>
                </a:solidFill>
              </a:rPr>
              <a:t>, affection, catches mice, doesn’t fetch.</a:t>
            </a:r>
            <a:endParaRPr lang="ko-KR" altLang="en-US" dirty="0">
              <a:solidFill>
                <a:srgbClr val="FFE1A8"/>
              </a:solidFill>
            </a:endParaRPr>
          </a:p>
        </p:txBody>
      </p:sp>
      <p:pic>
        <p:nvPicPr>
          <p:cNvPr id="3" name="Graphic 2" descr="Cat with solid fill">
            <a:extLst>
              <a:ext uri="{FF2B5EF4-FFF2-40B4-BE49-F238E27FC236}">
                <a16:creationId xmlns:a16="http://schemas.microsoft.com/office/drawing/2014/main" xmlns="" id="{FA6DEB27-0B61-4F23-998E-F099A6AC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76308" y="1639267"/>
            <a:ext cx="3579466" cy="3579466"/>
          </a:xfrm>
          <a:prstGeom prst="rect">
            <a:avLst/>
          </a:prstGeom>
        </p:spPr>
      </p:pic>
      <p:pic>
        <p:nvPicPr>
          <p:cNvPr id="13" name="Graphic 12" descr="Volleyball with solid fill">
            <a:extLst>
              <a:ext uri="{FF2B5EF4-FFF2-40B4-BE49-F238E27FC236}">
                <a16:creationId xmlns:a16="http://schemas.microsoft.com/office/drawing/2014/main" xmlns="" id="{0078058F-707A-4A4C-8A15-A42C6F34D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91105" y="441282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10797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2F40F-36D0-41CD-B8E3-441C052047A7}"/>
              </a:ext>
            </a:extLst>
          </p:cNvPr>
          <p:cNvSpPr/>
          <p:nvPr/>
        </p:nvSpPr>
        <p:spPr>
          <a:xfrm>
            <a:off x="0" y="0"/>
            <a:ext cx="4851918" cy="6858000"/>
          </a:xfrm>
          <a:prstGeom prst="rect">
            <a:avLst/>
          </a:prstGeom>
          <a:solidFill>
            <a:srgbClr val="C9C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8735A5-5D2D-4EBC-8441-AFD594F1BF9F}"/>
              </a:ext>
            </a:extLst>
          </p:cNvPr>
          <p:cNvSpPr txBox="1"/>
          <p:nvPr/>
        </p:nvSpPr>
        <p:spPr>
          <a:xfrm>
            <a:off x="6535862" y="2336393"/>
            <a:ext cx="38555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spc="600" dirty="0">
                <a:solidFill>
                  <a:srgbClr val="E26D5C"/>
                </a:solidFill>
                <a:latin typeface="Arial Black" panose="020B0A04020102020204" pitchFamily="34" charset="0"/>
              </a:rPr>
              <a:t>ANT</a:t>
            </a:r>
            <a:endParaRPr lang="ko-KR" altLang="en-US" sz="13800" spc="600" dirty="0">
              <a:solidFill>
                <a:srgbClr val="E26D5C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F782D-6AE5-437E-B586-1F46B487BA68}"/>
              </a:ext>
            </a:extLst>
          </p:cNvPr>
          <p:cNvSpPr txBox="1"/>
          <p:nvPr/>
        </p:nvSpPr>
        <p:spPr>
          <a:xfrm>
            <a:off x="6535862" y="3875275"/>
            <a:ext cx="41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9CBA3"/>
                </a:solidFill>
              </a:rPr>
              <a:t>Creepy crawly, six legs, don’t eat </a:t>
            </a:r>
            <a:r>
              <a:rPr lang="en-US" altLang="ko-KR" b="1" dirty="0">
                <a:solidFill>
                  <a:srgbClr val="FFE1A8"/>
                </a:solidFill>
              </a:rPr>
              <a:t>sugar</a:t>
            </a:r>
            <a:r>
              <a:rPr lang="en-US" altLang="ko-KR" dirty="0">
                <a:solidFill>
                  <a:srgbClr val="C9CBA3"/>
                </a:solidFill>
              </a:rPr>
              <a:t> around them, fart nugget</a:t>
            </a:r>
            <a:endParaRPr lang="ko-KR" altLang="en-US" dirty="0">
              <a:solidFill>
                <a:srgbClr val="C9CBA3"/>
              </a:solidFill>
            </a:endParaRPr>
          </a:p>
        </p:txBody>
      </p:sp>
      <p:pic>
        <p:nvPicPr>
          <p:cNvPr id="8" name="Graphic 7" descr="Ant with solid fill">
            <a:extLst>
              <a:ext uri="{FF2B5EF4-FFF2-40B4-BE49-F238E27FC236}">
                <a16:creationId xmlns:a16="http://schemas.microsoft.com/office/drawing/2014/main" xmlns="" id="{848A4637-DB22-4B81-A3C0-116586F4F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7746" y="1817914"/>
            <a:ext cx="3222172" cy="32221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F577E61-2760-4EEF-98F4-53DB8C68997E}"/>
              </a:ext>
            </a:extLst>
          </p:cNvPr>
          <p:cNvSpPr/>
          <p:nvPr/>
        </p:nvSpPr>
        <p:spPr>
          <a:xfrm>
            <a:off x="2354840" y="2860675"/>
            <a:ext cx="45719" cy="45719"/>
          </a:xfrm>
          <a:prstGeom prst="ellipse">
            <a:avLst/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0913CF-16EA-40F9-864B-805558332BFD}"/>
              </a:ext>
            </a:extLst>
          </p:cNvPr>
          <p:cNvSpPr/>
          <p:nvPr/>
        </p:nvSpPr>
        <p:spPr>
          <a:xfrm>
            <a:off x="2551690" y="2860674"/>
            <a:ext cx="45719" cy="45719"/>
          </a:xfrm>
          <a:prstGeom prst="ellipse">
            <a:avLst/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56848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6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471B92-B362-42A3-86F9-9DDB82CAB748}"/>
              </a:ext>
            </a:extLst>
          </p:cNvPr>
          <p:cNvSpPr txBox="1"/>
          <p:nvPr/>
        </p:nvSpPr>
        <p:spPr>
          <a:xfrm>
            <a:off x="2165350" y="2031137"/>
            <a:ext cx="678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23D46"/>
                </a:solidFill>
                <a:latin typeface="Helvetica Light" panose="020B0500000000000000" pitchFamily="34" charset="0"/>
              </a:rPr>
              <a:t>Today, we will </a:t>
            </a:r>
            <a:r>
              <a:rPr lang="en-US" sz="4400" b="1" dirty="0">
                <a:solidFill>
                  <a:srgbClr val="723D46"/>
                </a:solidFill>
                <a:latin typeface="Helvetica Light" panose="020B0500000000000000" pitchFamily="34" charset="0"/>
              </a:rPr>
              <a:t>discuss</a:t>
            </a:r>
            <a:r>
              <a:rPr lang="en-US" sz="4400" dirty="0">
                <a:solidFill>
                  <a:srgbClr val="723D46"/>
                </a:solidFill>
                <a:latin typeface="Helvetica Light" panose="020B0500000000000000" pitchFamily="34" charset="0"/>
              </a:rPr>
              <a:t> </a:t>
            </a:r>
            <a:br>
              <a:rPr lang="en-US" sz="4400" dirty="0">
                <a:solidFill>
                  <a:srgbClr val="723D46"/>
                </a:solidFill>
                <a:latin typeface="Helvetica Light" panose="020B0500000000000000" pitchFamily="34" charset="0"/>
              </a:rPr>
            </a:br>
            <a:r>
              <a:rPr lang="en-US" sz="4400" dirty="0">
                <a:solidFill>
                  <a:srgbClr val="723D46"/>
                </a:solidFill>
                <a:latin typeface="Helvetica Light" panose="020B0500000000000000" pitchFamily="34" charset="0"/>
              </a:rPr>
              <a:t>how to use the </a:t>
            </a:r>
            <a:br>
              <a:rPr lang="en-US" sz="4400" dirty="0">
                <a:solidFill>
                  <a:srgbClr val="723D46"/>
                </a:solidFill>
                <a:latin typeface="Helvetica Light" panose="020B0500000000000000" pitchFamily="34" charset="0"/>
              </a:rPr>
            </a:br>
            <a:r>
              <a:rPr lang="en-US" sz="6000" b="1" dirty="0">
                <a:solidFill>
                  <a:srgbClr val="FFE1A8"/>
                </a:solidFill>
                <a:latin typeface="Bebas Kai" panose="04050603020B02020204" pitchFamily="82" charset="0"/>
              </a:rPr>
              <a:t>Principles </a:t>
            </a:r>
            <a:r>
              <a:rPr lang="en-US" sz="4000" b="1" dirty="0">
                <a:solidFill>
                  <a:srgbClr val="723D46"/>
                </a:solidFill>
                <a:latin typeface="Bebas Kai" panose="04050603020B02020204" pitchFamily="82" charset="0"/>
              </a:rPr>
              <a:t>of</a:t>
            </a:r>
            <a:r>
              <a:rPr lang="en-US" sz="6000" b="1" dirty="0">
                <a:solidFill>
                  <a:srgbClr val="FFE1A8"/>
                </a:solidFill>
                <a:latin typeface="Bebas Kai" panose="04050603020B02020204" pitchFamily="82" charset="0"/>
              </a:rPr>
              <a:t> design</a:t>
            </a:r>
            <a:r>
              <a:rPr lang="en-US" sz="6000" dirty="0">
                <a:solidFill>
                  <a:srgbClr val="FFE1A8"/>
                </a:solidFill>
                <a:latin typeface="Bebas Kai" panose="04050603020B02020204" pitchFamily="82" charset="0"/>
              </a:rPr>
              <a:t> </a:t>
            </a:r>
            <a:r>
              <a:rPr lang="en-US" sz="6000" dirty="0">
                <a:solidFill>
                  <a:srgbClr val="723D46"/>
                </a:solidFill>
                <a:latin typeface="Bebas Kai" panose="04050603020B02020204" pitchFamily="82" charset="0"/>
              </a:rPr>
              <a:t/>
            </a:r>
            <a:br>
              <a:rPr lang="en-US" sz="6000" dirty="0">
                <a:solidFill>
                  <a:srgbClr val="723D46"/>
                </a:solidFill>
                <a:latin typeface="Bebas Kai" panose="04050603020B02020204" pitchFamily="82" charset="0"/>
              </a:rPr>
            </a:br>
            <a:r>
              <a:rPr lang="en-US" sz="4400" dirty="0">
                <a:solidFill>
                  <a:srgbClr val="723D46"/>
                </a:solidFill>
                <a:latin typeface="Helvetica Light" panose="020B0500000000000000" pitchFamily="34" charset="0"/>
              </a:rPr>
              <a:t>in PowerPoint.</a:t>
            </a:r>
          </a:p>
        </p:txBody>
      </p:sp>
    </p:spTree>
    <p:extLst>
      <p:ext uri="{BB962C8B-B14F-4D97-AF65-F5344CB8AC3E}">
        <p14:creationId xmlns:p14="http://schemas.microsoft.com/office/powerpoint/2010/main" val="37535785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1ED568-DF45-41AC-BB34-4B1A7ECED809}"/>
              </a:ext>
            </a:extLst>
          </p:cNvPr>
          <p:cNvSpPr txBox="1"/>
          <p:nvPr/>
        </p:nvSpPr>
        <p:spPr>
          <a:xfrm>
            <a:off x="3327455" y="584423"/>
            <a:ext cx="55370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472D30">
                    <a:alpha val="30000"/>
                  </a:srgbClr>
                </a:solidFill>
                <a:latin typeface="Montserrat ExtraBold" panose="00000900000000000000" pitchFamily="50" charset="0"/>
              </a:rPr>
              <a:t>HIERARCHY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18552C-A682-401C-9133-DDDC74900611}"/>
              </a:ext>
            </a:extLst>
          </p:cNvPr>
          <p:cNvSpPr txBox="1"/>
          <p:nvPr/>
        </p:nvSpPr>
        <p:spPr>
          <a:xfrm>
            <a:off x="3637637" y="1525685"/>
            <a:ext cx="4916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472D30">
                    <a:alpha val="60000"/>
                  </a:srgbClr>
                </a:solidFill>
                <a:latin typeface="Montserrat ExtraBold" panose="00000900000000000000" pitchFamily="50" charset="0"/>
              </a:rPr>
              <a:t>EMPHASIS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28A654-FDF5-4F75-AF88-75466364D761}"/>
              </a:ext>
            </a:extLst>
          </p:cNvPr>
          <p:cNvSpPr txBox="1"/>
          <p:nvPr/>
        </p:nvSpPr>
        <p:spPr>
          <a:xfrm>
            <a:off x="3534247" y="2466947"/>
            <a:ext cx="51235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472D30"/>
                </a:solidFill>
                <a:latin typeface="Montserrat ExtraBold" panose="00000900000000000000" pitchFamily="50" charset="0"/>
              </a:rPr>
              <a:t>CONTRAST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06A170-FF41-4E96-BB69-4B3A0C107341}"/>
              </a:ext>
            </a:extLst>
          </p:cNvPr>
          <p:cNvSpPr txBox="1"/>
          <p:nvPr/>
        </p:nvSpPr>
        <p:spPr>
          <a:xfrm>
            <a:off x="2780533" y="3408209"/>
            <a:ext cx="65405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472D30"/>
                </a:solidFill>
                <a:latin typeface="Montserrat ExtraBold" panose="00000900000000000000" pitchFamily="50" charset="0"/>
              </a:rPr>
              <a:t>WHITE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619B18-F442-4E58-BB46-7BEFF9A7ACF0}"/>
              </a:ext>
            </a:extLst>
          </p:cNvPr>
          <p:cNvSpPr txBox="1"/>
          <p:nvPr/>
        </p:nvSpPr>
        <p:spPr>
          <a:xfrm>
            <a:off x="3240593" y="4349471"/>
            <a:ext cx="56204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472D30">
                    <a:alpha val="60000"/>
                  </a:srgbClr>
                </a:solidFill>
                <a:latin typeface="Montserrat ExtraBold" panose="00000900000000000000" pitchFamily="50" charset="0"/>
              </a:rPr>
              <a:t>REPETITION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55849A-3387-48F1-AAA4-312D2F60B5E4}"/>
              </a:ext>
            </a:extLst>
          </p:cNvPr>
          <p:cNvSpPr txBox="1"/>
          <p:nvPr/>
        </p:nvSpPr>
        <p:spPr>
          <a:xfrm>
            <a:off x="2879916" y="5290731"/>
            <a:ext cx="63418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472D30">
                    <a:alpha val="30000"/>
                  </a:srgbClr>
                </a:solidFill>
                <a:latin typeface="Montserrat ExtraBold" panose="00000900000000000000" pitchFamily="50" charset="0"/>
              </a:rPr>
              <a:t>PROPORTION</a:t>
            </a:r>
          </a:p>
        </p:txBody>
      </p:sp>
    </p:spTree>
    <p:extLst>
      <p:ext uri="{BB962C8B-B14F-4D97-AF65-F5344CB8AC3E}">
        <p14:creationId xmlns:p14="http://schemas.microsoft.com/office/powerpoint/2010/main" val="24255294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-1233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6639" y="2127880"/>
            <a:ext cx="33898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HIERARCHY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6639" y="3162106"/>
            <a:ext cx="321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Where does your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eye move</a:t>
            </a:r>
            <a:r>
              <a:rPr lang="en-US" sz="2400" b="1" dirty="0">
                <a:solidFill>
                  <a:srgbClr val="AB616D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when you look at the design?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821067E-23D2-4D9D-897E-3156A88C0E41}"/>
              </a:ext>
            </a:extLst>
          </p:cNvPr>
          <p:cNvSpPr/>
          <p:nvPr/>
        </p:nvSpPr>
        <p:spPr>
          <a:xfrm>
            <a:off x="6096000" y="2290748"/>
            <a:ext cx="2662237" cy="1085850"/>
          </a:xfrm>
          <a:prstGeom prst="roundRect">
            <a:avLst>
              <a:gd name="adj" fmla="val 50000"/>
            </a:avLst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FCC48A9-2A28-4224-88C9-7CF40B4E7259}"/>
              </a:ext>
            </a:extLst>
          </p:cNvPr>
          <p:cNvSpPr/>
          <p:nvPr/>
        </p:nvSpPr>
        <p:spPr>
          <a:xfrm>
            <a:off x="6095999" y="3528997"/>
            <a:ext cx="3767137" cy="376238"/>
          </a:xfrm>
          <a:prstGeom prst="roundRect">
            <a:avLst>
              <a:gd name="adj" fmla="val 50000"/>
            </a:avLst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616D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A7C04B0-13F8-4543-AB9F-CD9CA440092B}"/>
              </a:ext>
            </a:extLst>
          </p:cNvPr>
          <p:cNvSpPr/>
          <p:nvPr/>
        </p:nvSpPr>
        <p:spPr>
          <a:xfrm>
            <a:off x="6095998" y="3986197"/>
            <a:ext cx="2986089" cy="376238"/>
          </a:xfrm>
          <a:prstGeom prst="roundRect">
            <a:avLst>
              <a:gd name="adj" fmla="val 50000"/>
            </a:avLst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61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17043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7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5000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 animBg="1"/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692785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94489" y="2127880"/>
            <a:ext cx="3042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Emphasis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94489" y="3162106"/>
            <a:ext cx="321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Parts of the design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stand out 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more.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1C5921A-0093-46C3-8C28-6DF870BA99E9}"/>
              </a:ext>
            </a:extLst>
          </p:cNvPr>
          <p:cNvSpPr/>
          <p:nvPr/>
        </p:nvSpPr>
        <p:spPr>
          <a:xfrm>
            <a:off x="1455460" y="1271587"/>
            <a:ext cx="1190626" cy="1190626"/>
          </a:xfrm>
          <a:prstGeom prst="ellipse">
            <a:avLst/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BC29CA3-9BE6-4748-8D31-EC3EB108CF12}"/>
              </a:ext>
            </a:extLst>
          </p:cNvPr>
          <p:cNvSpPr/>
          <p:nvPr/>
        </p:nvSpPr>
        <p:spPr>
          <a:xfrm>
            <a:off x="3841473" y="1271587"/>
            <a:ext cx="1190626" cy="1190626"/>
          </a:xfrm>
          <a:prstGeom prst="ellipse">
            <a:avLst/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616D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C4920C0-E1FF-4E14-BF9E-643480A38045}"/>
              </a:ext>
            </a:extLst>
          </p:cNvPr>
          <p:cNvSpPr/>
          <p:nvPr/>
        </p:nvSpPr>
        <p:spPr>
          <a:xfrm>
            <a:off x="1455460" y="3033712"/>
            <a:ext cx="1190626" cy="1190626"/>
          </a:xfrm>
          <a:prstGeom prst="ellipse">
            <a:avLst/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AFFA39-E2EF-451A-A6D7-EB3776CBF5D3}"/>
              </a:ext>
            </a:extLst>
          </p:cNvPr>
          <p:cNvSpPr/>
          <p:nvPr/>
        </p:nvSpPr>
        <p:spPr>
          <a:xfrm>
            <a:off x="3841473" y="3033712"/>
            <a:ext cx="1190626" cy="1190626"/>
          </a:xfrm>
          <a:prstGeom prst="ellipse">
            <a:avLst/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EA1AEBC-C47A-4DF5-87D1-3BC7A65DBE66}"/>
              </a:ext>
            </a:extLst>
          </p:cNvPr>
          <p:cNvSpPr/>
          <p:nvPr/>
        </p:nvSpPr>
        <p:spPr>
          <a:xfrm>
            <a:off x="1455460" y="4795837"/>
            <a:ext cx="1190626" cy="1190626"/>
          </a:xfrm>
          <a:prstGeom prst="ellipse">
            <a:avLst/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3DB9AB4-D11B-4793-828B-B2EAD2309C50}"/>
              </a:ext>
            </a:extLst>
          </p:cNvPr>
          <p:cNvSpPr/>
          <p:nvPr/>
        </p:nvSpPr>
        <p:spPr>
          <a:xfrm>
            <a:off x="3841473" y="4795837"/>
            <a:ext cx="1190626" cy="1190626"/>
          </a:xfrm>
          <a:prstGeom prst="ellipse">
            <a:avLst/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113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6639" y="2127880"/>
            <a:ext cx="3071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Contrast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6639" y="3162106"/>
            <a:ext cx="321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Use very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different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 elements to make them stand 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627412-D46C-4A74-A913-445BD9538BC4}"/>
              </a:ext>
            </a:extLst>
          </p:cNvPr>
          <p:cNvGrpSpPr/>
          <p:nvPr/>
        </p:nvGrpSpPr>
        <p:grpSpPr>
          <a:xfrm>
            <a:off x="6343651" y="1052994"/>
            <a:ext cx="5029196" cy="5047288"/>
            <a:chOff x="6343651" y="1052994"/>
            <a:chExt cx="5029196" cy="504728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84A9F776-EA86-4C77-BE98-FDD4A9388A7F}"/>
                </a:ext>
              </a:extLst>
            </p:cNvPr>
            <p:cNvSpPr/>
            <p:nvPr/>
          </p:nvSpPr>
          <p:spPr>
            <a:xfrm>
              <a:off x="6343651" y="1052994"/>
              <a:ext cx="2514598" cy="5047288"/>
            </a:xfrm>
            <a:custGeom>
              <a:avLst/>
              <a:gdLst>
                <a:gd name="connsiteX0" fmla="*/ 2514598 w 2514598"/>
                <a:gd name="connsiteY0" fmla="*/ 0 h 5047288"/>
                <a:gd name="connsiteX1" fmla="*/ 2514598 w 2514598"/>
                <a:gd name="connsiteY1" fmla="*/ 5047288 h 5047288"/>
                <a:gd name="connsiteX2" fmla="*/ 2266048 w 2514598"/>
                <a:gd name="connsiteY2" fmla="*/ 5034738 h 5047288"/>
                <a:gd name="connsiteX3" fmla="*/ 0 w 2514598"/>
                <a:gd name="connsiteY3" fmla="*/ 2523644 h 5047288"/>
                <a:gd name="connsiteX4" fmla="*/ 2266048 w 2514598"/>
                <a:gd name="connsiteY4" fmla="*/ 12551 h 504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598" h="5047288">
                  <a:moveTo>
                    <a:pt x="2514598" y="0"/>
                  </a:moveTo>
                  <a:lnTo>
                    <a:pt x="2514598" y="5047288"/>
                  </a:lnTo>
                  <a:lnTo>
                    <a:pt x="2266048" y="5034738"/>
                  </a:lnTo>
                  <a:cubicBezTo>
                    <a:pt x="993243" y="4905477"/>
                    <a:pt x="0" y="3830553"/>
                    <a:pt x="0" y="2523644"/>
                  </a:cubicBezTo>
                  <a:cubicBezTo>
                    <a:pt x="0" y="1216735"/>
                    <a:pt x="993243" y="141811"/>
                    <a:pt x="2266048" y="12551"/>
                  </a:cubicBezTo>
                  <a:close/>
                </a:path>
              </a:pathLst>
            </a:custGeom>
            <a:solidFill>
              <a:srgbClr val="FFE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94062A2-950A-4E2C-AA8B-547F54A7DE83}"/>
                </a:ext>
              </a:extLst>
            </p:cNvPr>
            <p:cNvSpPr/>
            <p:nvPr/>
          </p:nvSpPr>
          <p:spPr>
            <a:xfrm flipH="1">
              <a:off x="8858249" y="1052994"/>
              <a:ext cx="2514598" cy="5047288"/>
            </a:xfrm>
            <a:custGeom>
              <a:avLst/>
              <a:gdLst>
                <a:gd name="connsiteX0" fmla="*/ 2514598 w 2514598"/>
                <a:gd name="connsiteY0" fmla="*/ 0 h 5047288"/>
                <a:gd name="connsiteX1" fmla="*/ 2514598 w 2514598"/>
                <a:gd name="connsiteY1" fmla="*/ 5047288 h 5047288"/>
                <a:gd name="connsiteX2" fmla="*/ 2266048 w 2514598"/>
                <a:gd name="connsiteY2" fmla="*/ 5034738 h 5047288"/>
                <a:gd name="connsiteX3" fmla="*/ 0 w 2514598"/>
                <a:gd name="connsiteY3" fmla="*/ 2523644 h 5047288"/>
                <a:gd name="connsiteX4" fmla="*/ 2266048 w 2514598"/>
                <a:gd name="connsiteY4" fmla="*/ 12551 h 504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598" h="5047288">
                  <a:moveTo>
                    <a:pt x="2514598" y="0"/>
                  </a:moveTo>
                  <a:lnTo>
                    <a:pt x="2514598" y="5047288"/>
                  </a:lnTo>
                  <a:lnTo>
                    <a:pt x="2266048" y="5034738"/>
                  </a:lnTo>
                  <a:cubicBezTo>
                    <a:pt x="993243" y="4905477"/>
                    <a:pt x="0" y="3830553"/>
                    <a:pt x="0" y="2523644"/>
                  </a:cubicBezTo>
                  <a:cubicBezTo>
                    <a:pt x="0" y="1216735"/>
                    <a:pt x="993243" y="141811"/>
                    <a:pt x="2266048" y="12551"/>
                  </a:cubicBezTo>
                  <a:close/>
                </a:path>
              </a:pathLst>
            </a:custGeom>
            <a:solidFill>
              <a:srgbClr val="AB6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B616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1033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D9B79B-2BEA-4085-8CC0-A96CF6993BE5}"/>
              </a:ext>
            </a:extLst>
          </p:cNvPr>
          <p:cNvSpPr txBox="1"/>
          <p:nvPr/>
        </p:nvSpPr>
        <p:spPr>
          <a:xfrm>
            <a:off x="4781550" y="700947"/>
            <a:ext cx="7359650" cy="579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Size</a:t>
            </a:r>
            <a:r>
              <a:rPr lang="en-US" sz="3200" dirty="0">
                <a:solidFill>
                  <a:srgbClr val="AB616D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comparative size</a:t>
            </a:r>
            <a:endParaRPr lang="en-US" sz="3200" b="1" dirty="0">
              <a:solidFill>
                <a:srgbClr val="FFE1A8"/>
              </a:solidFill>
              <a:latin typeface="Helvetica" pitchFamily="2" charset="0"/>
            </a:endParaRP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Color</a:t>
            </a:r>
            <a:r>
              <a:rPr lang="en-US" sz="3200" dirty="0">
                <a:solidFill>
                  <a:srgbClr val="AB616D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value, hue, saturation</a:t>
            </a: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Weight</a:t>
            </a:r>
            <a:r>
              <a:rPr lang="en-US" sz="3200" dirty="0">
                <a:solidFill>
                  <a:srgbClr val="AB616D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light, bold, black</a:t>
            </a: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Style</a:t>
            </a:r>
            <a:r>
              <a:rPr lang="en-US" sz="3200" dirty="0">
                <a:solidFill>
                  <a:srgbClr val="AB616D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serif, italic, script, strikethrough</a:t>
            </a:r>
            <a:endParaRPr lang="en-US" sz="3200" dirty="0">
              <a:solidFill>
                <a:srgbClr val="FFE1A8"/>
              </a:solidFill>
              <a:latin typeface="Helvetica" pitchFamily="2" charset="0"/>
            </a:endParaRP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Case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upper and lower case</a:t>
            </a:r>
            <a:endParaRPr lang="en-US" sz="3200" b="1" dirty="0">
              <a:solidFill>
                <a:srgbClr val="FFE1A8"/>
              </a:solidFill>
              <a:latin typeface="Helvetica" pitchFamily="2" charset="0"/>
            </a:endParaRP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Texture</a:t>
            </a:r>
            <a:r>
              <a:rPr lang="en-US" sz="3200" dirty="0">
                <a:solidFill>
                  <a:srgbClr val="AB616D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rough </a:t>
            </a:r>
            <a:endParaRPr lang="en-US" sz="3200" dirty="0">
              <a:solidFill>
                <a:srgbClr val="FFE1A8"/>
              </a:solidFill>
              <a:latin typeface="Helvetica" pitchFamily="2" charset="0"/>
            </a:endParaRP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Spacing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tight, lose, alignment </a:t>
            </a:r>
            <a:endParaRPr lang="en-US" sz="3200" b="1" dirty="0">
              <a:solidFill>
                <a:srgbClr val="FFE1A8"/>
              </a:solidFill>
              <a:latin typeface="Helvetica" pitchFamily="2" charset="0"/>
            </a:endParaRPr>
          </a:p>
          <a:p>
            <a:pPr eaLnBrk="0" latinLnBrk="0" hangingPunct="0">
              <a:lnSpc>
                <a:spcPts val="5000"/>
              </a:lnSpc>
            </a:pP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Against Expectation </a:t>
            </a:r>
            <a:r>
              <a:rPr lang="en-US" sz="2400" dirty="0">
                <a:solidFill>
                  <a:srgbClr val="FFE1A8"/>
                </a:solidFill>
                <a:latin typeface="Helvetica" pitchFamily="2" charset="0"/>
              </a:rPr>
              <a:t>– pattern </a:t>
            </a:r>
            <a:r>
              <a:rPr lang="en-US" sz="3200" b="1" dirty="0">
                <a:solidFill>
                  <a:srgbClr val="723D46"/>
                </a:solidFill>
                <a:latin typeface="Helvetica" pitchFamily="2" charset="0"/>
              </a:rPr>
              <a:t>Complimentary Fonts </a:t>
            </a:r>
            <a:r>
              <a:rPr lang="en-US" sz="3200" b="1" dirty="0">
                <a:solidFill>
                  <a:srgbClr val="AB616D"/>
                </a:solidFill>
                <a:latin typeface="Helvetica" pitchFamily="2" charset="0"/>
              </a:rPr>
              <a:t>(font pairs)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F35663-6258-48FC-8FD7-B5D17C044989}"/>
              </a:ext>
            </a:extLst>
          </p:cNvPr>
          <p:cNvSpPr txBox="1"/>
          <p:nvPr/>
        </p:nvSpPr>
        <p:spPr>
          <a:xfrm rot="5400000">
            <a:off x="85436" y="1572688"/>
            <a:ext cx="5785366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700" b="1" dirty="0">
                <a:solidFill>
                  <a:srgbClr val="FFE1A8"/>
                </a:solidFill>
                <a:latin typeface="Bebas Kai" panose="04050603020B02020204" pitchFamily="82" charset="0"/>
              </a:rPr>
              <a:t>Font</a:t>
            </a:r>
          </a:p>
        </p:txBody>
      </p:sp>
    </p:spTree>
    <p:extLst>
      <p:ext uri="{BB962C8B-B14F-4D97-AF65-F5344CB8AC3E}">
        <p14:creationId xmlns:p14="http://schemas.microsoft.com/office/powerpoint/2010/main" val="4293021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692785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94489" y="2127880"/>
            <a:ext cx="39231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White Space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94488" y="3162106"/>
            <a:ext cx="3665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The space that is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not used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 by design elements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573E722-40B3-43BF-AB5C-74A6E4F38AE2}"/>
              </a:ext>
            </a:extLst>
          </p:cNvPr>
          <p:cNvSpPr/>
          <p:nvPr/>
        </p:nvSpPr>
        <p:spPr>
          <a:xfrm>
            <a:off x="671513" y="3993103"/>
            <a:ext cx="2662237" cy="1085850"/>
          </a:xfrm>
          <a:prstGeom prst="roundRect">
            <a:avLst>
              <a:gd name="adj" fmla="val 50000"/>
            </a:avLst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7228C30-D05F-4074-B952-1B18EF411B24}"/>
              </a:ext>
            </a:extLst>
          </p:cNvPr>
          <p:cNvSpPr/>
          <p:nvPr/>
        </p:nvSpPr>
        <p:spPr>
          <a:xfrm>
            <a:off x="671512" y="5231352"/>
            <a:ext cx="3767137" cy="376238"/>
          </a:xfrm>
          <a:prstGeom prst="roundRect">
            <a:avLst>
              <a:gd name="adj" fmla="val 50000"/>
            </a:avLst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616D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7E3923-48A6-48EB-91A5-0AAB76EF3C00}"/>
              </a:ext>
            </a:extLst>
          </p:cNvPr>
          <p:cNvSpPr/>
          <p:nvPr/>
        </p:nvSpPr>
        <p:spPr>
          <a:xfrm>
            <a:off x="671511" y="5688552"/>
            <a:ext cx="2986089" cy="376238"/>
          </a:xfrm>
          <a:prstGeom prst="roundRect">
            <a:avLst>
              <a:gd name="adj" fmla="val 50000"/>
            </a:avLst>
          </a:prstGeom>
          <a:solidFill>
            <a:srgbClr val="FFE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61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0964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F696B1-B635-41DF-B108-65A506C217AA}"/>
              </a:ext>
            </a:extLst>
          </p:cNvPr>
          <p:cNvSpPr/>
          <p:nvPr/>
        </p:nvSpPr>
        <p:spPr>
          <a:xfrm>
            <a:off x="0" y="0"/>
            <a:ext cx="5264150" cy="6858000"/>
          </a:xfrm>
          <a:prstGeom prst="rect">
            <a:avLst/>
          </a:prstGeom>
          <a:solidFill>
            <a:srgbClr val="47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60B94-4EBC-430B-87A1-66E24F6581E8}"/>
              </a:ext>
            </a:extLst>
          </p:cNvPr>
          <p:cNvSpPr txBox="1"/>
          <p:nvPr/>
        </p:nvSpPr>
        <p:spPr>
          <a:xfrm>
            <a:off x="766639" y="2127880"/>
            <a:ext cx="34900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E1A8"/>
                </a:solidFill>
                <a:latin typeface="Bebas Kai" panose="04050603020B02020204" pitchFamily="82" charset="0"/>
              </a:rPr>
              <a:t>Repetition</a:t>
            </a:r>
            <a:endParaRPr lang="en-US" sz="4800" b="1" dirty="0">
              <a:solidFill>
                <a:srgbClr val="FFE1A8"/>
              </a:solidFill>
              <a:latin typeface="Bebas Kai" panose="04050603020B02020204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2F1E75-661E-4786-8E73-9CD39F61536A}"/>
              </a:ext>
            </a:extLst>
          </p:cNvPr>
          <p:cNvSpPr txBox="1"/>
          <p:nvPr/>
        </p:nvSpPr>
        <p:spPr>
          <a:xfrm>
            <a:off x="766638" y="3162106"/>
            <a:ext cx="388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latinLnBrk="0" hangingPunct="0"/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Using the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same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 or </a:t>
            </a:r>
            <a:r>
              <a:rPr lang="en-US" sz="2400" b="1" dirty="0">
                <a:solidFill>
                  <a:srgbClr val="E26D5C"/>
                </a:solidFill>
                <a:latin typeface="Helvetica" pitchFamily="2" charset="0"/>
              </a:rPr>
              <a:t>similar</a:t>
            </a:r>
            <a:r>
              <a:rPr lang="en-US" sz="2400" dirty="0">
                <a:solidFill>
                  <a:srgbClr val="AB616D"/>
                </a:solidFill>
                <a:latin typeface="Helvetica" pitchFamily="2" charset="0"/>
              </a:rPr>
              <a:t> thing multiple times.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4BD77E3-45B3-4737-BDE2-93EFBDB4BB7B}"/>
              </a:ext>
            </a:extLst>
          </p:cNvPr>
          <p:cNvSpPr/>
          <p:nvPr/>
        </p:nvSpPr>
        <p:spPr>
          <a:xfrm>
            <a:off x="7529512" y="1990016"/>
            <a:ext cx="2662237" cy="716518"/>
          </a:xfrm>
          <a:prstGeom prst="roundRect">
            <a:avLst>
              <a:gd name="adj" fmla="val 50000"/>
            </a:avLst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7DAABF6-8BE6-4451-B9EF-F331D7E55CBC}"/>
              </a:ext>
            </a:extLst>
          </p:cNvPr>
          <p:cNvSpPr/>
          <p:nvPr/>
        </p:nvSpPr>
        <p:spPr>
          <a:xfrm>
            <a:off x="7529512" y="3070741"/>
            <a:ext cx="2662237" cy="71651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AB61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D9BC444-B415-4FEC-8371-016987F99023}"/>
              </a:ext>
            </a:extLst>
          </p:cNvPr>
          <p:cNvSpPr/>
          <p:nvPr/>
        </p:nvSpPr>
        <p:spPr>
          <a:xfrm>
            <a:off x="7529512" y="4151466"/>
            <a:ext cx="2662237" cy="716518"/>
          </a:xfrm>
          <a:prstGeom prst="roundRect">
            <a:avLst>
              <a:gd name="adj" fmla="val 50000"/>
            </a:avLst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0080D73-19AE-4F51-B856-845340BB2E04}"/>
              </a:ext>
            </a:extLst>
          </p:cNvPr>
          <p:cNvSpPr/>
          <p:nvPr/>
        </p:nvSpPr>
        <p:spPr>
          <a:xfrm>
            <a:off x="7529512" y="909291"/>
            <a:ext cx="2662237" cy="716518"/>
          </a:xfrm>
          <a:prstGeom prst="roundRect">
            <a:avLst>
              <a:gd name="adj" fmla="val 50000"/>
            </a:avLst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C714858-DA44-41C3-88A8-05C8AC9C3D2F}"/>
              </a:ext>
            </a:extLst>
          </p:cNvPr>
          <p:cNvSpPr/>
          <p:nvPr/>
        </p:nvSpPr>
        <p:spPr>
          <a:xfrm>
            <a:off x="7529512" y="5232191"/>
            <a:ext cx="2662237" cy="716518"/>
          </a:xfrm>
          <a:prstGeom prst="roundRect">
            <a:avLst>
              <a:gd name="adj" fmla="val 50000"/>
            </a:avLst>
          </a:prstGeom>
          <a:solidFill>
            <a:srgbClr val="AB6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72D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20810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75000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75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6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2" grpId="0" animBg="1"/>
          <p:bldP spid="13" grpId="0" animBg="1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228</Words>
  <Application>Microsoft Office PowerPoint</Application>
  <PresentationFormat>Widescreen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맑은 고딕</vt:lpstr>
      <vt:lpstr>Helvetica</vt:lpstr>
      <vt:lpstr>Helvetica Light</vt:lpstr>
      <vt:lpstr>Arial Black</vt:lpstr>
      <vt:lpstr>Bebas Kai</vt:lpstr>
      <vt:lpstr>Montserrat ExtraBold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7</cp:revision>
  <dcterms:created xsi:type="dcterms:W3CDTF">2021-09-07T02:42:10Z</dcterms:created>
  <dcterms:modified xsi:type="dcterms:W3CDTF">2022-08-08T01:08:56Z</dcterms:modified>
</cp:coreProperties>
</file>