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embeddedFontLst>
    <p:embeddedFont>
      <p:font typeface="맑은 고딕" panose="020B0503020000020004" pitchFamily="50" charset="-127"/>
      <p:regular r:id="rId8"/>
      <p:bold r:id="rId9"/>
    </p:embeddedFont>
    <p:embeddedFont>
      <p:font typeface="Built Titling Sb" panose="020B0706030202080204" pitchFamily="34" charset="0"/>
      <p:bold r:id="rId10"/>
      <p:boldItalic r:id="rId1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D2"/>
    <a:srgbClr val="006D77"/>
    <a:srgbClr val="EDF6F9"/>
    <a:srgbClr val="83C5BE"/>
    <a:srgbClr val="E29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52A6-FAE2-7D36-FB82-305EC58F8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81759-8E00-FB18-BAF1-BF542D87A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7371B-BB8E-2D9F-A45D-C85F0B85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E15EC-9575-9B01-F7DB-164F98C84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8CEA0-FE92-39E2-F74C-ED5B340F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37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575FC-9514-EA06-42E3-D0437C27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6ED2FF-8FBB-D122-B669-A8E7681EF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990B3-017D-289C-F84C-77E9A2782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D850A-AB79-F600-951C-A64006FD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FE2B-9DD9-094E-85C1-FD88D2FD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440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03035-B530-D4AB-C003-49DF0E5D60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7E56D-C0BE-355C-6964-A28B8BC20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0DCCA-E1CC-2617-1AD7-A7A4589FD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CEC2D-F1F5-0D44-928A-7E34DE960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3EE5D-B288-DAEB-A644-7F755B49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436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AB7A-F8C7-3CC4-25A3-50490EF6B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86037-054D-FEF5-37AE-A523F471E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5DAE4-9BBC-9939-1A31-97DECF330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38227-CA8D-CEA0-4816-04CDB820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2BB9E-1225-7F56-BFB6-0EBD4E29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297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2AFCD-34F3-BFE1-AB2F-35DB736A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D8421-4E48-590D-87E7-BB6CC0DB1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2CF6E-E802-3A8B-8536-BE0E4EC2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3885F-B7F2-3210-F428-0E07F88F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9A331-300D-A90F-AE66-17F29F1A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90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913D-4683-BD04-AC6C-94C2884E3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40EC2-0F2C-66C8-8C23-1E4BF58B4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7BE58-0798-E9B0-D979-B0D85E5E2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ABF42-F24E-46F5-B1E7-62CF8ACB1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86119-4DD5-CA45-2139-2A6CEBC2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33E0D-A12D-0FA9-1336-454233882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399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FEA90-3282-4B7C-2715-056B1A7E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8F266-1B9B-7F4E-D8D3-18DFA6570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06CE7F-7907-6D10-051E-9B1754F95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BCC44E-DDA7-B78C-D060-7CD1B99975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F1DE94-89C1-E5D4-13E1-1DCAF01F3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D45F12-B1D4-802D-5233-E7A66B95C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E2B7E-B4F1-F2A6-36DE-9675374E3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F74AD-1E4E-A732-A38F-80F90C2F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904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CF852-55FB-1B54-7E5B-81B97C3B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570C0-EEB8-B242-69F2-7E8E238D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393084-A647-F07E-B548-E9D876514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55DBD-D235-8311-129B-389181E02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47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FD405-0BB5-0274-D01D-213B37E2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31F52-91B2-6CC7-FF56-28A75EF9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4D751-CF99-4A46-8563-9D330E031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75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7A3AA-B453-2966-12F6-086A2EE3C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F8A35-F69B-0AB6-6E08-2A670BCFE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E68F39-7833-69EE-4D8E-83F975658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20EB2-68B1-6D60-1704-06A53A92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BB958-0B3D-CF2A-63A1-AD20E954C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81D11-5DD3-CA76-65CD-5C3DEF2C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618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FD42F-3928-CCDC-13AC-2CBEBE57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B0C9F-0ABD-883C-F017-DF540F9A64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3AED1-0EBC-0A10-B320-ED0FF963E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8A912-D02A-3BB7-8BE8-C002B0E8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E511E-92DE-9E38-083D-D4E75A6C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E95A0-83EC-2D34-35DA-2B6CEFE7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555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C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23C4B2-A678-7120-92EC-B34EAF9C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1B5A6-A4A4-5F94-EB9C-6B2778D40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B262B-DBAA-DC4A-F965-C7F61D879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72B47-4901-4F08-8671-DE6A1DC4C816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A6310-54C9-019C-C466-8E0E61702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FB065-B61F-50FC-C2E3-54055AC09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F186-D8E9-4B0D-873F-023057043B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46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E6ABBE-7E91-423D-D398-248027C1F061}"/>
              </a:ext>
            </a:extLst>
          </p:cNvPr>
          <p:cNvSpPr txBox="1"/>
          <p:nvPr/>
        </p:nvSpPr>
        <p:spPr>
          <a:xfrm>
            <a:off x="3914860" y="2497976"/>
            <a:ext cx="4362284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EDF6F9"/>
                </a:solidFill>
                <a:latin typeface="Built Titling Sb" panose="020B0706030202080204" pitchFamily="34" charset="0"/>
              </a:rPr>
              <a:t>Holi</a:t>
            </a:r>
            <a:r>
              <a:rPr lang="en-US" altLang="ko-KR" sz="11500" dirty="0">
                <a:solidFill>
                  <a:srgbClr val="FFDDD2"/>
                </a:solidFill>
                <a:latin typeface="Built Titling Sb" panose="020B0706030202080204" pitchFamily="34" charset="0"/>
              </a:rPr>
              <a:t>day</a:t>
            </a:r>
            <a:r>
              <a:rPr lang="en-US" altLang="ko-KR" sz="11500" dirty="0">
                <a:solidFill>
                  <a:srgbClr val="EDF6F9"/>
                </a:solidFill>
                <a:latin typeface="Built Titling Sb" panose="020B0706030202080204" pitchFamily="34" charset="0"/>
              </a:rPr>
              <a:t>s</a:t>
            </a:r>
            <a:endParaRPr lang="ko-KR" altLang="en-US" sz="11500" dirty="0">
              <a:solidFill>
                <a:srgbClr val="EDF6F9"/>
              </a:solidFill>
              <a:latin typeface="Built Titling Sb" panose="020B0706030202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0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F925F-BCE5-003E-7D83-8FFA8771006A}"/>
              </a:ext>
            </a:extLst>
          </p:cNvPr>
          <p:cNvSpPr/>
          <p:nvPr/>
        </p:nvSpPr>
        <p:spPr>
          <a:xfrm>
            <a:off x="4027055" y="1"/>
            <a:ext cx="8164945" cy="6858000"/>
          </a:xfrm>
          <a:prstGeom prst="rect">
            <a:avLst/>
          </a:prstGeom>
          <a:solidFill>
            <a:srgbClr val="006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F5329-98FC-69F6-E44E-C6ACFA6DA1B8}"/>
              </a:ext>
            </a:extLst>
          </p:cNvPr>
          <p:cNvSpPr txBox="1"/>
          <p:nvPr/>
        </p:nvSpPr>
        <p:spPr>
          <a:xfrm>
            <a:off x="5139375" y="2474885"/>
            <a:ext cx="39842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29578"/>
                </a:solidFill>
                <a:latin typeface="Built Titling Sb" panose="020B0706030202080204" pitchFamily="34" charset="0"/>
              </a:rPr>
              <a:t>New year’s Day</a:t>
            </a:r>
            <a:endParaRPr lang="ko-KR" altLang="en-US" sz="6000" dirty="0">
              <a:solidFill>
                <a:srgbClr val="E29578"/>
              </a:solidFill>
              <a:latin typeface="Built Titling Sb" panose="020B0706030202080204" pitchFamily="34" charset="0"/>
            </a:endParaRPr>
          </a:p>
        </p:txBody>
      </p:sp>
      <p:pic>
        <p:nvPicPr>
          <p:cNvPr id="5" name="Graphic 4" descr="Fireworks with solid fill">
            <a:extLst>
              <a:ext uri="{FF2B5EF4-FFF2-40B4-BE49-F238E27FC236}">
                <a16:creationId xmlns:a16="http://schemas.microsoft.com/office/drawing/2014/main" id="{2C9341E4-5556-EE94-A074-9F2493DB5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092" y="2066193"/>
            <a:ext cx="2848708" cy="2848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214F5A-FB45-385B-5553-0403489FD43D}"/>
              </a:ext>
            </a:extLst>
          </p:cNvPr>
          <p:cNvSpPr txBox="1"/>
          <p:nvPr/>
        </p:nvSpPr>
        <p:spPr>
          <a:xfrm>
            <a:off x="5139375" y="3584933"/>
            <a:ext cx="5873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83C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Year’s Eve is celebrated all over the world on </a:t>
            </a:r>
            <a:r>
              <a:rPr lang="en-US" altLang="ko-KR" b="1" dirty="0">
                <a:solidFill>
                  <a:srgbClr val="FFD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31</a:t>
            </a:r>
            <a:r>
              <a:rPr lang="en-US" altLang="ko-KR" dirty="0">
                <a:solidFill>
                  <a:srgbClr val="83C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People gather to watch fireworks, eat food, and drink lots of alcohol.  </a:t>
            </a:r>
            <a:endParaRPr lang="ko-KR" altLang="en-US" dirty="0">
              <a:solidFill>
                <a:srgbClr val="83C5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647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F925F-BCE5-003E-7D83-8FFA8771006A}"/>
              </a:ext>
            </a:extLst>
          </p:cNvPr>
          <p:cNvSpPr/>
          <p:nvPr/>
        </p:nvSpPr>
        <p:spPr>
          <a:xfrm>
            <a:off x="0" y="1"/>
            <a:ext cx="8164945" cy="6858000"/>
          </a:xfrm>
          <a:prstGeom prst="rect">
            <a:avLst/>
          </a:prstGeom>
          <a:solidFill>
            <a:srgbClr val="006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F5329-98FC-69F6-E44E-C6ACFA6DA1B8}"/>
              </a:ext>
            </a:extLst>
          </p:cNvPr>
          <p:cNvSpPr txBox="1"/>
          <p:nvPr/>
        </p:nvSpPr>
        <p:spPr>
          <a:xfrm>
            <a:off x="1112320" y="2474885"/>
            <a:ext cx="42989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29578"/>
                </a:solidFill>
                <a:latin typeface="Built Titling Sb" panose="020B0706030202080204" pitchFamily="34" charset="0"/>
              </a:rPr>
              <a:t>St. Patrick's Day</a:t>
            </a:r>
            <a:endParaRPr lang="ko-KR" altLang="en-US" sz="6000" dirty="0">
              <a:solidFill>
                <a:srgbClr val="E29578"/>
              </a:solidFill>
              <a:latin typeface="Built Titling Sb" panose="020B070603020208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14F5A-FB45-385B-5553-0403489FD43D}"/>
              </a:ext>
            </a:extLst>
          </p:cNvPr>
          <p:cNvSpPr txBox="1"/>
          <p:nvPr/>
        </p:nvSpPr>
        <p:spPr>
          <a:xfrm>
            <a:off x="1112320" y="3584933"/>
            <a:ext cx="5873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83C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 Patrick’s Day is an Irish holiday celebrating the achievements of St. Patrick. It is celebrated on </a:t>
            </a:r>
            <a:r>
              <a:rPr lang="en-US" altLang="ko-KR" b="1" dirty="0">
                <a:solidFill>
                  <a:srgbClr val="FFD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17</a:t>
            </a:r>
            <a:r>
              <a:rPr lang="en-US" altLang="ko-KR" b="1" baseline="30000" dirty="0">
                <a:solidFill>
                  <a:srgbClr val="FFD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b="1" dirty="0">
                <a:solidFill>
                  <a:srgbClr val="FFD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solidFill>
                  <a:srgbClr val="83C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year. Many People from around the world drink a lot of green alcohol on this day. </a:t>
            </a:r>
            <a:endParaRPr lang="ko-KR" altLang="en-US" dirty="0">
              <a:solidFill>
                <a:srgbClr val="83C5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 descr="Leprechaun hat with solid fill">
            <a:extLst>
              <a:ext uri="{FF2B5EF4-FFF2-40B4-BE49-F238E27FC236}">
                <a16:creationId xmlns:a16="http://schemas.microsoft.com/office/drawing/2014/main" id="{2BE0897B-5C49-557D-27EE-AF2F2C461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56047">
            <a:off x="8763272" y="1869990"/>
            <a:ext cx="3118022" cy="311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6450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F925F-BCE5-003E-7D83-8FFA8771006A}"/>
              </a:ext>
            </a:extLst>
          </p:cNvPr>
          <p:cNvSpPr/>
          <p:nvPr/>
        </p:nvSpPr>
        <p:spPr>
          <a:xfrm>
            <a:off x="4027055" y="1"/>
            <a:ext cx="8164945" cy="6858000"/>
          </a:xfrm>
          <a:prstGeom prst="rect">
            <a:avLst/>
          </a:prstGeom>
          <a:solidFill>
            <a:srgbClr val="006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F5329-98FC-69F6-E44E-C6ACFA6DA1B8}"/>
              </a:ext>
            </a:extLst>
          </p:cNvPr>
          <p:cNvSpPr txBox="1"/>
          <p:nvPr/>
        </p:nvSpPr>
        <p:spPr>
          <a:xfrm>
            <a:off x="5139375" y="2474885"/>
            <a:ext cx="48268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29578"/>
                </a:solidFill>
                <a:latin typeface="Built Titling Sb" panose="020B0706030202080204" pitchFamily="34" charset="0"/>
              </a:rPr>
              <a:t>Buddha’s Birthday</a:t>
            </a:r>
            <a:endParaRPr lang="ko-KR" altLang="en-US" sz="6000" dirty="0">
              <a:solidFill>
                <a:srgbClr val="E29578"/>
              </a:solidFill>
              <a:latin typeface="Built Titling Sb" panose="020B070603020208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14F5A-FB45-385B-5553-0403489FD43D}"/>
              </a:ext>
            </a:extLst>
          </p:cNvPr>
          <p:cNvSpPr txBox="1"/>
          <p:nvPr/>
        </p:nvSpPr>
        <p:spPr>
          <a:xfrm>
            <a:off x="5139375" y="3584933"/>
            <a:ext cx="5873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83C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Buddha’s birthday is celebrated on </a:t>
            </a:r>
            <a:r>
              <a:rPr lang="en-US" altLang="ko-KR" b="1" dirty="0">
                <a:solidFill>
                  <a:srgbClr val="FFD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27</a:t>
            </a:r>
            <a:r>
              <a:rPr lang="en-US" altLang="ko-KR" b="1" baseline="30000" dirty="0">
                <a:solidFill>
                  <a:srgbClr val="FFD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b="1" dirty="0">
                <a:solidFill>
                  <a:srgbClr val="FFD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solidFill>
                  <a:srgbClr val="83C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Korea. People will visit temples to commemorate the birth of Prince Siddhartha Gautama, the founder of Buddhism. </a:t>
            </a:r>
            <a:endParaRPr lang="ko-KR" altLang="en-US" dirty="0">
              <a:solidFill>
                <a:srgbClr val="83C5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 descr="Buddha Silhouette with solid fill">
            <a:extLst>
              <a:ext uri="{FF2B5EF4-FFF2-40B4-BE49-F238E27FC236}">
                <a16:creationId xmlns:a16="http://schemas.microsoft.com/office/drawing/2014/main" id="{860D8809-A03A-F7A6-3800-04B77FB55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584" y="2028694"/>
            <a:ext cx="3112477" cy="311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855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F925F-BCE5-003E-7D83-8FFA8771006A}"/>
              </a:ext>
            </a:extLst>
          </p:cNvPr>
          <p:cNvSpPr/>
          <p:nvPr/>
        </p:nvSpPr>
        <p:spPr>
          <a:xfrm>
            <a:off x="0" y="1"/>
            <a:ext cx="8164945" cy="6858000"/>
          </a:xfrm>
          <a:prstGeom prst="rect">
            <a:avLst/>
          </a:prstGeom>
          <a:solidFill>
            <a:srgbClr val="006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F5329-98FC-69F6-E44E-C6ACFA6DA1B8}"/>
              </a:ext>
            </a:extLst>
          </p:cNvPr>
          <p:cNvSpPr txBox="1"/>
          <p:nvPr/>
        </p:nvSpPr>
        <p:spPr>
          <a:xfrm>
            <a:off x="1112320" y="2474885"/>
            <a:ext cx="42989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29578"/>
                </a:solidFill>
                <a:latin typeface="Built Titling Sb" panose="020B0706030202080204" pitchFamily="34" charset="0"/>
              </a:rPr>
              <a:t>St. Patrick's Day</a:t>
            </a:r>
            <a:endParaRPr lang="ko-KR" altLang="en-US" sz="6000" dirty="0">
              <a:solidFill>
                <a:srgbClr val="E29578"/>
              </a:solidFill>
              <a:latin typeface="Built Titling Sb" panose="020B070603020208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14F5A-FB45-385B-5553-0403489FD43D}"/>
              </a:ext>
            </a:extLst>
          </p:cNvPr>
          <p:cNvSpPr txBox="1"/>
          <p:nvPr/>
        </p:nvSpPr>
        <p:spPr>
          <a:xfrm>
            <a:off x="1112320" y="3584933"/>
            <a:ext cx="5873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83C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Halloween, </a:t>
            </a:r>
            <a:r>
              <a:rPr lang="en-US" altLang="ko-KR" b="1" dirty="0">
                <a:solidFill>
                  <a:srgbClr val="FFD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31</a:t>
            </a:r>
            <a:r>
              <a:rPr lang="en-US" altLang="ko-KR" b="1" baseline="30000" dirty="0">
                <a:solidFill>
                  <a:srgbClr val="FFD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ko-KR" dirty="0">
                <a:solidFill>
                  <a:srgbClr val="83C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kids can get dressed up and go trick-or-treating. They will visit houses and the people there will give candies to the children. </a:t>
            </a:r>
            <a:endParaRPr lang="ko-KR" altLang="en-US" dirty="0">
              <a:solidFill>
                <a:srgbClr val="83C5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 descr="Jack-O-Lantern with solid fill">
            <a:extLst>
              <a:ext uri="{FF2B5EF4-FFF2-40B4-BE49-F238E27FC236}">
                <a16:creationId xmlns:a16="http://schemas.microsoft.com/office/drawing/2014/main" id="{A3B369CE-7A8E-7E8A-6907-EAD2618C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7545" y="2060275"/>
            <a:ext cx="3049316" cy="304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2062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CF925F-BCE5-003E-7D83-8FFA8771006A}"/>
              </a:ext>
            </a:extLst>
          </p:cNvPr>
          <p:cNvSpPr/>
          <p:nvPr/>
        </p:nvSpPr>
        <p:spPr>
          <a:xfrm>
            <a:off x="4027055" y="1"/>
            <a:ext cx="8164945" cy="6858000"/>
          </a:xfrm>
          <a:prstGeom prst="rect">
            <a:avLst/>
          </a:prstGeom>
          <a:solidFill>
            <a:srgbClr val="006D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EF5329-98FC-69F6-E44E-C6ACFA6DA1B8}"/>
              </a:ext>
            </a:extLst>
          </p:cNvPr>
          <p:cNvSpPr txBox="1"/>
          <p:nvPr/>
        </p:nvSpPr>
        <p:spPr>
          <a:xfrm>
            <a:off x="5139375" y="2474885"/>
            <a:ext cx="2845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E29578"/>
                </a:solidFill>
                <a:latin typeface="Built Titling Sb" panose="020B0706030202080204" pitchFamily="34" charset="0"/>
              </a:rPr>
              <a:t>Christmas</a:t>
            </a:r>
            <a:endParaRPr lang="ko-KR" altLang="en-US" sz="6000" dirty="0">
              <a:solidFill>
                <a:srgbClr val="E29578"/>
              </a:solidFill>
              <a:latin typeface="Built Titling Sb" panose="020B070603020208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14F5A-FB45-385B-5553-0403489FD43D}"/>
              </a:ext>
            </a:extLst>
          </p:cNvPr>
          <p:cNvSpPr txBox="1"/>
          <p:nvPr/>
        </p:nvSpPr>
        <p:spPr>
          <a:xfrm>
            <a:off x="5139375" y="3584933"/>
            <a:ext cx="5873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83C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Christmas, people give gifts to each other. The holiday celebrates the birth of Jesus on </a:t>
            </a:r>
            <a:r>
              <a:rPr lang="en-US" altLang="ko-KR" b="1" dirty="0">
                <a:solidFill>
                  <a:srgbClr val="FFD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25</a:t>
            </a:r>
            <a:r>
              <a:rPr lang="en-US" altLang="ko-KR" b="1" baseline="30000" dirty="0">
                <a:solidFill>
                  <a:srgbClr val="FFD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dirty="0">
                <a:solidFill>
                  <a:srgbClr val="83C5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However, you don’t have to be a Christian to enjoy this holiday. </a:t>
            </a:r>
            <a:endParaRPr lang="ko-KR" altLang="en-US" dirty="0">
              <a:solidFill>
                <a:srgbClr val="83C5B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 descr="Stocking with solid fill">
            <a:extLst>
              <a:ext uri="{FF2B5EF4-FFF2-40B4-BE49-F238E27FC236}">
                <a16:creationId xmlns:a16="http://schemas.microsoft.com/office/drawing/2014/main" id="{9775C486-5197-5D38-397E-E43C03196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215" y="1901737"/>
            <a:ext cx="3366392" cy="336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393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176</Words>
  <Application>Microsoft Office PowerPoint</Application>
  <PresentationFormat>Widescreen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맑은 고딕</vt:lpstr>
      <vt:lpstr>Arial</vt:lpstr>
      <vt:lpstr>Built Titling Sb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ESL Toybox</dc:creator>
  <cp:lastModifiedBy>ESL Toybox</cp:lastModifiedBy>
  <cp:revision>2</cp:revision>
  <dcterms:created xsi:type="dcterms:W3CDTF">2022-08-09T02:02:03Z</dcterms:created>
  <dcterms:modified xsi:type="dcterms:W3CDTF">2022-08-09T02:54:22Z</dcterms:modified>
</cp:coreProperties>
</file>