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311" r:id="rId4"/>
    <p:sldId id="312" r:id="rId5"/>
    <p:sldId id="309" r:id="rId6"/>
    <p:sldId id="339" r:id="rId7"/>
    <p:sldId id="283" r:id="rId8"/>
    <p:sldId id="280" r:id="rId9"/>
    <p:sldId id="266" r:id="rId10"/>
    <p:sldId id="340" r:id="rId11"/>
    <p:sldId id="271" r:id="rId12"/>
    <p:sldId id="282" r:id="rId13"/>
    <p:sldId id="275" r:id="rId14"/>
    <p:sldId id="272" r:id="rId15"/>
    <p:sldId id="315" r:id="rId16"/>
    <p:sldId id="284" r:id="rId17"/>
    <p:sldId id="314" r:id="rId18"/>
    <p:sldId id="313" r:id="rId19"/>
    <p:sldId id="316" r:id="rId20"/>
    <p:sldId id="317" r:id="rId21"/>
    <p:sldId id="319" r:id="rId22"/>
    <p:sldId id="289" r:id="rId23"/>
    <p:sldId id="318" r:id="rId24"/>
    <p:sldId id="290" r:id="rId25"/>
    <p:sldId id="269" r:id="rId26"/>
    <p:sldId id="291" r:id="rId27"/>
    <p:sldId id="321" r:id="rId28"/>
    <p:sldId id="267" r:id="rId29"/>
    <p:sldId id="293" r:id="rId30"/>
    <p:sldId id="295" r:id="rId31"/>
    <p:sldId id="322" r:id="rId32"/>
    <p:sldId id="323" r:id="rId33"/>
    <p:sldId id="273" r:id="rId34"/>
    <p:sldId id="294" r:id="rId35"/>
    <p:sldId id="296" r:id="rId36"/>
    <p:sldId id="325" r:id="rId37"/>
    <p:sldId id="276" r:id="rId38"/>
    <p:sldId id="297" r:id="rId39"/>
    <p:sldId id="333" r:id="rId40"/>
    <p:sldId id="274" r:id="rId41"/>
    <p:sldId id="328" r:id="rId42"/>
    <p:sldId id="301" r:id="rId43"/>
    <p:sldId id="327" r:id="rId44"/>
    <p:sldId id="326" r:id="rId45"/>
    <p:sldId id="268" r:id="rId46"/>
    <p:sldId id="270" r:id="rId47"/>
    <p:sldId id="303" r:id="rId48"/>
    <p:sldId id="304" r:id="rId49"/>
    <p:sldId id="329" r:id="rId50"/>
    <p:sldId id="330" r:id="rId51"/>
    <p:sldId id="277" r:id="rId52"/>
    <p:sldId id="332" r:id="rId53"/>
    <p:sldId id="305" r:id="rId54"/>
    <p:sldId id="331" r:id="rId55"/>
    <p:sldId id="306" r:id="rId56"/>
    <p:sldId id="341" r:id="rId57"/>
    <p:sldId id="363" r:id="rId58"/>
    <p:sldId id="344" r:id="rId59"/>
    <p:sldId id="368" r:id="rId60"/>
    <p:sldId id="364" r:id="rId61"/>
    <p:sldId id="345" r:id="rId62"/>
    <p:sldId id="367" r:id="rId63"/>
    <p:sldId id="365" r:id="rId64"/>
    <p:sldId id="346" r:id="rId65"/>
    <p:sldId id="366" r:id="rId66"/>
    <p:sldId id="369" r:id="rId67"/>
    <p:sldId id="347" r:id="rId68"/>
    <p:sldId id="370" r:id="rId69"/>
    <p:sldId id="371" r:id="rId70"/>
    <p:sldId id="348" r:id="rId71"/>
    <p:sldId id="372" r:id="rId72"/>
    <p:sldId id="373" r:id="rId73"/>
    <p:sldId id="349" r:id="rId74"/>
    <p:sldId id="374" r:id="rId75"/>
    <p:sldId id="375" r:id="rId76"/>
    <p:sldId id="350" r:id="rId77"/>
    <p:sldId id="343" r:id="rId78"/>
    <p:sldId id="377" r:id="rId79"/>
    <p:sldId id="351" r:id="rId80"/>
    <p:sldId id="378" r:id="rId81"/>
    <p:sldId id="379" r:id="rId82"/>
    <p:sldId id="352" r:id="rId83"/>
    <p:sldId id="400" r:id="rId84"/>
    <p:sldId id="381" r:id="rId85"/>
    <p:sldId id="353" r:id="rId86"/>
    <p:sldId id="399" r:id="rId87"/>
    <p:sldId id="383" r:id="rId88"/>
    <p:sldId id="354" r:id="rId89"/>
    <p:sldId id="398" r:id="rId90"/>
    <p:sldId id="385" r:id="rId91"/>
    <p:sldId id="355" r:id="rId92"/>
    <p:sldId id="387" r:id="rId93"/>
    <p:sldId id="356" r:id="rId94"/>
    <p:sldId id="401" r:id="rId95"/>
    <p:sldId id="389" r:id="rId96"/>
    <p:sldId id="357" r:id="rId97"/>
    <p:sldId id="402" r:id="rId98"/>
    <p:sldId id="391" r:id="rId99"/>
    <p:sldId id="358" r:id="rId100"/>
    <p:sldId id="395" r:id="rId101"/>
    <p:sldId id="393" r:id="rId102"/>
    <p:sldId id="361" r:id="rId103"/>
    <p:sldId id="394" r:id="rId104"/>
    <p:sldId id="359" r:id="rId105"/>
    <p:sldId id="362" r:id="rId106"/>
  </p:sldIdLst>
  <p:sldSz cx="12192000" cy="6858000"/>
  <p:notesSz cx="6858000" cy="9144000"/>
  <p:embeddedFontLst>
    <p:embeddedFont>
      <p:font typeface="Adobe Devanagari" panose="02040503050201020203" pitchFamily="18" charset="0"/>
      <p:regular r:id="rId107"/>
      <p:bold r:id="rId108"/>
      <p:italic r:id="rId109"/>
      <p:boldItalic r:id="rId110"/>
    </p:embeddedFont>
    <p:embeddedFont>
      <p:font typeface="Aharoni" panose="02010803020104030203" pitchFamily="2" charset="-79"/>
      <p:bold r:id="rId111"/>
    </p:embeddedFont>
    <p:embeddedFont>
      <p:font typeface="Bebas Neue" panose="00000500000000000000" pitchFamily="2" charset="0"/>
      <p:regular r:id="rId112"/>
      <p:bold r:id="rId113"/>
    </p:embeddedFont>
    <p:embeddedFont>
      <p:font typeface="Bebas Neue Book" panose="00000500000000000000" pitchFamily="50" charset="0"/>
      <p:regular r:id="rId114"/>
    </p:embeddedFont>
    <p:embeddedFont>
      <p:font typeface="Bebas Neue Light" panose="00000500000000000000" pitchFamily="50" charset="0"/>
      <p:regular r:id="rId115"/>
    </p:embeddedFont>
    <p:embeddedFont>
      <p:font typeface="BOSTHON BRUSH" pitchFamily="2" charset="0"/>
      <p:regular r:id="rId116"/>
    </p:embeddedFont>
    <p:embeddedFont>
      <p:font typeface="Brush StrokeFast" pitchFamily="50" charset="0"/>
      <p:regular r:id="rId117"/>
    </p:embeddedFont>
    <p:embeddedFont>
      <p:font typeface="Built Titling Lt" panose="020B0306030202080204" pitchFamily="34" charset="0"/>
      <p:regular r:id="rId118"/>
      <p:italic r:id="rId119"/>
    </p:embeddedFont>
    <p:embeddedFont>
      <p:font typeface="Built Titling Rg" panose="020B0206030202080204" pitchFamily="34" charset="0"/>
      <p:regular r:id="rId120"/>
      <p:bold r:id="rId121"/>
      <p:italic r:id="rId122"/>
      <p:boldItalic r:id="rId123"/>
    </p:embeddedFont>
    <p:embeddedFont>
      <p:font typeface="Built Titling Sb" panose="020B0706030202080204" pitchFamily="34" charset="0"/>
      <p:bold r:id="rId124"/>
      <p:boldItalic r:id="rId125"/>
    </p:embeddedFont>
    <p:embeddedFont>
      <p:font typeface="Calibri" panose="020F0502020204030204" pitchFamily="34" charset="0"/>
      <p:regular r:id="rId126"/>
      <p:bold r:id="rId127"/>
      <p:italic r:id="rId128"/>
      <p:boldItalic r:id="rId129"/>
    </p:embeddedFont>
    <p:embeddedFont>
      <p:font typeface="Calibri Light" panose="020F0302020204030204" pitchFamily="34" charset="0"/>
      <p:regular r:id="rId130"/>
      <p:italic r:id="rId131"/>
    </p:embeddedFont>
    <p:embeddedFont>
      <p:font typeface="Chalk" panose="02000503000000000000" pitchFamily="2" charset="0"/>
      <p:regular r:id="rId132"/>
    </p:embeddedFont>
    <p:embeddedFont>
      <p:font typeface="Code Pro-Trial Black" panose="00000800000000000000" pitchFamily="50" charset="0"/>
      <p:bold r:id="rId133"/>
    </p:embeddedFont>
    <p:embeddedFont>
      <p:font typeface="Cooper Black" panose="0208090404030B020404" pitchFamily="18" charset="0"/>
      <p:regular r:id="rId134"/>
    </p:embeddedFont>
    <p:embeddedFont>
      <p:font typeface="DCC - Ash" pitchFamily="50" charset="-18"/>
      <p:regular r:id="rId135"/>
    </p:embeddedFont>
    <p:embeddedFont>
      <p:font typeface="HelveticaNeueLTW06-97BlkCnObl" panose="020B0906030702040204" pitchFamily="34" charset="0"/>
      <p:boldItalic r:id="rId136"/>
    </p:embeddedFont>
    <p:embeddedFont>
      <p:font typeface="Impact" panose="020B0806030902050204" pitchFamily="34" charset="0"/>
      <p:regular r:id="rId1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7F0"/>
    <a:srgbClr val="DAF0FD"/>
    <a:srgbClr val="FFFFFF"/>
    <a:srgbClr val="F2545B"/>
    <a:srgbClr val="DC9B02"/>
    <a:srgbClr val="A93F55"/>
    <a:srgbClr val="FED9B7"/>
    <a:srgbClr val="444D5B"/>
    <a:srgbClr val="DDDDDD"/>
    <a:srgbClr val="E4DC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1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6.fntdata"/><Relationship Id="rId133" Type="http://schemas.openxmlformats.org/officeDocument/2006/relationships/font" Target="fonts/font27.fntdata"/><Relationship Id="rId138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font" Target="fonts/font1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7.fntdata"/><Relationship Id="rId128" Type="http://schemas.openxmlformats.org/officeDocument/2006/relationships/font" Target="fonts/font2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7.fntdata"/><Relationship Id="rId118" Type="http://schemas.openxmlformats.org/officeDocument/2006/relationships/font" Target="fonts/font12.fntdata"/><Relationship Id="rId134" Type="http://schemas.openxmlformats.org/officeDocument/2006/relationships/font" Target="fonts/font28.fntdata"/><Relationship Id="rId13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2.fntdata"/><Relationship Id="rId116" Type="http://schemas.openxmlformats.org/officeDocument/2006/relationships/font" Target="fonts/font10.fntdata"/><Relationship Id="rId124" Type="http://schemas.openxmlformats.org/officeDocument/2006/relationships/font" Target="fonts/font18.fntdata"/><Relationship Id="rId129" Type="http://schemas.openxmlformats.org/officeDocument/2006/relationships/font" Target="fonts/font23.fntdata"/><Relationship Id="rId137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5.fntdata"/><Relationship Id="rId132" Type="http://schemas.openxmlformats.org/officeDocument/2006/relationships/font" Target="fonts/font26.fntdata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8.fntdata"/><Relationship Id="rId119" Type="http://schemas.openxmlformats.org/officeDocument/2006/relationships/font" Target="fonts/font13.fntdata"/><Relationship Id="rId12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6.fntdata"/><Relationship Id="rId130" Type="http://schemas.openxmlformats.org/officeDocument/2006/relationships/font" Target="fonts/font24.fntdata"/><Relationship Id="rId135" Type="http://schemas.openxmlformats.org/officeDocument/2006/relationships/font" Target="fonts/font2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4.fntdata"/><Relationship Id="rId125" Type="http://schemas.openxmlformats.org/officeDocument/2006/relationships/font" Target="fonts/font19.fntdata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4.fntdata"/><Relationship Id="rId115" Type="http://schemas.openxmlformats.org/officeDocument/2006/relationships/font" Target="fonts/font9.fntdata"/><Relationship Id="rId131" Type="http://schemas.openxmlformats.org/officeDocument/2006/relationships/font" Target="fonts/font25.fntdata"/><Relationship Id="rId136" Type="http://schemas.openxmlformats.org/officeDocument/2006/relationships/font" Target="fonts/font3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2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8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6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7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41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8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6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4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88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1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2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E87DE-7AFF-4EA6-B378-F29FD9B909A8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4264B-7E2C-422E-95CE-EE687FD5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141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share/enter-kahoot-title/334ab049-eece-45d1-8393-43a371ee56f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gif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microsoft.com/office/2007/relationships/hdphoto" Target="../media/hdphoto9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microsoft.com/office/2007/relationships/hdphoto" Target="../media/hdphoto11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microsoft.com/office/2007/relationships/hdphoto" Target="../media/hdphoto13.wdp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6A9C0A-C353-4E82-910E-430E1844EF79}"/>
              </a:ext>
            </a:extLst>
          </p:cNvPr>
          <p:cNvSpPr txBox="1"/>
          <p:nvPr/>
        </p:nvSpPr>
        <p:spPr>
          <a:xfrm>
            <a:off x="643123" y="728260"/>
            <a:ext cx="10349308" cy="5463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Drawing a </a:t>
            </a:r>
          </a:p>
          <a:p>
            <a:r>
              <a:rPr lang="en-US" sz="13800" spc="3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CANADIAN</a:t>
            </a:r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en-US" sz="96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Map</a:t>
            </a:r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E35D2-0B4A-4134-944D-DDB2C822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t="26377" r="65157" b="50000"/>
          <a:stretch/>
        </p:blipFill>
        <p:spPr>
          <a:xfrm>
            <a:off x="4629150" y="-1809750"/>
            <a:ext cx="32385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4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6A9C0A-C353-4E82-910E-430E1844EF79}"/>
              </a:ext>
            </a:extLst>
          </p:cNvPr>
          <p:cNvSpPr txBox="1"/>
          <p:nvPr/>
        </p:nvSpPr>
        <p:spPr>
          <a:xfrm>
            <a:off x="612304" y="197346"/>
            <a:ext cx="9579867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DRAW THE </a:t>
            </a:r>
          </a:p>
          <a:p>
            <a:r>
              <a:rPr lang="en-US" sz="11500" spc="3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PROVINCES </a:t>
            </a:r>
          </a:p>
          <a:p>
            <a:r>
              <a:rPr lang="en-US" sz="88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endParaRPr lang="en-US" sz="11500" dirty="0">
              <a:solidFill>
                <a:srgbClr val="A93F5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TERRITORIES</a:t>
            </a:r>
            <a:r>
              <a:rPr lang="en-US" sz="115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E35D2-0B4A-4134-944D-DDB2C822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t="26377" r="65157" b="50000"/>
          <a:stretch/>
        </p:blipFill>
        <p:spPr>
          <a:xfrm>
            <a:off x="4629150" y="-1809750"/>
            <a:ext cx="32385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3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CDC258-7D02-4CE7-9EE0-098DBFD92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3" t="13913" r="11162" b="5292"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pic>
        <p:nvPicPr>
          <p:cNvPr id="8194" name="Picture 2" descr="Fairmont Chateau Lake Louise $309. Lake Louise Hotel Deals &amp; Reviews - KAYAK">
            <a:extLst>
              <a:ext uri="{FF2B5EF4-FFF2-40B4-BE49-F238E27FC236}">
                <a16:creationId xmlns:a16="http://schemas.microsoft.com/office/drawing/2014/main" id="{98032B48-B644-4A8F-8991-0E448169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77C9A224-EC17-4E75-90F3-B0195DAC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4" y="-3176"/>
            <a:ext cx="12197954" cy="685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3449 L 4.16667E-7 2.96296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WT Tourism giving away 150 free flights to Yellowknife | CBC News">
            <a:extLst>
              <a:ext uri="{FF2B5EF4-FFF2-40B4-BE49-F238E27FC236}">
                <a16:creationId xmlns:a16="http://schemas.microsoft.com/office/drawing/2014/main" id="{2CD8DD82-87DA-47CD-9660-4C19F5E3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" y="3176"/>
            <a:ext cx="12179414" cy="6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714740" y="4276884"/>
            <a:ext cx="731642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3F7F0"/>
                </a:solidFill>
                <a:latin typeface="Bebas Neue Book" panose="00000500000000000000" pitchFamily="50" charset="0"/>
                <a:cs typeface="Aharoni" panose="02010803020104030203" pitchFamily="2" charset="-79"/>
              </a:rPr>
              <a:t>Yellowknife</a:t>
            </a:r>
          </a:p>
        </p:txBody>
      </p:sp>
    </p:spTree>
    <p:extLst>
      <p:ext uri="{BB962C8B-B14F-4D97-AF65-F5344CB8AC3E}">
        <p14:creationId xmlns:p14="http://schemas.microsoft.com/office/powerpoint/2010/main" val="403786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9C125-0515-46D4-8466-BF85427AE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9" t="9519" r="6715" b="3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3142A-B6A9-4D3F-B3DB-B83A1A80801A}"/>
              </a:ext>
            </a:extLst>
          </p:cNvPr>
          <p:cNvSpPr txBox="1"/>
          <p:nvPr/>
        </p:nvSpPr>
        <p:spPr>
          <a:xfrm>
            <a:off x="4635916" y="2900115"/>
            <a:ext cx="137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YELLOWKNIFE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8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F91B6B-C33B-44C5-8D7E-DBD79C1F2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79" t="9519" r="6715" b="3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Angola Polishes 3 Percent of Rough Diamonds Produced Internally -  allAfrica.com">
            <a:extLst>
              <a:ext uri="{FF2B5EF4-FFF2-40B4-BE49-F238E27FC236}">
                <a16:creationId xmlns:a16="http://schemas.microsoft.com/office/drawing/2014/main" id="{66016C2E-8CF0-4715-A0B4-BE5E88AB1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245"/>
            <a:ext cx="12192000" cy="746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41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7B91699-5BE8-4713-B60B-5910B61C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D10205-5EE7-4FA6-9552-53380CD035B4}"/>
              </a:ext>
            </a:extLst>
          </p:cNvPr>
          <p:cNvSpPr txBox="1"/>
          <p:nvPr/>
        </p:nvSpPr>
        <p:spPr>
          <a:xfrm>
            <a:off x="5754847" y="2975995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NUNAVUT       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371FD-5B7C-4573-8B28-F27A196F0134}"/>
              </a:ext>
            </a:extLst>
          </p:cNvPr>
          <p:cNvSpPr txBox="1"/>
          <p:nvPr/>
        </p:nvSpPr>
        <p:spPr>
          <a:xfrm>
            <a:off x="4118996" y="3105834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3F7F0"/>
                </a:solidFill>
                <a:latin typeface="Impact" panose="020B0806030902050204" pitchFamily="34" charset="0"/>
              </a:rPr>
              <a:t>NORTHWEST</a:t>
            </a:r>
          </a:p>
          <a:p>
            <a:r>
              <a:rPr lang="en-US" altLang="ko-KR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3F7F0"/>
                </a:solidFill>
                <a:latin typeface="Impact" panose="020B0806030902050204" pitchFamily="34" charset="0"/>
              </a:rPr>
              <a:t>TERRITORY     </a:t>
            </a:r>
            <a:endParaRPr lang="ko-KR" altLang="en-US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2F816B-B1A1-41C3-AB10-D131C4EFD0E2}"/>
              </a:ext>
            </a:extLst>
          </p:cNvPr>
          <p:cNvSpPr txBox="1"/>
          <p:nvPr/>
        </p:nvSpPr>
        <p:spPr>
          <a:xfrm>
            <a:off x="7139031" y="5234730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Impact" panose="020B0806030902050204" pitchFamily="34" charset="0"/>
              </a:rPr>
              <a:t>ONTARIO </a:t>
            </a:r>
            <a:endParaRPr lang="ko-KR" altLang="en-US" dirty="0"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45408-B841-4DC0-9A9C-D06B9A8DD601}"/>
              </a:ext>
            </a:extLst>
          </p:cNvPr>
          <p:cNvSpPr txBox="1"/>
          <p:nvPr/>
        </p:nvSpPr>
        <p:spPr>
          <a:xfrm>
            <a:off x="8394650" y="4557152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Impact" panose="020B0806030902050204" pitchFamily="34" charset="0"/>
              </a:rPr>
              <a:t>QUEBEC </a:t>
            </a:r>
            <a:endParaRPr lang="ko-KR" altLang="en-US" dirty="0"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86A2F-E3E8-49EC-8B20-3889C7BF653A}"/>
              </a:ext>
            </a:extLst>
          </p:cNvPr>
          <p:cNvSpPr txBox="1"/>
          <p:nvPr/>
        </p:nvSpPr>
        <p:spPr>
          <a:xfrm>
            <a:off x="10579915" y="5809376"/>
            <a:ext cx="141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AFB9"/>
                </a:solidFill>
                <a:latin typeface="Impact" panose="020B0806030902050204" pitchFamily="34" charset="0"/>
              </a:rPr>
              <a:t>NOVA SCOTIA </a:t>
            </a:r>
            <a:endParaRPr lang="ko-KR" altLang="en-US" dirty="0">
              <a:solidFill>
                <a:srgbClr val="00AFB9"/>
              </a:solidFill>
              <a:latin typeface="Impact" panose="020B080603090205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EA00B4-8A3C-4DD5-B00A-88DF6DF2B6AF}"/>
              </a:ext>
            </a:extLst>
          </p:cNvPr>
          <p:cNvCxnSpPr>
            <a:cxnSpLocks/>
          </p:cNvCxnSpPr>
          <p:nvPr/>
        </p:nvCxnSpPr>
        <p:spPr>
          <a:xfrm flipH="1" flipV="1">
            <a:off x="9907398" y="5545124"/>
            <a:ext cx="256762" cy="855676"/>
          </a:xfrm>
          <a:prstGeom prst="line">
            <a:avLst/>
          </a:prstGeom>
          <a:ln w="38100">
            <a:solidFill>
              <a:srgbClr val="FED9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5EBDB2-0767-40EB-BF90-6D687B8560E9}"/>
              </a:ext>
            </a:extLst>
          </p:cNvPr>
          <p:cNvSpPr txBox="1"/>
          <p:nvPr/>
        </p:nvSpPr>
        <p:spPr>
          <a:xfrm>
            <a:off x="9975908" y="6333688"/>
            <a:ext cx="180209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ED9B7"/>
                </a:solidFill>
                <a:latin typeface="Impact" panose="020B0806030902050204" pitchFamily="34" charset="0"/>
              </a:rPr>
              <a:t>NEW BRUNSWICK </a:t>
            </a:r>
            <a:endParaRPr lang="ko-KR" altLang="en-US" dirty="0">
              <a:solidFill>
                <a:srgbClr val="FED9B7"/>
              </a:solidFill>
              <a:latin typeface="Impact" panose="020B080603090205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F7FF72-FCF1-4C9B-ABC0-5F2F07D26FB8}"/>
              </a:ext>
            </a:extLst>
          </p:cNvPr>
          <p:cNvCxnSpPr>
            <a:cxnSpLocks/>
          </p:cNvCxnSpPr>
          <p:nvPr/>
        </p:nvCxnSpPr>
        <p:spPr>
          <a:xfrm flipH="1" flipV="1">
            <a:off x="10377182" y="5456947"/>
            <a:ext cx="394282" cy="401238"/>
          </a:xfrm>
          <a:prstGeom prst="line">
            <a:avLst/>
          </a:prstGeom>
          <a:ln w="38100">
            <a:solidFill>
              <a:srgbClr val="00AF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2EB6E3-722C-40CB-9CB1-FF9365532EFE}"/>
              </a:ext>
            </a:extLst>
          </p:cNvPr>
          <p:cNvCxnSpPr>
            <a:cxnSpLocks/>
          </p:cNvCxnSpPr>
          <p:nvPr/>
        </p:nvCxnSpPr>
        <p:spPr>
          <a:xfrm flipH="1">
            <a:off x="10108735" y="3724712"/>
            <a:ext cx="259195" cy="360834"/>
          </a:xfrm>
          <a:prstGeom prst="line">
            <a:avLst/>
          </a:prstGeom>
          <a:ln w="38100">
            <a:solidFill>
              <a:srgbClr val="FED9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7DEF479-EDEC-4C96-BCFD-FB810BF74174}"/>
              </a:ext>
            </a:extLst>
          </p:cNvPr>
          <p:cNvSpPr txBox="1"/>
          <p:nvPr/>
        </p:nvSpPr>
        <p:spPr>
          <a:xfrm>
            <a:off x="10108735" y="3429000"/>
            <a:ext cx="165558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ED9B7"/>
                </a:solidFill>
                <a:latin typeface="Impact" panose="020B0806030902050204" pitchFamily="34" charset="0"/>
              </a:rPr>
              <a:t>NEWFOUNDLAND</a:t>
            </a:r>
            <a:endParaRPr lang="ko-KR" altLang="en-US" dirty="0">
              <a:solidFill>
                <a:srgbClr val="FED9B7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531B1-17A9-407A-BFA3-3D40B4D887B5}"/>
              </a:ext>
            </a:extLst>
          </p:cNvPr>
          <p:cNvSpPr txBox="1"/>
          <p:nvPr/>
        </p:nvSpPr>
        <p:spPr>
          <a:xfrm>
            <a:off x="4429388" y="4620020"/>
            <a:ext cx="9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ALBERTA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48690-F1C7-4AAE-AB28-3B95CCB96372}"/>
              </a:ext>
            </a:extLst>
          </p:cNvPr>
          <p:cNvSpPr txBox="1"/>
          <p:nvPr/>
        </p:nvSpPr>
        <p:spPr>
          <a:xfrm rot="17353536">
            <a:off x="4865242" y="4804685"/>
            <a:ext cx="165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SASKATCHEWAN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416296-6D6E-4FAB-93A3-BDC00BCB1D3E}"/>
              </a:ext>
            </a:extLst>
          </p:cNvPr>
          <p:cNvSpPr txBox="1"/>
          <p:nvPr/>
        </p:nvSpPr>
        <p:spPr>
          <a:xfrm rot="21239336">
            <a:off x="6050647" y="4557151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n>
                  <a:solidFill>
                    <a:srgbClr val="444D5B"/>
                  </a:solidFill>
                </a:ln>
                <a:solidFill>
                  <a:srgbClr val="F3F7F0"/>
                </a:solidFill>
                <a:latin typeface="Impact" panose="020B0806030902050204" pitchFamily="34" charset="0"/>
              </a:rPr>
              <a:t>MANITOBA</a:t>
            </a:r>
            <a:endParaRPr lang="ko-KR" altLang="en-US" dirty="0">
              <a:ln>
                <a:solidFill>
                  <a:srgbClr val="444D5B"/>
                </a:solidFill>
              </a:ln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62F1AA-09E8-4C56-A86C-686CF67FA111}"/>
              </a:ext>
            </a:extLst>
          </p:cNvPr>
          <p:cNvSpPr txBox="1"/>
          <p:nvPr/>
        </p:nvSpPr>
        <p:spPr>
          <a:xfrm>
            <a:off x="3479796" y="4666185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BRITISH</a:t>
            </a:r>
          </a:p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COLUMBIA 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B34321-B108-48F0-A51C-70878B1E5BB9}"/>
              </a:ext>
            </a:extLst>
          </p:cNvPr>
          <p:cNvSpPr txBox="1"/>
          <p:nvPr/>
        </p:nvSpPr>
        <p:spPr>
          <a:xfrm>
            <a:off x="3084175" y="3059667"/>
            <a:ext cx="79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YUKON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1293F8-AE3F-49C0-90D8-F90EC81C7242}"/>
              </a:ext>
            </a:extLst>
          </p:cNvPr>
          <p:cNvSpPr txBox="1"/>
          <p:nvPr/>
        </p:nvSpPr>
        <p:spPr>
          <a:xfrm>
            <a:off x="10729519" y="4949505"/>
            <a:ext cx="964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PRINCE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EDWARD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ISLAND 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9E65B0-F573-48FD-A1A6-B25776824C79}"/>
              </a:ext>
            </a:extLst>
          </p:cNvPr>
          <p:cNvCxnSpPr>
            <a:cxnSpLocks/>
          </p:cNvCxnSpPr>
          <p:nvPr/>
        </p:nvCxnSpPr>
        <p:spPr>
          <a:xfrm flipH="1">
            <a:off x="10201876" y="5234838"/>
            <a:ext cx="527643" cy="0"/>
          </a:xfrm>
          <a:prstGeom prst="line">
            <a:avLst/>
          </a:prstGeom>
          <a:ln w="38100">
            <a:solidFill>
              <a:srgbClr val="F254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0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5E1FF9-5D1F-4BF9-B42F-74F47A4351AF}"/>
              </a:ext>
            </a:extLst>
          </p:cNvPr>
          <p:cNvSpPr/>
          <p:nvPr/>
        </p:nvSpPr>
        <p:spPr>
          <a:xfrm>
            <a:off x="1286662" y="2252363"/>
            <a:ext cx="9932565" cy="2130804"/>
          </a:xfrm>
          <a:prstGeom prst="rect">
            <a:avLst/>
          </a:prstGeom>
          <a:solidFill>
            <a:srgbClr val="FED9B7"/>
          </a:solidFill>
          <a:ln w="76200">
            <a:solidFill>
              <a:srgbClr val="F254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4E38A-9243-49DE-AB3E-0794FFBE64DE}"/>
              </a:ext>
            </a:extLst>
          </p:cNvPr>
          <p:cNvSpPr txBox="1"/>
          <p:nvPr/>
        </p:nvSpPr>
        <p:spPr>
          <a:xfrm>
            <a:off x="1655307" y="3244334"/>
            <a:ext cx="919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hlinkClick r:id="rId2"/>
              </a:rPr>
              <a:t>https://create.kahoot.it/share/enter-kahoot-title/334ab049-eece-45d1-8393-43a371ee56f0</a:t>
            </a:r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4642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9A1F746-39D9-4D1F-A213-2C0981683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5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58ED61-44A9-4B31-AC83-00B4A6247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66" y="0"/>
            <a:ext cx="6131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0847A61-5096-4940-9296-102F5620A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BA0AD8B-1D88-4A75-B57F-5B49A875E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DE2FD0-BE84-4B3E-B971-58D250BD22EE}"/>
              </a:ext>
            </a:extLst>
          </p:cNvPr>
          <p:cNvSpPr txBox="1"/>
          <p:nvPr/>
        </p:nvSpPr>
        <p:spPr>
          <a:xfrm>
            <a:off x="7139031" y="5234730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Impact" panose="020B0806030902050204" pitchFamily="34" charset="0"/>
              </a:rPr>
              <a:t>ONTARIO </a:t>
            </a:r>
            <a:endParaRPr lang="ko-KR" altLang="en-US" dirty="0"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9F148-B184-4B26-8936-5E5B5040FCC3}"/>
              </a:ext>
            </a:extLst>
          </p:cNvPr>
          <p:cNvSpPr txBox="1"/>
          <p:nvPr/>
        </p:nvSpPr>
        <p:spPr>
          <a:xfrm>
            <a:off x="8583336" y="4237838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Impact" panose="020B0806030902050204" pitchFamily="34" charset="0"/>
              </a:rPr>
              <a:t>QUEBEC </a:t>
            </a:r>
            <a:endParaRPr lang="ko-KR" altLang="en-US" dirty="0">
              <a:latin typeface="Impact" panose="020B080603090205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DB3AD-D929-4F26-83CB-72B06D1F267D}"/>
              </a:ext>
            </a:extLst>
          </p:cNvPr>
          <p:cNvSpPr txBox="1"/>
          <p:nvPr/>
        </p:nvSpPr>
        <p:spPr>
          <a:xfrm>
            <a:off x="10579915" y="5809376"/>
            <a:ext cx="141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AFB9"/>
                </a:solidFill>
                <a:latin typeface="Impact" panose="020B0806030902050204" pitchFamily="34" charset="0"/>
              </a:rPr>
              <a:t>NOVA SCOTIA </a:t>
            </a:r>
            <a:endParaRPr lang="ko-KR" altLang="en-US" dirty="0">
              <a:solidFill>
                <a:srgbClr val="00AFB9"/>
              </a:solidFill>
              <a:latin typeface="Impact" panose="020B080603090205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C16F8BF-F315-4941-A7F8-D71D8D6AE322}"/>
              </a:ext>
            </a:extLst>
          </p:cNvPr>
          <p:cNvCxnSpPr>
            <a:cxnSpLocks/>
          </p:cNvCxnSpPr>
          <p:nvPr/>
        </p:nvCxnSpPr>
        <p:spPr>
          <a:xfrm flipH="1" flipV="1">
            <a:off x="9907398" y="5545124"/>
            <a:ext cx="256762" cy="855676"/>
          </a:xfrm>
          <a:prstGeom prst="line">
            <a:avLst/>
          </a:prstGeom>
          <a:ln w="38100">
            <a:solidFill>
              <a:srgbClr val="FED9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0D447D8-6734-4224-91C6-10A4C1D45069}"/>
              </a:ext>
            </a:extLst>
          </p:cNvPr>
          <p:cNvSpPr txBox="1"/>
          <p:nvPr/>
        </p:nvSpPr>
        <p:spPr>
          <a:xfrm>
            <a:off x="9975908" y="6333688"/>
            <a:ext cx="180209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ED9B7"/>
                </a:solidFill>
                <a:latin typeface="Impact" panose="020B0806030902050204" pitchFamily="34" charset="0"/>
              </a:rPr>
              <a:t>NEW BRUNSWICK </a:t>
            </a:r>
            <a:endParaRPr lang="ko-KR" altLang="en-US" dirty="0">
              <a:solidFill>
                <a:srgbClr val="FED9B7"/>
              </a:solidFill>
              <a:latin typeface="Impact" panose="020B080603090205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31D564-B517-43CF-8881-B36E637D705A}"/>
              </a:ext>
            </a:extLst>
          </p:cNvPr>
          <p:cNvCxnSpPr>
            <a:cxnSpLocks/>
          </p:cNvCxnSpPr>
          <p:nvPr/>
        </p:nvCxnSpPr>
        <p:spPr>
          <a:xfrm flipH="1" flipV="1">
            <a:off x="10377182" y="5456947"/>
            <a:ext cx="394282" cy="401238"/>
          </a:xfrm>
          <a:prstGeom prst="line">
            <a:avLst/>
          </a:prstGeom>
          <a:ln w="38100">
            <a:solidFill>
              <a:srgbClr val="00AF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1041773-DF2F-4CD7-9BA4-9350E19ED924}"/>
              </a:ext>
            </a:extLst>
          </p:cNvPr>
          <p:cNvSpPr txBox="1"/>
          <p:nvPr/>
        </p:nvSpPr>
        <p:spPr>
          <a:xfrm>
            <a:off x="9099574" y="999815"/>
            <a:ext cx="1638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1867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opulation Density of Canada | Geopolitical Futures">
            <a:extLst>
              <a:ext uri="{FF2B5EF4-FFF2-40B4-BE49-F238E27FC236}">
                <a16:creationId xmlns:a16="http://schemas.microsoft.com/office/drawing/2014/main" id="{E51E0727-68C2-4DE1-B6FE-A7A4A7B73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5" b="11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4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iagara Falls - Wikipedia">
            <a:extLst>
              <a:ext uri="{FF2B5EF4-FFF2-40B4-BE49-F238E27FC236}">
                <a16:creationId xmlns:a16="http://schemas.microsoft.com/office/drawing/2014/main" id="{28CA164D-7D71-4BAA-9E7B-0620BEB36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7" b="46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208659" y="325141"/>
            <a:ext cx="31635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Ontario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2193704" y="1289488"/>
            <a:ext cx="43669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Niagara Falls</a:t>
            </a:r>
          </a:p>
        </p:txBody>
      </p:sp>
    </p:spTree>
    <p:extLst>
      <p:ext uri="{BB962C8B-B14F-4D97-AF65-F5344CB8AC3E}">
        <p14:creationId xmlns:p14="http://schemas.microsoft.com/office/powerpoint/2010/main" val="2529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Great Lakes Region: A Model of Binational Cooperation ...">
            <a:extLst>
              <a:ext uri="{FF2B5EF4-FFF2-40B4-BE49-F238E27FC236}">
                <a16:creationId xmlns:a16="http://schemas.microsoft.com/office/drawing/2014/main" id="{8A48CE4B-3CEC-4C8C-9CCC-54169C0D9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5" b="1873"/>
          <a:stretch/>
        </p:blipFill>
        <p:spPr bwMode="auto">
          <a:xfrm>
            <a:off x="-1265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6870550" y="639178"/>
            <a:ext cx="31635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Ontario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7855595" y="1603525"/>
            <a:ext cx="38924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Great Lakes</a:t>
            </a:r>
          </a:p>
        </p:txBody>
      </p:sp>
    </p:spTree>
    <p:extLst>
      <p:ext uri="{BB962C8B-B14F-4D97-AF65-F5344CB8AC3E}">
        <p14:creationId xmlns:p14="http://schemas.microsoft.com/office/powerpoint/2010/main" val="219107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ebec companies turning to B.C. for help courting China ...">
            <a:extLst>
              <a:ext uri="{FF2B5EF4-FFF2-40B4-BE49-F238E27FC236}">
                <a16:creationId xmlns:a16="http://schemas.microsoft.com/office/drawing/2014/main" id="{6936B5A1-2B95-4221-A93E-E99E75F0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7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7683349" y="1461213"/>
            <a:ext cx="2640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Quebec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8668394" y="2425560"/>
            <a:ext cx="25042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French </a:t>
            </a:r>
          </a:p>
        </p:txBody>
      </p:sp>
    </p:spTree>
    <p:extLst>
      <p:ext uri="{BB962C8B-B14F-4D97-AF65-F5344CB8AC3E}">
        <p14:creationId xmlns:p14="http://schemas.microsoft.com/office/powerpoint/2010/main" val="42775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Quebec Lakes You've Never Visited But Definitely Should - MTL Blog">
            <a:extLst>
              <a:ext uri="{FF2B5EF4-FFF2-40B4-BE49-F238E27FC236}">
                <a16:creationId xmlns:a16="http://schemas.microsoft.com/office/drawing/2014/main" id="{122248DD-1820-4DA9-8F3F-A71FF0000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3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8539BD-B2FE-4FA4-AC13-4F2045BE8D0F}"/>
              </a:ext>
            </a:extLst>
          </p:cNvPr>
          <p:cNvSpPr txBox="1"/>
          <p:nvPr/>
        </p:nvSpPr>
        <p:spPr>
          <a:xfrm>
            <a:off x="3124144" y="2283503"/>
            <a:ext cx="2640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Quebec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5987D-5486-4134-B756-D6BC5A94FD2B}"/>
              </a:ext>
            </a:extLst>
          </p:cNvPr>
          <p:cNvSpPr txBox="1"/>
          <p:nvPr/>
        </p:nvSpPr>
        <p:spPr>
          <a:xfrm>
            <a:off x="4109189" y="3247850"/>
            <a:ext cx="51667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The most water </a:t>
            </a:r>
          </a:p>
        </p:txBody>
      </p:sp>
    </p:spTree>
    <p:extLst>
      <p:ext uri="{BB962C8B-B14F-4D97-AF65-F5344CB8AC3E}">
        <p14:creationId xmlns:p14="http://schemas.microsoft.com/office/powerpoint/2010/main" val="27941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DDF09C-7212-4D35-821C-51564CCB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7" y="0"/>
            <a:ext cx="7561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ED2137-674C-468C-BBBC-83C76CD34A8C}"/>
              </a:ext>
            </a:extLst>
          </p:cNvPr>
          <p:cNvSpPr txBox="1"/>
          <p:nvPr/>
        </p:nvSpPr>
        <p:spPr>
          <a:xfrm>
            <a:off x="634953" y="442327"/>
            <a:ext cx="5461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cs typeface="Aharoni" panose="02010803020104030203" pitchFamily="2" charset="-79"/>
              </a:rPr>
              <a:t>Pre-</a:t>
            </a:r>
          </a:p>
          <a:p>
            <a:r>
              <a:rPr lang="en-US" sz="6600" dirty="0">
                <a:solidFill>
                  <a:srgbClr val="F3F7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trokeFast" pitchFamily="50" charset="0"/>
                <a:cs typeface="Aharoni" panose="02010803020104030203" pitchFamily="2" charset="-79"/>
              </a:rPr>
              <a:t>Colonization </a:t>
            </a:r>
          </a:p>
        </p:txBody>
      </p:sp>
    </p:spTree>
    <p:extLst>
      <p:ext uri="{BB962C8B-B14F-4D97-AF65-F5344CB8AC3E}">
        <p14:creationId xmlns:p14="http://schemas.microsoft.com/office/powerpoint/2010/main" val="3815660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int Lawrence Seaway | waterway, North America | Britannica">
            <a:extLst>
              <a:ext uri="{FF2B5EF4-FFF2-40B4-BE49-F238E27FC236}">
                <a16:creationId xmlns:a16="http://schemas.microsoft.com/office/drawing/2014/main" id="{17D7A158-127B-4348-910E-2AF7E873C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B1C314-841D-404D-B5E1-23886BEDA6A7}"/>
              </a:ext>
            </a:extLst>
          </p:cNvPr>
          <p:cNvSpPr txBox="1"/>
          <p:nvPr/>
        </p:nvSpPr>
        <p:spPr>
          <a:xfrm>
            <a:off x="4108876" y="1073285"/>
            <a:ext cx="26404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Quebec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76CD6E-0ECC-4988-BE7D-6B3BF01C4CC2}"/>
              </a:ext>
            </a:extLst>
          </p:cNvPr>
          <p:cNvSpPr txBox="1"/>
          <p:nvPr/>
        </p:nvSpPr>
        <p:spPr>
          <a:xfrm>
            <a:off x="5093921" y="2037632"/>
            <a:ext cx="69653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Saint Lawrence River </a:t>
            </a:r>
          </a:p>
        </p:txBody>
      </p:sp>
    </p:spTree>
    <p:extLst>
      <p:ext uri="{BB962C8B-B14F-4D97-AF65-F5344CB8AC3E}">
        <p14:creationId xmlns:p14="http://schemas.microsoft.com/office/powerpoint/2010/main" val="317136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eggy's Cove | South Shore | Regions | Tourism Nova Scotia">
            <a:extLst>
              <a:ext uri="{FF2B5EF4-FFF2-40B4-BE49-F238E27FC236}">
                <a16:creationId xmlns:a16="http://schemas.microsoft.com/office/drawing/2014/main" id="{FA9905C1-2BAE-4D0F-8F49-88A0C5AC6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74186" y="1285722"/>
            <a:ext cx="55324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Nova Scotia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159231" y="2250069"/>
            <a:ext cx="43252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Peggy’s Cove </a:t>
            </a:r>
          </a:p>
        </p:txBody>
      </p:sp>
    </p:spTree>
    <p:extLst>
      <p:ext uri="{BB962C8B-B14F-4D97-AF65-F5344CB8AC3E}">
        <p14:creationId xmlns:p14="http://schemas.microsoft.com/office/powerpoint/2010/main" val="41869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Cabot Trail – Nova Scotia | Destination Cape Breton">
            <a:extLst>
              <a:ext uri="{FF2B5EF4-FFF2-40B4-BE49-F238E27FC236}">
                <a16:creationId xmlns:a16="http://schemas.microsoft.com/office/drawing/2014/main" id="{CB511C43-7711-4E1E-9E0C-740DF31EC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r="9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7036804" y="214304"/>
            <a:ext cx="55324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Nova Scotia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8021849" y="1178651"/>
            <a:ext cx="396775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Cabot Trail </a:t>
            </a:r>
          </a:p>
        </p:txBody>
      </p:sp>
    </p:spTree>
    <p:extLst>
      <p:ext uri="{BB962C8B-B14F-4D97-AF65-F5344CB8AC3E}">
        <p14:creationId xmlns:p14="http://schemas.microsoft.com/office/powerpoint/2010/main" val="18355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ort William Historical Park, Canada 2019">
            <a:extLst>
              <a:ext uri="{FF2B5EF4-FFF2-40B4-BE49-F238E27FC236}">
                <a16:creationId xmlns:a16="http://schemas.microsoft.com/office/drawing/2014/main" id="{515D13F0-03C8-481D-A6AA-CC0F605D1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9" b="101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312731" y="1174886"/>
            <a:ext cx="83551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New Brunswick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297776" y="2139233"/>
            <a:ext cx="43123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Bay of Fundy</a:t>
            </a:r>
          </a:p>
        </p:txBody>
      </p:sp>
    </p:spTree>
    <p:extLst>
      <p:ext uri="{BB962C8B-B14F-4D97-AF65-F5344CB8AC3E}">
        <p14:creationId xmlns:p14="http://schemas.microsoft.com/office/powerpoint/2010/main" val="17600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2018_Aug13_MC NP PR — Nature Trust of New Brunswick">
            <a:extLst>
              <a:ext uri="{FF2B5EF4-FFF2-40B4-BE49-F238E27FC236}">
                <a16:creationId xmlns:a16="http://schemas.microsoft.com/office/drawing/2014/main" id="{AF50319F-ADFC-4676-A776-3D7B018C7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5" b="62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5725240" y="362086"/>
            <a:ext cx="66624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New Brunswick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6710285" y="1326433"/>
            <a:ext cx="3789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83% Forest </a:t>
            </a:r>
          </a:p>
        </p:txBody>
      </p:sp>
    </p:spTree>
    <p:extLst>
      <p:ext uri="{BB962C8B-B14F-4D97-AF65-F5344CB8AC3E}">
        <p14:creationId xmlns:p14="http://schemas.microsoft.com/office/powerpoint/2010/main" val="33016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6BAB682-4499-4B94-A391-5C922897E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86588C-CA93-4C7B-9773-B32AED975D88}"/>
              </a:ext>
            </a:extLst>
          </p:cNvPr>
          <p:cNvCxnSpPr>
            <a:cxnSpLocks/>
          </p:cNvCxnSpPr>
          <p:nvPr/>
        </p:nvCxnSpPr>
        <p:spPr>
          <a:xfrm flipH="1">
            <a:off x="5529208" y="5033503"/>
            <a:ext cx="703812" cy="0"/>
          </a:xfrm>
          <a:prstGeom prst="line">
            <a:avLst/>
          </a:prstGeom>
          <a:ln w="38100">
            <a:solidFill>
              <a:srgbClr val="FED9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D99E67E-FBDB-482C-A547-F8424EB247C1}"/>
              </a:ext>
            </a:extLst>
          </p:cNvPr>
          <p:cNvSpPr txBox="1"/>
          <p:nvPr/>
        </p:nvSpPr>
        <p:spPr>
          <a:xfrm>
            <a:off x="4353886" y="4848837"/>
            <a:ext cx="117532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ED9B7"/>
                </a:solidFill>
                <a:latin typeface="Impact" panose="020B0806030902050204" pitchFamily="34" charset="0"/>
              </a:rPr>
              <a:t>MANITOBA </a:t>
            </a:r>
            <a:endParaRPr lang="ko-KR" altLang="en-US" dirty="0">
              <a:solidFill>
                <a:srgbClr val="FED9B7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F5D4D-BD51-43F7-9E35-35A10DEEBE2E}"/>
              </a:ext>
            </a:extLst>
          </p:cNvPr>
          <p:cNvSpPr txBox="1"/>
          <p:nvPr/>
        </p:nvSpPr>
        <p:spPr>
          <a:xfrm>
            <a:off x="9099574" y="999815"/>
            <a:ext cx="1646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1870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UTCH FUR TRADERS, 17th C Photograph by Granger">
            <a:extLst>
              <a:ext uri="{FF2B5EF4-FFF2-40B4-BE49-F238E27FC236}">
                <a16:creationId xmlns:a16="http://schemas.microsoft.com/office/drawing/2014/main" id="{223AC23A-1C1C-4D2F-BCDC-BDD6BF29D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b="92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663713" y="1276486"/>
            <a:ext cx="43636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Manitoba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648758" y="2240833"/>
            <a:ext cx="3345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Fur Trade</a:t>
            </a:r>
          </a:p>
        </p:txBody>
      </p:sp>
    </p:spTree>
    <p:extLst>
      <p:ext uri="{BB962C8B-B14F-4D97-AF65-F5344CB8AC3E}">
        <p14:creationId xmlns:p14="http://schemas.microsoft.com/office/powerpoint/2010/main" val="22133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atriarch of the Plains: Once Near Extinction, American Bison ...">
            <a:extLst>
              <a:ext uri="{FF2B5EF4-FFF2-40B4-BE49-F238E27FC236}">
                <a16:creationId xmlns:a16="http://schemas.microsoft.com/office/drawing/2014/main" id="{7488D480-76EA-4190-BEF7-602A6D053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0" y="0"/>
            <a:ext cx="1218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4376732" y="1821431"/>
            <a:ext cx="43636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Manitoba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5361777" y="2785778"/>
            <a:ext cx="19111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Bison</a:t>
            </a:r>
          </a:p>
        </p:txBody>
      </p:sp>
    </p:spTree>
    <p:extLst>
      <p:ext uri="{BB962C8B-B14F-4D97-AF65-F5344CB8AC3E}">
        <p14:creationId xmlns:p14="http://schemas.microsoft.com/office/powerpoint/2010/main" val="1109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DDEA1CE-DD89-48EB-B2D0-6DEE517D2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063FA-A9A5-4E71-93FA-406C70EA3DE1}"/>
              </a:ext>
            </a:extLst>
          </p:cNvPr>
          <p:cNvSpPr txBox="1"/>
          <p:nvPr/>
        </p:nvSpPr>
        <p:spPr>
          <a:xfrm>
            <a:off x="3456264" y="4756558"/>
            <a:ext cx="1170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Impact" panose="020B0806030902050204" pitchFamily="34" charset="0"/>
              </a:rPr>
              <a:t>BRITISH</a:t>
            </a:r>
          </a:p>
          <a:p>
            <a:r>
              <a:rPr lang="en-US" altLang="ko-KR" dirty="0">
                <a:latin typeface="Impact" panose="020B0806030902050204" pitchFamily="34" charset="0"/>
              </a:rPr>
              <a:t>COLUMBIA </a:t>
            </a:r>
            <a:endParaRPr lang="ko-KR" altLang="en-US" dirty="0">
              <a:latin typeface="Impact" panose="020B080603090205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EA2A0-E3C8-462F-8144-59FA4EAF5BCF}"/>
              </a:ext>
            </a:extLst>
          </p:cNvPr>
          <p:cNvSpPr txBox="1"/>
          <p:nvPr/>
        </p:nvSpPr>
        <p:spPr>
          <a:xfrm>
            <a:off x="9099574" y="999815"/>
            <a:ext cx="1629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1871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rst Nations push for conservation plan to protect 40,000 sq. km ...">
            <a:extLst>
              <a:ext uri="{FF2B5EF4-FFF2-40B4-BE49-F238E27FC236}">
                <a16:creationId xmlns:a16="http://schemas.microsoft.com/office/drawing/2014/main" id="{CE257E8E-3D14-4422-B209-16C9F8908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00295" y="1091759"/>
            <a:ext cx="6457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British Columbia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085340" y="2056106"/>
            <a:ext cx="28905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Weather</a:t>
            </a:r>
          </a:p>
        </p:txBody>
      </p:sp>
    </p:spTree>
    <p:extLst>
      <p:ext uri="{BB962C8B-B14F-4D97-AF65-F5344CB8AC3E}">
        <p14:creationId xmlns:p14="http://schemas.microsoft.com/office/powerpoint/2010/main" val="38416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s the Iroquois Great Law of Peace the Source for the U.S. ...">
            <a:extLst>
              <a:ext uri="{FF2B5EF4-FFF2-40B4-BE49-F238E27FC236}">
                <a16:creationId xmlns:a16="http://schemas.microsoft.com/office/drawing/2014/main" id="{D8F601AC-B6EA-4CF3-881B-BA86F96B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8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ocky Mountains: Ultimate guide to experiencing Canada's Rockies">
            <a:extLst>
              <a:ext uri="{FF2B5EF4-FFF2-40B4-BE49-F238E27FC236}">
                <a16:creationId xmlns:a16="http://schemas.microsoft.com/office/drawing/2014/main" id="{C4B8EDA0-84AA-4B71-82A5-962296D6C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b="684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5097167" y="472923"/>
            <a:ext cx="6457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British Columbia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6082212" y="1437270"/>
            <a:ext cx="60003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Rocky Mountains  </a:t>
            </a:r>
          </a:p>
        </p:txBody>
      </p:sp>
    </p:spTree>
    <p:extLst>
      <p:ext uri="{BB962C8B-B14F-4D97-AF65-F5344CB8AC3E}">
        <p14:creationId xmlns:p14="http://schemas.microsoft.com/office/powerpoint/2010/main" val="413046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e Vegetarian Diet: A Beginner's Guide and Meal Plan">
            <a:extLst>
              <a:ext uri="{FF2B5EF4-FFF2-40B4-BE49-F238E27FC236}">
                <a16:creationId xmlns:a16="http://schemas.microsoft.com/office/drawing/2014/main" id="{566688CE-0719-4180-B2E6-B5B6A2A6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76" y="0"/>
            <a:ext cx="13104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460512" y="4850959"/>
            <a:ext cx="6457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British Columbia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445557" y="5815306"/>
            <a:ext cx="40687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Vegetarians </a:t>
            </a:r>
          </a:p>
        </p:txBody>
      </p:sp>
    </p:spTree>
    <p:extLst>
      <p:ext uri="{BB962C8B-B14F-4D97-AF65-F5344CB8AC3E}">
        <p14:creationId xmlns:p14="http://schemas.microsoft.com/office/powerpoint/2010/main" val="38543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trange sport: Bathtub races back at Kits Beach this weekend | CTV ...">
            <a:extLst>
              <a:ext uri="{FF2B5EF4-FFF2-40B4-BE49-F238E27FC236}">
                <a16:creationId xmlns:a16="http://schemas.microsoft.com/office/drawing/2014/main" id="{DDF421BF-0EFB-4209-A58C-578CA5B6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6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5032513" y="-108969"/>
            <a:ext cx="64572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British Columbia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6017558" y="855378"/>
            <a:ext cx="480612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Bathtub Races </a:t>
            </a:r>
          </a:p>
        </p:txBody>
      </p:sp>
    </p:spTree>
    <p:extLst>
      <p:ext uri="{BB962C8B-B14F-4D97-AF65-F5344CB8AC3E}">
        <p14:creationId xmlns:p14="http://schemas.microsoft.com/office/powerpoint/2010/main" val="28021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1D53C7F-8900-43E9-8426-86850DE6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9DF4C-5F6B-43EC-80D6-4FA6C1BF3B3C}"/>
              </a:ext>
            </a:extLst>
          </p:cNvPr>
          <p:cNvSpPr txBox="1"/>
          <p:nvPr/>
        </p:nvSpPr>
        <p:spPr>
          <a:xfrm>
            <a:off x="10729519" y="4949505"/>
            <a:ext cx="964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PRINCE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EDWARD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ISLAND 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60798E-6DB7-454F-A3B5-F6CC5E89C0E9}"/>
              </a:ext>
            </a:extLst>
          </p:cNvPr>
          <p:cNvCxnSpPr>
            <a:cxnSpLocks/>
          </p:cNvCxnSpPr>
          <p:nvPr/>
        </p:nvCxnSpPr>
        <p:spPr>
          <a:xfrm flipH="1">
            <a:off x="10201876" y="5234838"/>
            <a:ext cx="527643" cy="0"/>
          </a:xfrm>
          <a:prstGeom prst="line">
            <a:avLst/>
          </a:prstGeom>
          <a:ln w="38100">
            <a:solidFill>
              <a:srgbClr val="F254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C3FCB41-7857-4149-B938-B8A330994459}"/>
              </a:ext>
            </a:extLst>
          </p:cNvPr>
          <p:cNvSpPr txBox="1"/>
          <p:nvPr/>
        </p:nvSpPr>
        <p:spPr>
          <a:xfrm>
            <a:off x="9099574" y="999815"/>
            <a:ext cx="16467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1873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xploring the World of Anne of Green Gables - Victoria Magazine">
            <a:extLst>
              <a:ext uri="{FF2B5EF4-FFF2-40B4-BE49-F238E27FC236}">
                <a16:creationId xmlns:a16="http://schemas.microsoft.com/office/drawing/2014/main" id="{DA973FB2-986E-4CBB-AABA-8F8F4B30A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901386" y="4563985"/>
            <a:ext cx="88040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Prince  Edward Island</a:t>
            </a:r>
          </a:p>
        </p:txBody>
      </p:sp>
      <p:pic>
        <p:nvPicPr>
          <p:cNvPr id="3" name="Picture 2" descr="Exploring the World of Anne of Green Gables - Victoria Magazine">
            <a:extLst>
              <a:ext uri="{FF2B5EF4-FFF2-40B4-BE49-F238E27FC236}">
                <a16:creationId xmlns:a16="http://schemas.microsoft.com/office/drawing/2014/main" id="{9387C8C2-5F13-4411-B7C1-554BB76C3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43" b="84286" l="10000" r="90000">
                        <a14:foregroundMark x1="38000" y1="67429" x2="36190" y2="86143"/>
                        <a14:foregroundMark x1="36190" y1="86143" x2="37143" y2="92286"/>
                        <a14:foregroundMark x1="37143" y1="92286" x2="39714" y2="84286"/>
                        <a14:foregroundMark x1="39714" y1="84286" x2="38762" y2="77000"/>
                        <a14:foregroundMark x1="38762" y1="77000" x2="39429" y2="71857"/>
                        <a14:foregroundMark x1="42190" y1="83429" x2="41810" y2="73143"/>
                        <a14:backgroundMark x1="57714" y1="40714" x2="22000" y2="22143"/>
                        <a14:backgroundMark x1="22000" y1="22143" x2="44667" y2="32857"/>
                        <a14:backgroundMark x1="44667" y1="32857" x2="23905" y2="36571"/>
                        <a14:backgroundMark x1="23905" y1="36571" x2="45238" y2="37000"/>
                        <a14:backgroundMark x1="45238" y1="37000" x2="43048" y2="39143"/>
                        <a14:backgroundMark x1="56476" y1="35286" x2="50952" y2="72143"/>
                        <a14:backgroundMark x1="50952" y1="72143" x2="50667" y2="38571"/>
                        <a14:backgroundMark x1="50667" y1="38571" x2="42667" y2="68000"/>
                        <a14:backgroundMark x1="42667" y1="68000" x2="61714" y2="41714"/>
                        <a14:backgroundMark x1="71810" y1="68429" x2="67524" y2="55429"/>
                        <a14:backgroundMark x1="67524" y1="55429" x2="42667" y2="20429"/>
                        <a14:backgroundMark x1="42667" y1="20429" x2="65619" y2="27571"/>
                        <a14:backgroundMark x1="65619" y1="27571" x2="45810" y2="19714"/>
                        <a14:backgroundMark x1="45810" y1="19714" x2="63905" y2="14571"/>
                        <a14:backgroundMark x1="63905" y1="14571" x2="34667" y2="19571"/>
                        <a14:backgroundMark x1="34667" y1="19571" x2="63429" y2="29857"/>
                        <a14:backgroundMark x1="63429" y1="29857" x2="47333" y2="37000"/>
                        <a14:backgroundMark x1="47333" y1="37000" x2="52381" y2="38000"/>
                        <a14:backgroundMark x1="52381" y1="38000" x2="67714" y2="37143"/>
                        <a14:backgroundMark x1="67714" y1="37143" x2="59905" y2="49000"/>
                        <a14:backgroundMark x1="59905" y1="49000" x2="71524" y2="55429"/>
                        <a14:backgroundMark x1="71524" y1="55429" x2="71238" y2="66571"/>
                        <a14:backgroundMark x1="71238" y1="66571" x2="81524" y2="66429"/>
                        <a14:backgroundMark x1="81524" y1="66429" x2="75905" y2="69714"/>
                        <a14:backgroundMark x1="75905" y1="69714" x2="91238" y2="59571"/>
                        <a14:backgroundMark x1="91238" y1="59571" x2="90286" y2="60571"/>
                        <a14:backgroundMark x1="58571" y1="45143" x2="51429" y2="42429"/>
                        <a14:backgroundMark x1="51429" y1="42429" x2="45524" y2="42429"/>
                        <a14:backgroundMark x1="45524" y1="42429" x2="28190" y2="56429"/>
                        <a14:backgroundMark x1="28190" y1="56429" x2="23714" y2="63571"/>
                        <a14:backgroundMark x1="23714" y1="63571" x2="29714" y2="43714"/>
                        <a14:backgroundMark x1="29714" y1="43714" x2="27143" y2="54000"/>
                        <a14:backgroundMark x1="27143" y1="54000" x2="26762" y2="45000"/>
                        <a14:backgroundMark x1="31333" y1="51714" x2="31714" y2="57714"/>
                        <a14:backgroundMark x1="31714" y1="57714" x2="34000" y2="58429"/>
                        <a14:backgroundMark x1="51714" y1="52286" x2="51429" y2="63429"/>
                        <a14:backgroundMark x1="51429" y1="63429" x2="57714" y2="64714"/>
                        <a14:backgroundMark x1="57714" y1="64714" x2="60476" y2="57429"/>
                        <a14:backgroundMark x1="60476" y1="57429" x2="58476" y2="62429"/>
                        <a14:backgroundMark x1="58476" y1="62429" x2="65524" y2="56571"/>
                        <a14:backgroundMark x1="65524" y1="56571" x2="67048" y2="62286"/>
                        <a14:backgroundMark x1="67048" y1="62286" x2="67238" y2="67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8" t="43327" r="53676" b="7813"/>
          <a:stretch/>
        </p:blipFill>
        <p:spPr bwMode="auto">
          <a:xfrm>
            <a:off x="4159624" y="2886634"/>
            <a:ext cx="1488141" cy="397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3311303" y="5500622"/>
            <a:ext cx="71096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Anne of Green Gables </a:t>
            </a:r>
          </a:p>
        </p:txBody>
      </p:sp>
    </p:spTree>
    <p:extLst>
      <p:ext uri="{BB962C8B-B14F-4D97-AF65-F5344CB8AC3E}">
        <p14:creationId xmlns:p14="http://schemas.microsoft.com/office/powerpoint/2010/main" val="381663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EI Red Soil | Prince Edward Island | Chris Mahon | Flickr">
            <a:extLst>
              <a:ext uri="{FF2B5EF4-FFF2-40B4-BE49-F238E27FC236}">
                <a16:creationId xmlns:a16="http://schemas.microsoft.com/office/drawing/2014/main" id="{DAF23143-0507-4168-84EB-145C65A9F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423567" y="3049868"/>
            <a:ext cx="83808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Prince Edward Island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408612" y="4014215"/>
            <a:ext cx="60949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Red Soil / Potatoes </a:t>
            </a:r>
          </a:p>
        </p:txBody>
      </p:sp>
    </p:spTree>
    <p:extLst>
      <p:ext uri="{BB962C8B-B14F-4D97-AF65-F5344CB8AC3E}">
        <p14:creationId xmlns:p14="http://schemas.microsoft.com/office/powerpoint/2010/main" val="12227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therwell Homestead National Historic Site, Canada 2019">
            <a:extLst>
              <a:ext uri="{FF2B5EF4-FFF2-40B4-BE49-F238E27FC236}">
                <a16:creationId xmlns:a16="http://schemas.microsoft.com/office/drawing/2014/main" id="{F72EAA73-E304-4C05-8024-B54C6F50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AEA071-FAFA-433B-AF8C-B6FAA1A35FE1}"/>
              </a:ext>
            </a:extLst>
          </p:cNvPr>
          <p:cNvSpPr txBox="1"/>
          <p:nvPr/>
        </p:nvSpPr>
        <p:spPr>
          <a:xfrm>
            <a:off x="3582403" y="1470450"/>
            <a:ext cx="83808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Prince Edward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5BDD4-735B-4D64-8156-65E8B035D420}"/>
              </a:ext>
            </a:extLst>
          </p:cNvPr>
          <p:cNvSpPr txBox="1"/>
          <p:nvPr/>
        </p:nvSpPr>
        <p:spPr>
          <a:xfrm>
            <a:off x="4567448" y="2434797"/>
            <a:ext cx="68355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Confederation Bridge</a:t>
            </a:r>
          </a:p>
        </p:txBody>
      </p:sp>
    </p:spTree>
    <p:extLst>
      <p:ext uri="{BB962C8B-B14F-4D97-AF65-F5344CB8AC3E}">
        <p14:creationId xmlns:p14="http://schemas.microsoft.com/office/powerpoint/2010/main" val="285766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3704249-09DB-417A-B18C-E2E7451D6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3F088-70D2-4FD9-9D8C-BBB01D103885}"/>
              </a:ext>
            </a:extLst>
          </p:cNvPr>
          <p:cNvSpPr txBox="1"/>
          <p:nvPr/>
        </p:nvSpPr>
        <p:spPr>
          <a:xfrm>
            <a:off x="3120705" y="3059668"/>
            <a:ext cx="79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YUKON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01DA56-D3F3-44E9-990B-FDE69647685F}"/>
              </a:ext>
            </a:extLst>
          </p:cNvPr>
          <p:cNvSpPr txBox="1"/>
          <p:nvPr/>
        </p:nvSpPr>
        <p:spPr>
          <a:xfrm>
            <a:off x="9099574" y="999815"/>
            <a:ext cx="1645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1898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Klondike Gold Rush: 39 Fascinating Historical Photos">
            <a:extLst>
              <a:ext uri="{FF2B5EF4-FFF2-40B4-BE49-F238E27FC236}">
                <a16:creationId xmlns:a16="http://schemas.microsoft.com/office/drawing/2014/main" id="{FFDC3DA9-D067-4034-9AFB-9877A413D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8" b="58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506695" y="4785657"/>
            <a:ext cx="29706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Yukon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491740" y="5750004"/>
            <a:ext cx="34195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Gold Rush</a:t>
            </a:r>
          </a:p>
        </p:txBody>
      </p:sp>
    </p:spTree>
    <p:extLst>
      <p:ext uri="{BB962C8B-B14F-4D97-AF65-F5344CB8AC3E}">
        <p14:creationId xmlns:p14="http://schemas.microsoft.com/office/powerpoint/2010/main" val="33359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nada - Best of Yukon &amp; Alaska | Entire Travel Group">
            <a:extLst>
              <a:ext uri="{FF2B5EF4-FFF2-40B4-BE49-F238E27FC236}">
                <a16:creationId xmlns:a16="http://schemas.microsoft.com/office/drawing/2014/main" id="{089BCD1E-5129-45BD-BBB8-964775A1D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r="377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6510331" y="740129"/>
            <a:ext cx="29706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Yukon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7190576" y="195367"/>
            <a:ext cx="53751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Least Inhabited  </a:t>
            </a:r>
          </a:p>
        </p:txBody>
      </p:sp>
    </p:spTree>
    <p:extLst>
      <p:ext uri="{BB962C8B-B14F-4D97-AF65-F5344CB8AC3E}">
        <p14:creationId xmlns:p14="http://schemas.microsoft.com/office/powerpoint/2010/main" val="3594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B766DEB-EF71-44B0-9B9F-0327079C43E1}"/>
              </a:ext>
            </a:extLst>
          </p:cNvPr>
          <p:cNvGrpSpPr/>
          <p:nvPr/>
        </p:nvGrpSpPr>
        <p:grpSpPr>
          <a:xfrm>
            <a:off x="-314325" y="-815975"/>
            <a:ext cx="12506325" cy="8180621"/>
            <a:chOff x="-314325" y="-815975"/>
            <a:chExt cx="12506325" cy="818062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E7CD8F6-7763-4115-AFDF-C9AED4B56DEE}"/>
                </a:ext>
              </a:extLst>
            </p:cNvPr>
            <p:cNvGrpSpPr/>
            <p:nvPr/>
          </p:nvGrpSpPr>
          <p:grpSpPr>
            <a:xfrm>
              <a:off x="-314325" y="-1"/>
              <a:ext cx="12506325" cy="7364647"/>
              <a:chOff x="-314325" y="-1"/>
              <a:chExt cx="12506325" cy="7364647"/>
            </a:xfrm>
          </p:grpSpPr>
          <p:pic>
            <p:nvPicPr>
              <p:cNvPr id="5126" name="Picture 6" descr="A tipi is a cone-shaped tent, traditionally made of animal skins ...">
                <a:extLst>
                  <a:ext uri="{FF2B5EF4-FFF2-40B4-BE49-F238E27FC236}">
                    <a16:creationId xmlns:a16="http://schemas.microsoft.com/office/drawing/2014/main" id="{CFBACEB6-B491-47F7-9ADB-D82D658CCA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10"/>
              <a:stretch/>
            </p:blipFill>
            <p:spPr bwMode="auto">
              <a:xfrm>
                <a:off x="5155538" y="3735622"/>
                <a:ext cx="3022047" cy="3122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2" name="Picture 2" descr="Cayuga Ceremonies | Native American Netroots">
                <a:extLst>
                  <a:ext uri="{FF2B5EF4-FFF2-40B4-BE49-F238E27FC236}">
                    <a16:creationId xmlns:a16="http://schemas.microsoft.com/office/drawing/2014/main" id="{8E07DB79-73CE-45FE-B3A6-AD31569827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14325" y="-1"/>
                <a:ext cx="6505575" cy="37356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4" name="Picture 4" descr="Gli Inuit possiedono geni adatti ad una dieta ricca di omega-3 ...">
                <a:extLst>
                  <a:ext uri="{FF2B5EF4-FFF2-40B4-BE49-F238E27FC236}">
                    <a16:creationId xmlns:a16="http://schemas.microsoft.com/office/drawing/2014/main" id="{84455CC6-734C-4B42-B489-AE7902389F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5622"/>
                <a:ext cx="5155538" cy="3122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 descr="Authentic Ojibwe Native American Red Willow / Aseenewub Red Lake ...">
                <a:extLst>
                  <a:ext uri="{FF2B5EF4-FFF2-40B4-BE49-F238E27FC236}">
                    <a16:creationId xmlns:a16="http://schemas.microsoft.com/office/drawing/2014/main" id="{D2C88672-61CB-4512-ABAD-9FDFEC560A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12" r="7982"/>
              <a:stretch/>
            </p:blipFill>
            <p:spPr bwMode="auto">
              <a:xfrm>
                <a:off x="5800725" y="-1"/>
                <a:ext cx="2289175" cy="37356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Picture 2" descr="Related image">
                <a:extLst>
                  <a:ext uri="{FF2B5EF4-FFF2-40B4-BE49-F238E27FC236}">
                    <a16:creationId xmlns:a16="http://schemas.microsoft.com/office/drawing/2014/main" id="{24CD4414-EC12-4319-8B44-76218ACF47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89900" y="0"/>
                <a:ext cx="41021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ED5CD55-971F-4348-94A5-5A1C3D2B4D5B}"/>
                  </a:ext>
                </a:extLst>
              </p:cNvPr>
              <p:cNvSpPr/>
              <p:nvPr/>
            </p:nvSpPr>
            <p:spPr>
              <a:xfrm>
                <a:off x="0" y="3629025"/>
                <a:ext cx="8089900" cy="106596"/>
              </a:xfrm>
              <a:prstGeom prst="rect">
                <a:avLst/>
              </a:prstGeom>
              <a:solidFill>
                <a:srgbClr val="F25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BDE80C-D247-40C5-862C-0F50889AEE9F}"/>
                  </a:ext>
                </a:extLst>
              </p:cNvPr>
              <p:cNvSpPr/>
              <p:nvPr/>
            </p:nvSpPr>
            <p:spPr>
              <a:xfrm>
                <a:off x="5734049" y="0"/>
                <a:ext cx="109728" cy="3735621"/>
              </a:xfrm>
              <a:prstGeom prst="rect">
                <a:avLst/>
              </a:prstGeom>
              <a:solidFill>
                <a:srgbClr val="F25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E907B3-BE2B-4EE0-9111-9797E3AD86F5}"/>
                  </a:ext>
                </a:extLst>
              </p:cNvPr>
              <p:cNvSpPr/>
              <p:nvPr/>
            </p:nvSpPr>
            <p:spPr>
              <a:xfrm>
                <a:off x="5083050" y="3629025"/>
                <a:ext cx="109728" cy="3735621"/>
              </a:xfrm>
              <a:prstGeom prst="rect">
                <a:avLst/>
              </a:prstGeom>
              <a:solidFill>
                <a:srgbClr val="F25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0C1FF4-F143-4E12-A6B4-5519394B935A}"/>
                </a:ext>
              </a:extLst>
            </p:cNvPr>
            <p:cNvSpPr/>
            <p:nvPr/>
          </p:nvSpPr>
          <p:spPr>
            <a:xfrm rot="5400000">
              <a:off x="4046911" y="3175677"/>
              <a:ext cx="8089900" cy="106596"/>
            </a:xfrm>
            <a:prstGeom prst="rect">
              <a:avLst/>
            </a:prstGeom>
            <a:solidFill>
              <a:srgbClr val="F254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5839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E356ACD-DE0D-4F24-892A-0A82C7666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B9563C-0CBA-4F33-8D62-D94228CC775E}"/>
              </a:ext>
            </a:extLst>
          </p:cNvPr>
          <p:cNvSpPr txBox="1"/>
          <p:nvPr/>
        </p:nvSpPr>
        <p:spPr>
          <a:xfrm>
            <a:off x="4429388" y="4620020"/>
            <a:ext cx="95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ALBERTA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4DCC8-06CC-4AE5-BCAD-F5F14E2520E1}"/>
              </a:ext>
            </a:extLst>
          </p:cNvPr>
          <p:cNvSpPr txBox="1"/>
          <p:nvPr/>
        </p:nvSpPr>
        <p:spPr>
          <a:xfrm rot="17353536">
            <a:off x="4865242" y="4804685"/>
            <a:ext cx="165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SASKATCHEWAN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75790-44CC-4B60-806F-C7BDB9658AF9}"/>
              </a:ext>
            </a:extLst>
          </p:cNvPr>
          <p:cNvSpPr txBox="1"/>
          <p:nvPr/>
        </p:nvSpPr>
        <p:spPr>
          <a:xfrm>
            <a:off x="9099574" y="999815"/>
            <a:ext cx="1635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1905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0A68FFA5-D6CB-455D-A6A1-E932D4E34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2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7259782" y="4343768"/>
            <a:ext cx="39153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Alberta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8244827" y="5308115"/>
            <a:ext cx="18742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Banff</a:t>
            </a:r>
          </a:p>
        </p:txBody>
      </p:sp>
    </p:spTree>
    <p:extLst>
      <p:ext uri="{BB962C8B-B14F-4D97-AF65-F5344CB8AC3E}">
        <p14:creationId xmlns:p14="http://schemas.microsoft.com/office/powerpoint/2010/main" val="22681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top Tar Sands Oil Expansion and Infrastructure | NRDC">
            <a:extLst>
              <a:ext uri="{FF2B5EF4-FFF2-40B4-BE49-F238E27FC236}">
                <a16:creationId xmlns:a16="http://schemas.microsoft.com/office/drawing/2014/main" id="{47670578-7F42-494F-BF7F-D693F33A9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9" b="3319"/>
          <a:stretch/>
        </p:blipFill>
        <p:spPr bwMode="auto">
          <a:xfrm>
            <a:off x="-28632" y="0"/>
            <a:ext cx="12220632" cy="687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7840367" y="1498159"/>
            <a:ext cx="39153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Alberta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8825412" y="2462506"/>
            <a:ext cx="31662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Oil Sands</a:t>
            </a:r>
          </a:p>
        </p:txBody>
      </p:sp>
    </p:spTree>
    <p:extLst>
      <p:ext uri="{BB962C8B-B14F-4D97-AF65-F5344CB8AC3E}">
        <p14:creationId xmlns:p14="http://schemas.microsoft.com/office/powerpoint/2010/main" val="410360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alling in Love with the Canadian Prairies - Everything Zoomer">
            <a:extLst>
              <a:ext uri="{FF2B5EF4-FFF2-40B4-BE49-F238E27FC236}">
                <a16:creationId xmlns:a16="http://schemas.microsoft.com/office/drawing/2014/main" id="{1DAD2714-09A2-48CF-9DA3-40636556D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4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54A8A-75E7-4A5F-A850-D07A853DEC22}"/>
              </a:ext>
            </a:extLst>
          </p:cNvPr>
          <p:cNvSpPr txBox="1"/>
          <p:nvPr/>
        </p:nvSpPr>
        <p:spPr>
          <a:xfrm>
            <a:off x="876366" y="860850"/>
            <a:ext cx="521963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Prairies     </a:t>
            </a:r>
          </a:p>
        </p:txBody>
      </p:sp>
    </p:spTree>
    <p:extLst>
      <p:ext uri="{BB962C8B-B14F-4D97-AF65-F5344CB8AC3E}">
        <p14:creationId xmlns:p14="http://schemas.microsoft.com/office/powerpoint/2010/main" val="100780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anada's Prairie Provinces Want 'Total World Domination' on Vegan ...">
            <a:extLst>
              <a:ext uri="{FF2B5EF4-FFF2-40B4-BE49-F238E27FC236}">
                <a16:creationId xmlns:a16="http://schemas.microsoft.com/office/drawing/2014/main" id="{66CA1211-8D4C-42FE-8A2F-1490AF483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B4E2C-EDEE-4A0B-8E82-C70BB01E7413}"/>
              </a:ext>
            </a:extLst>
          </p:cNvPr>
          <p:cNvSpPr txBox="1"/>
          <p:nvPr/>
        </p:nvSpPr>
        <p:spPr>
          <a:xfrm>
            <a:off x="1374913" y="1147177"/>
            <a:ext cx="607974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Saskatchewan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FF9D1-390A-42C7-8D99-C5EEEFE28FE0}"/>
              </a:ext>
            </a:extLst>
          </p:cNvPr>
          <p:cNvSpPr txBox="1"/>
          <p:nvPr/>
        </p:nvSpPr>
        <p:spPr>
          <a:xfrm>
            <a:off x="2359958" y="2111524"/>
            <a:ext cx="30364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Farming </a:t>
            </a:r>
          </a:p>
        </p:txBody>
      </p:sp>
    </p:spTree>
    <p:extLst>
      <p:ext uri="{BB962C8B-B14F-4D97-AF65-F5344CB8AC3E}">
        <p14:creationId xmlns:p14="http://schemas.microsoft.com/office/powerpoint/2010/main" val="223227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D04C4EB-22E9-4F10-AF6F-D49A19E3F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942E5-2BF6-471A-85AD-F5A88D84335F}"/>
              </a:ext>
            </a:extLst>
          </p:cNvPr>
          <p:cNvSpPr txBox="1"/>
          <p:nvPr/>
        </p:nvSpPr>
        <p:spPr>
          <a:xfrm>
            <a:off x="9773175" y="3311554"/>
            <a:ext cx="1306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LABRADOR    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D9A885-55E0-415B-BA76-FD8FD8968352}"/>
              </a:ext>
            </a:extLst>
          </p:cNvPr>
          <p:cNvSpPr txBox="1"/>
          <p:nvPr/>
        </p:nvSpPr>
        <p:spPr>
          <a:xfrm>
            <a:off x="9099574" y="999815"/>
            <a:ext cx="1623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1927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35CBD0F-A56B-45E9-97EE-FE540485D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0E6C03-D0EF-4890-BCE0-479EC2FF5216}"/>
              </a:ext>
            </a:extLst>
          </p:cNvPr>
          <p:cNvCxnSpPr>
            <a:cxnSpLocks/>
          </p:cNvCxnSpPr>
          <p:nvPr/>
        </p:nvCxnSpPr>
        <p:spPr>
          <a:xfrm flipH="1">
            <a:off x="10108735" y="3724712"/>
            <a:ext cx="259195" cy="360834"/>
          </a:xfrm>
          <a:prstGeom prst="line">
            <a:avLst/>
          </a:prstGeom>
          <a:ln w="38100">
            <a:solidFill>
              <a:srgbClr val="FED9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93B6766-6366-46ED-A00F-AE2C0AA7A68C}"/>
              </a:ext>
            </a:extLst>
          </p:cNvPr>
          <p:cNvSpPr txBox="1"/>
          <p:nvPr/>
        </p:nvSpPr>
        <p:spPr>
          <a:xfrm>
            <a:off x="10108735" y="3429000"/>
            <a:ext cx="1655581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ED9B7"/>
                </a:solidFill>
                <a:latin typeface="Impact" panose="020B0806030902050204" pitchFamily="34" charset="0"/>
              </a:rPr>
              <a:t>NEWFOUNDLAND</a:t>
            </a:r>
            <a:endParaRPr lang="ko-KR" altLang="en-US" dirty="0">
              <a:solidFill>
                <a:srgbClr val="FED9B7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9928B-475D-4C79-AA55-3880F9C0C743}"/>
              </a:ext>
            </a:extLst>
          </p:cNvPr>
          <p:cNvSpPr txBox="1"/>
          <p:nvPr/>
        </p:nvSpPr>
        <p:spPr>
          <a:xfrm>
            <a:off x="9099574" y="999815"/>
            <a:ext cx="1626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1949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2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ewfoundland's first Viking settlement — L'Anse aux Meadows ...">
            <a:extLst>
              <a:ext uri="{FF2B5EF4-FFF2-40B4-BE49-F238E27FC236}">
                <a16:creationId xmlns:a16="http://schemas.microsoft.com/office/drawing/2014/main" id="{D08510E6-D955-4020-A2B5-6984957BE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77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28004" y="4785657"/>
            <a:ext cx="63946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Newfoundland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1113049" y="5750004"/>
            <a:ext cx="61863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Vikings Settlement </a:t>
            </a:r>
          </a:p>
        </p:txBody>
      </p:sp>
    </p:spTree>
    <p:extLst>
      <p:ext uri="{BB962C8B-B14F-4D97-AF65-F5344CB8AC3E}">
        <p14:creationId xmlns:p14="http://schemas.microsoft.com/office/powerpoint/2010/main" val="27045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n Enormous Hunk of Ice Gets Stuck in Iceberg Alley | WIRED">
            <a:extLst>
              <a:ext uri="{FF2B5EF4-FFF2-40B4-BE49-F238E27FC236}">
                <a16:creationId xmlns:a16="http://schemas.microsoft.com/office/drawing/2014/main" id="{EC4E2F8B-BAFD-4819-9CB9-3824829C8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r="32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6547276" y="0"/>
            <a:ext cx="63946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Newfoundland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7871587" y="864617"/>
            <a:ext cx="43204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Iceberg Alley </a:t>
            </a:r>
          </a:p>
        </p:txBody>
      </p:sp>
      <p:pic>
        <p:nvPicPr>
          <p:cNvPr id="3" name="Picture 2" descr="An Enormous Hunk of Ice Gets Stuck in Iceberg Alley | WIRED">
            <a:extLst>
              <a:ext uri="{FF2B5EF4-FFF2-40B4-BE49-F238E27FC236}">
                <a16:creationId xmlns:a16="http://schemas.microsoft.com/office/drawing/2014/main" id="{AFB7154D-3167-40A0-841E-D81BD88C7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62" b="59266" l="38143" r="70238">
                        <a14:foregroundMark x1="70238" y1="54826" x2="68190" y2="45673"/>
                        <a14:foregroundMark x1="69333" y1="38514" x2="68262" y2="51699"/>
                        <a14:foregroundMark x1="68262" y1="51699" x2="68262" y2="51699"/>
                        <a14:foregroundMark x1="67333" y1="34889" x2="65000" y2="26914"/>
                        <a14:foregroundMark x1="65000" y1="26914" x2="65000" y2="26914"/>
                        <a14:foregroundMark x1="64024" y1="37426" x2="51286" y2="22882"/>
                        <a14:foregroundMark x1="51286" y1="22882" x2="51286" y2="22882"/>
                        <a14:foregroundMark x1="61690" y1="21704" x2="45548" y2="32397"/>
                        <a14:foregroundMark x1="45548" y1="32397" x2="44024" y2="39783"/>
                        <a14:foregroundMark x1="44024" y1="39783" x2="41714" y2="45492"/>
                        <a14:foregroundMark x1="41714" y1="45492" x2="41643" y2="49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88" t="6061" r="27138" b="34814"/>
          <a:stretch/>
        </p:blipFill>
        <p:spPr bwMode="auto">
          <a:xfrm>
            <a:off x="4045526" y="415636"/>
            <a:ext cx="5033819" cy="40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Newfoundland Breed Information Guide: Facts And Pictures | BARK">
            <a:extLst>
              <a:ext uri="{FF2B5EF4-FFF2-40B4-BE49-F238E27FC236}">
                <a16:creationId xmlns:a16="http://schemas.microsoft.com/office/drawing/2014/main" id="{4B04DFD3-797A-48BE-924B-2F4539649E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6" b="22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848440" y="1062182"/>
            <a:ext cx="63946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Newfoundland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2172751" y="1926799"/>
            <a:ext cx="16129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Dog </a:t>
            </a:r>
          </a:p>
        </p:txBody>
      </p:sp>
    </p:spTree>
    <p:extLst>
      <p:ext uri="{BB962C8B-B14F-4D97-AF65-F5344CB8AC3E}">
        <p14:creationId xmlns:p14="http://schemas.microsoft.com/office/powerpoint/2010/main" val="221099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digenous peoples - Canada's indigenous peoples are claiming new ...">
            <a:extLst>
              <a:ext uri="{FF2B5EF4-FFF2-40B4-BE49-F238E27FC236}">
                <a16:creationId xmlns:a16="http://schemas.microsoft.com/office/drawing/2014/main" id="{FCA9966A-D09E-4367-949E-505F7979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108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ve Reasons Why Newfoundland &amp; Labrador is the Most Irish Place ...">
            <a:extLst>
              <a:ext uri="{FF2B5EF4-FFF2-40B4-BE49-F238E27FC236}">
                <a16:creationId xmlns:a16="http://schemas.microsoft.com/office/drawing/2014/main" id="{4A6548F5-9FFF-4C48-8C35-C4ED2A08B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b="5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6565749" y="5209309"/>
            <a:ext cx="63946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Newfoundland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7890060" y="6073926"/>
            <a:ext cx="27430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Culture </a:t>
            </a:r>
          </a:p>
        </p:txBody>
      </p:sp>
    </p:spTree>
    <p:extLst>
      <p:ext uri="{BB962C8B-B14F-4D97-AF65-F5344CB8AC3E}">
        <p14:creationId xmlns:p14="http://schemas.microsoft.com/office/powerpoint/2010/main" val="42566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7B91699-5BE8-4713-B60B-5910B61C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" y="0"/>
            <a:ext cx="10961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D10205-5EE7-4FA6-9552-53380CD035B4}"/>
              </a:ext>
            </a:extLst>
          </p:cNvPr>
          <p:cNvSpPr txBox="1"/>
          <p:nvPr/>
        </p:nvSpPr>
        <p:spPr>
          <a:xfrm>
            <a:off x="5754847" y="2975995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3F7F0"/>
                </a:solidFill>
                <a:latin typeface="Impact" panose="020B0806030902050204" pitchFamily="34" charset="0"/>
              </a:rPr>
              <a:t>NUNAVUT       </a:t>
            </a:r>
            <a:endParaRPr lang="ko-KR" altLang="en-US" dirty="0"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371FD-5B7C-4573-8B28-F27A196F0134}"/>
              </a:ext>
            </a:extLst>
          </p:cNvPr>
          <p:cNvSpPr txBox="1"/>
          <p:nvPr/>
        </p:nvSpPr>
        <p:spPr>
          <a:xfrm>
            <a:off x="4118996" y="3105834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3F7F0"/>
                </a:solidFill>
                <a:latin typeface="Impact" panose="020B0806030902050204" pitchFamily="34" charset="0"/>
              </a:rPr>
              <a:t>NORTHWEST</a:t>
            </a:r>
          </a:p>
          <a:p>
            <a:r>
              <a:rPr lang="en-US" altLang="ko-KR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F3F7F0"/>
                </a:solidFill>
                <a:latin typeface="Impact" panose="020B0806030902050204" pitchFamily="34" charset="0"/>
              </a:rPr>
              <a:t>TERRITORY     </a:t>
            </a:r>
            <a:endParaRPr lang="ko-KR" altLang="en-US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3F7F0"/>
              </a:solidFill>
              <a:latin typeface="Impact" panose="020B080603090205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C8F38-9926-46AD-BCFD-CD7EBC78AF41}"/>
              </a:ext>
            </a:extLst>
          </p:cNvPr>
          <p:cNvSpPr txBox="1"/>
          <p:nvPr/>
        </p:nvSpPr>
        <p:spPr>
          <a:xfrm>
            <a:off x="9099574" y="999815"/>
            <a:ext cx="1635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A93F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1999</a:t>
            </a:r>
            <a:endParaRPr lang="ko-KR" altLang="en-US" sz="4800" dirty="0">
              <a:solidFill>
                <a:srgbClr val="A93F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9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C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erritorial Evolution of the Northwest Territories – PWNHC | CPSPG">
            <a:extLst>
              <a:ext uri="{FF2B5EF4-FFF2-40B4-BE49-F238E27FC236}">
                <a16:creationId xmlns:a16="http://schemas.microsoft.com/office/drawing/2014/main" id="{C948D1CF-1B5F-4905-B717-CA28CE488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0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Quviasukvik: The Inuit Winter Festival &amp; Christmas | Arctic Kingdom">
            <a:extLst>
              <a:ext uri="{FF2B5EF4-FFF2-40B4-BE49-F238E27FC236}">
                <a16:creationId xmlns:a16="http://schemas.microsoft.com/office/drawing/2014/main" id="{DB6D4333-47BE-427C-8CB3-F888A3282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b="13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3472161" y="257681"/>
            <a:ext cx="89739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Northwest Territories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5564553" y="1222028"/>
            <a:ext cx="20938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Inuit</a:t>
            </a:r>
            <a:r>
              <a:rPr lang="en-US" sz="6600" i="1" dirty="0">
                <a:solidFill>
                  <a:srgbClr val="F3F7F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 </a:t>
            </a:r>
          </a:p>
        </p:txBody>
      </p:sp>
      <p:pic>
        <p:nvPicPr>
          <p:cNvPr id="2050" name="Picture 2" descr="The Amazing Tribes: How Was Inuit Culture and Tribe been Shaped by ...">
            <a:extLst>
              <a:ext uri="{FF2B5EF4-FFF2-40B4-BE49-F238E27FC236}">
                <a16:creationId xmlns:a16="http://schemas.microsoft.com/office/drawing/2014/main" id="{0B7E560E-682E-4EC9-902F-A292FEBF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3695700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72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rman Hallendy | The Canadian Encyclopedia">
            <a:extLst>
              <a:ext uri="{FF2B5EF4-FFF2-40B4-BE49-F238E27FC236}">
                <a16:creationId xmlns:a16="http://schemas.microsoft.com/office/drawing/2014/main" id="{C3928669-514E-4560-B117-77DF8236C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0" b="696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359846" y="367001"/>
            <a:ext cx="343087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Nunavut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799606" y="2490659"/>
            <a:ext cx="36391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Inukshuk </a:t>
            </a:r>
            <a:r>
              <a:rPr lang="en-US" sz="6600" i="1" dirty="0">
                <a:solidFill>
                  <a:srgbClr val="F3F7F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 </a:t>
            </a:r>
          </a:p>
        </p:txBody>
      </p:sp>
      <p:pic>
        <p:nvPicPr>
          <p:cNvPr id="3076" name="Picture 4" descr="Inukshuk Photograph by John Rowley">
            <a:extLst>
              <a:ext uri="{FF2B5EF4-FFF2-40B4-BE49-F238E27FC236}">
                <a16:creationId xmlns:a16="http://schemas.microsoft.com/office/drawing/2014/main" id="{19644AD8-44A8-45C3-9B0E-7D22654E5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9" t="20112" r="9915"/>
          <a:stretch/>
        </p:blipFill>
        <p:spPr bwMode="auto">
          <a:xfrm>
            <a:off x="9798342" y="4401492"/>
            <a:ext cx="1988190" cy="225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orman Hallendy | The Canadian Encyclopedia">
            <a:extLst>
              <a:ext uri="{FF2B5EF4-FFF2-40B4-BE49-F238E27FC236}">
                <a16:creationId xmlns:a16="http://schemas.microsoft.com/office/drawing/2014/main" id="{1A9ED214-7B84-4749-8DC6-E409BB4A3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32" b="84545" l="32400" r="68200">
                        <a14:foregroundMark x1="37000" y1="29992" x2="32400" y2="26932"/>
                        <a14:foregroundMark x1="32400" y1="26932" x2="36450" y2="24866"/>
                        <a14:foregroundMark x1="36450" y1="24866" x2="40850" y2="25019"/>
                        <a14:foregroundMark x1="40850" y1="25019" x2="44800" y2="24866"/>
                        <a14:foregroundMark x1="32950" y1="23489" x2="35250" y2="23412"/>
                        <a14:foregroundMark x1="41750" y1="23718" x2="49050" y2="24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45" t="8434" r="27684" b="6960"/>
          <a:stretch/>
        </p:blipFill>
        <p:spPr bwMode="auto">
          <a:xfrm>
            <a:off x="3833768" y="117446"/>
            <a:ext cx="4983061" cy="674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19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ewly discovered 'dunes' aurora is among the weirdest northern ...">
            <a:extLst>
              <a:ext uri="{FF2B5EF4-FFF2-40B4-BE49-F238E27FC236}">
                <a16:creationId xmlns:a16="http://schemas.microsoft.com/office/drawing/2014/main" id="{37B06AB9-0AA6-4AE2-8D56-D803109D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" y="0"/>
            <a:ext cx="12170708" cy="685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5468741" y="2145467"/>
            <a:ext cx="38540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3F7F0"/>
                </a:solidFill>
                <a:latin typeface="Brush StrokeFast" pitchFamily="50" charset="0"/>
                <a:cs typeface="Aharoni" panose="02010803020104030203" pitchFamily="2" charset="-79"/>
              </a:rPr>
              <a:t>Nunavut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9C6D22-611A-45DB-B95D-82114F0DFCE0}"/>
              </a:ext>
            </a:extLst>
          </p:cNvPr>
          <p:cNvSpPr txBox="1"/>
          <p:nvPr/>
        </p:nvSpPr>
        <p:spPr>
          <a:xfrm>
            <a:off x="6453786" y="3109814"/>
            <a:ext cx="54681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rgbClr val="A93F55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Aurora Borealis  </a:t>
            </a:r>
          </a:p>
        </p:txBody>
      </p:sp>
    </p:spTree>
    <p:extLst>
      <p:ext uri="{BB962C8B-B14F-4D97-AF65-F5344CB8AC3E}">
        <p14:creationId xmlns:p14="http://schemas.microsoft.com/office/powerpoint/2010/main" val="39980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6A9C0A-C353-4E82-910E-430E1844EF79}"/>
              </a:ext>
            </a:extLst>
          </p:cNvPr>
          <p:cNvSpPr txBox="1"/>
          <p:nvPr/>
        </p:nvSpPr>
        <p:spPr>
          <a:xfrm>
            <a:off x="612304" y="197346"/>
            <a:ext cx="7778091" cy="634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PUT </a:t>
            </a:r>
          </a:p>
          <a:p>
            <a:r>
              <a:rPr lang="en-US" sz="11500" spc="3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STICKERS  </a:t>
            </a:r>
          </a:p>
          <a:p>
            <a:r>
              <a:rPr lang="en-US" sz="88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 THE </a:t>
            </a:r>
            <a:endParaRPr lang="en-US" sz="11500" dirty="0">
              <a:solidFill>
                <a:srgbClr val="A93F5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CITIES</a:t>
            </a:r>
            <a:r>
              <a:rPr lang="en-US" sz="115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E35D2-0B4A-4134-944D-DDB2C822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t="26377" r="65157" b="50000"/>
          <a:stretch/>
        </p:blipFill>
        <p:spPr>
          <a:xfrm>
            <a:off x="4629150" y="-1809750"/>
            <a:ext cx="32385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ol Classic Ottawa">
            <a:extLst>
              <a:ext uri="{FF2B5EF4-FFF2-40B4-BE49-F238E27FC236}">
                <a16:creationId xmlns:a16="http://schemas.microsoft.com/office/drawing/2014/main" id="{CFB67925-160E-49C3-B2CE-4B2F6E7DC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r="-6" b="-48"/>
          <a:stretch/>
        </p:blipFill>
        <p:spPr bwMode="auto">
          <a:xfrm>
            <a:off x="1" y="0"/>
            <a:ext cx="12182474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8DA0D1-163D-4CBB-AC06-2533D88A12DD}"/>
              </a:ext>
            </a:extLst>
          </p:cNvPr>
          <p:cNvSpPr txBox="1"/>
          <p:nvPr/>
        </p:nvSpPr>
        <p:spPr>
          <a:xfrm>
            <a:off x="7912738" y="1652310"/>
            <a:ext cx="373794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F3F7F0"/>
                </a:solidFill>
                <a:latin typeface="Built Titling Lt" panose="020B0306030202080204" pitchFamily="34" charset="0"/>
                <a:cs typeface="Aharoni" panose="02010803020104030203" pitchFamily="2" charset="-79"/>
              </a:rPr>
              <a:t>Ottawa</a:t>
            </a:r>
            <a:r>
              <a:rPr lang="en-US" sz="11500" dirty="0">
                <a:solidFill>
                  <a:srgbClr val="F3F7F0"/>
                </a:solidFill>
                <a:latin typeface="Built Titling Lt" panose="020B0306030202080204" pitchFamily="34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4" name="Picture 2" descr="Cool Classic Ottawa">
            <a:extLst>
              <a:ext uri="{FF2B5EF4-FFF2-40B4-BE49-F238E27FC236}">
                <a16:creationId xmlns:a16="http://schemas.microsoft.com/office/drawing/2014/main" id="{7EB77638-A535-43C3-A012-E71DB0CE7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861" b="63885" l="59208" r="79227">
                        <a14:backgroundMark x1="71053" y1="51331" x2="71158" y2="52066"/>
                        <a14:backgroundMark x1="71895" y1="52433" x2="79368" y2="55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06" t="34608" r="18271" b="32862"/>
          <a:stretch/>
        </p:blipFill>
        <p:spPr bwMode="auto">
          <a:xfrm>
            <a:off x="6903222" y="2418460"/>
            <a:ext cx="3050849" cy="227318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ool Classic Ottawa">
            <a:extLst>
              <a:ext uri="{FF2B5EF4-FFF2-40B4-BE49-F238E27FC236}">
                <a16:creationId xmlns:a16="http://schemas.microsoft.com/office/drawing/2014/main" id="{CFB67925-160E-49C3-B2CE-4B2F6E7DC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4" t="44163" r="-7" b="-48"/>
          <a:stretch/>
        </p:blipFill>
        <p:spPr bwMode="auto">
          <a:xfrm>
            <a:off x="8286749" y="3086100"/>
            <a:ext cx="389572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57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41A6E-74EC-4DB5-A19E-4C4C6A9CD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3" t="13424" r="8804" b="41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05971-395A-4829-9F38-1C30E3643701}"/>
              </a:ext>
            </a:extLst>
          </p:cNvPr>
          <p:cNvSpPr txBox="1"/>
          <p:nvPr/>
        </p:nvSpPr>
        <p:spPr>
          <a:xfrm>
            <a:off x="8087919" y="5501048"/>
            <a:ext cx="96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OTTAWA 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5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87BBA5-FB91-437A-91AA-778E4F0E7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3" t="13424" r="8804" b="41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Ottawa - Canadian North">
            <a:extLst>
              <a:ext uri="{FF2B5EF4-FFF2-40B4-BE49-F238E27FC236}">
                <a16:creationId xmlns:a16="http://schemas.microsoft.com/office/drawing/2014/main" id="{40A91262-13D8-4B3A-A134-7C8BED056C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5379"/>
          <a:stretch/>
        </p:blipFill>
        <p:spPr bwMode="auto">
          <a:xfrm>
            <a:off x="371010" y="1676400"/>
            <a:ext cx="5261567" cy="364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Events In Ottawa For Canada's 150th Birthday">
            <a:extLst>
              <a:ext uri="{FF2B5EF4-FFF2-40B4-BE49-F238E27FC236}">
                <a16:creationId xmlns:a16="http://schemas.microsoft.com/office/drawing/2014/main" id="{6217C829-DEDC-4586-9A91-9B1EBB344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5"/>
          <a:stretch/>
        </p:blipFill>
        <p:spPr bwMode="auto">
          <a:xfrm>
            <a:off x="6070250" y="1676400"/>
            <a:ext cx="5750740" cy="364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Recorder - Turning ice into art for 98th annual Winter Carnival">
            <a:extLst>
              <a:ext uri="{FF2B5EF4-FFF2-40B4-BE49-F238E27FC236}">
                <a16:creationId xmlns:a16="http://schemas.microsoft.com/office/drawing/2014/main" id="{852F0D42-D634-463A-A32C-C71D14D6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62" y="-38100"/>
            <a:ext cx="471144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ideau Canal, Ottawa, Canada">
            <a:extLst>
              <a:ext uri="{FF2B5EF4-FFF2-40B4-BE49-F238E27FC236}">
                <a16:creationId xmlns:a16="http://schemas.microsoft.com/office/drawing/2014/main" id="{09A4AFBC-BABF-4B17-827C-E8EEDE91F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91" y="3629025"/>
            <a:ext cx="4717617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2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6A9C0A-C353-4E82-910E-430E1844EF79}"/>
              </a:ext>
            </a:extLst>
          </p:cNvPr>
          <p:cNvSpPr txBox="1"/>
          <p:nvPr/>
        </p:nvSpPr>
        <p:spPr>
          <a:xfrm>
            <a:off x="643123" y="382012"/>
            <a:ext cx="9536585" cy="609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DID </a:t>
            </a:r>
          </a:p>
          <a:p>
            <a:r>
              <a:rPr lang="en-US" sz="11500" spc="3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EUROPEANS</a:t>
            </a:r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r>
              <a:rPr lang="en-US" sz="8000" dirty="0">
                <a:solidFill>
                  <a:srgbClr val="A93F5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COME TO </a:t>
            </a:r>
          </a:p>
          <a:p>
            <a:r>
              <a:rPr lang="en-US" sz="11500" dirty="0">
                <a:solidFill>
                  <a:srgbClr val="F3F7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CANADA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E35D2-0B4A-4134-944D-DDB2C822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1" t="26377" r="65157" b="50000"/>
          <a:stretch/>
        </p:blipFill>
        <p:spPr>
          <a:xfrm>
            <a:off x="4629150" y="-1809750"/>
            <a:ext cx="32385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7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anada for Kids: Living in Toronto, Canada's Most Diverse City">
            <a:extLst>
              <a:ext uri="{FF2B5EF4-FFF2-40B4-BE49-F238E27FC236}">
                <a16:creationId xmlns:a16="http://schemas.microsoft.com/office/drawing/2014/main" id="{164B6F77-0657-4D9C-BA43-2B69A3F49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" t="-332" r="243" b="9498"/>
          <a:stretch/>
        </p:blipFill>
        <p:spPr bwMode="auto">
          <a:xfrm>
            <a:off x="0" y="-50472"/>
            <a:ext cx="12216714" cy="690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3880706" y="442128"/>
            <a:ext cx="59586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48698C"/>
                </a:solidFill>
                <a:latin typeface="Built Titling Sb" panose="020B0706030202080204" pitchFamily="34" charset="0"/>
                <a:cs typeface="Aharoni" panose="02010803020104030203" pitchFamily="2" charset="-79"/>
              </a:rPr>
              <a:t>Toronto</a:t>
            </a:r>
          </a:p>
        </p:txBody>
      </p:sp>
      <p:pic>
        <p:nvPicPr>
          <p:cNvPr id="3" name="Picture 2" descr="Canada for Kids: Living in Toronto, Canada's Most Diverse City">
            <a:extLst>
              <a:ext uri="{FF2B5EF4-FFF2-40B4-BE49-F238E27FC236}">
                <a16:creationId xmlns:a16="http://schemas.microsoft.com/office/drawing/2014/main" id="{0F3D7B6A-C04D-460C-9878-B255B9931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30" b="85366" l="46354" r="95052">
                        <a14:foregroundMark x1="58385" y1="20185" x2="61406" y2="27250"/>
                        <a14:foregroundMark x1="61406" y1="27250" x2="72344" y2="34230"/>
                        <a14:foregroundMark x1="72344" y1="34230" x2="72344" y2="34315"/>
                        <a14:foregroundMark x1="60833" y1="32296" x2="46406" y2="21362"/>
                        <a14:foregroundMark x1="46406" y1="21362" x2="46406" y2="21362"/>
                        <a14:foregroundMark x1="73542" y1="20269" x2="73385" y2="20690"/>
                        <a14:foregroundMark x1="73542" y1="20774" x2="72760" y2="27839"/>
                        <a14:foregroundMark x1="72760" y1="27839" x2="70156" y2="33137"/>
                        <a14:foregroundMark x1="70156" y1="33137" x2="67552" y2="33221"/>
                        <a14:foregroundMark x1="69271" y1="29352" x2="73021" y2="25988"/>
                        <a14:foregroundMark x1="73021" y1="25988" x2="75000" y2="32044"/>
                        <a14:foregroundMark x1="75000" y1="32044" x2="78594" y2="34399"/>
                        <a14:foregroundMark x1="78594" y1="34399" x2="78906" y2="34399"/>
                        <a14:foregroundMark x1="72917" y1="17830" x2="73229" y2="21110"/>
                        <a14:foregroundMark x1="72917" y1="21362" x2="72188" y2="19428"/>
                        <a14:foregroundMark x1="75052" y1="25652" x2="75052" y2="25652"/>
                        <a14:foregroundMark x1="77135" y1="28175" x2="76667" y2="30950"/>
                        <a14:foregroundMark x1="64844" y1="21951" x2="66250" y2="26577"/>
                        <a14:foregroundMark x1="83594" y1="27334" x2="78750" y2="35492"/>
                        <a14:foregroundMark x1="78750" y1="35492" x2="77344" y2="40118"/>
                        <a14:foregroundMark x1="84479" y1="25904" x2="93333" y2="33389"/>
                        <a14:foregroundMark x1="60833" y1="37426" x2="83594" y2="42725"/>
                        <a14:foregroundMark x1="60000" y1="43650" x2="65781" y2="43061"/>
                        <a14:foregroundMark x1="65781" y1="43061" x2="77083" y2="43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65" t="18756" b="7152"/>
          <a:stretch/>
        </p:blipFill>
        <p:spPr bwMode="auto">
          <a:xfrm>
            <a:off x="6314369" y="1408615"/>
            <a:ext cx="5924128" cy="56351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327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CFB63-E0C6-4962-B11B-058A4BCCA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0" t="14337" r="9892" b="5444"/>
          <a:stretch/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4390A-6B14-4C6F-BFE5-A26A4851207F}"/>
              </a:ext>
            </a:extLst>
          </p:cNvPr>
          <p:cNvSpPr txBox="1"/>
          <p:nvPr/>
        </p:nvSpPr>
        <p:spPr>
          <a:xfrm>
            <a:off x="8044376" y="589293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TORONTO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609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1E4C203-9B36-41F7-94B1-52AB70A2A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0" t="14337" r="9892" b="5444"/>
          <a:stretch/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C34B5B1-422E-42E5-8C6E-82A2B793C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" b="9089"/>
          <a:stretch/>
        </p:blipFill>
        <p:spPr bwMode="auto">
          <a:xfrm>
            <a:off x="1930791" y="-188149"/>
            <a:ext cx="10261208" cy="70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N TOWER - 360 RESTAURANT - YouTube">
            <a:extLst>
              <a:ext uri="{FF2B5EF4-FFF2-40B4-BE49-F238E27FC236}">
                <a16:creationId xmlns:a16="http://schemas.microsoft.com/office/drawing/2014/main" id="{1616B2D1-0AB2-48FE-9AF2-5DEACA61D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"/>
          <a:stretch/>
        </p:blipFill>
        <p:spPr bwMode="auto">
          <a:xfrm>
            <a:off x="719896" y="-10583"/>
            <a:ext cx="12413347" cy="687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N Tower EdgeWalk- 1,168ft (FULL EXPERIENCE) Toronto, Canada - YouTube">
            <a:extLst>
              <a:ext uri="{FF2B5EF4-FFF2-40B4-BE49-F238E27FC236}">
                <a16:creationId xmlns:a16="http://schemas.microsoft.com/office/drawing/2014/main" id="{9D187B44-0964-4159-BBE0-503BA1E5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08" y="-10584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N Tower - The Skyscraper Center">
            <a:extLst>
              <a:ext uri="{FF2B5EF4-FFF2-40B4-BE49-F238E27FC236}">
                <a16:creationId xmlns:a16="http://schemas.microsoft.com/office/drawing/2014/main" id="{710DDF3F-3717-4BA3-A417-C0E5FF37D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0" r="31600"/>
          <a:stretch/>
        </p:blipFill>
        <p:spPr bwMode="auto">
          <a:xfrm>
            <a:off x="0" y="-1"/>
            <a:ext cx="193079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3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ings to Do in Quebec City at Christmas - Quebec City in Winter">
            <a:extLst>
              <a:ext uri="{FF2B5EF4-FFF2-40B4-BE49-F238E27FC236}">
                <a16:creationId xmlns:a16="http://schemas.microsoft.com/office/drawing/2014/main" id="{FDAD8941-F5AC-4A92-9609-4C1526AF6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7813" b="7813"/>
          <a:stretch/>
        </p:blipFill>
        <p:spPr bwMode="auto">
          <a:xfrm>
            <a:off x="-141765" y="-39657"/>
            <a:ext cx="12333765" cy="69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6412625" y="396981"/>
            <a:ext cx="4698722" cy="3272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400"/>
              </a:lnSpc>
            </a:pPr>
            <a:r>
              <a:rPr lang="en-US" sz="13800" dirty="0">
                <a:solidFill>
                  <a:srgbClr val="F3F7F0"/>
                </a:solidFill>
                <a:latin typeface="Bebas Neue Light" panose="00000500000000000000" pitchFamily="50" charset="0"/>
                <a:cs typeface="Aharoni" panose="02010803020104030203" pitchFamily="2" charset="-79"/>
              </a:rPr>
              <a:t>Quebec </a:t>
            </a:r>
          </a:p>
          <a:p>
            <a:pPr algn="ctr">
              <a:lnSpc>
                <a:spcPts val="12400"/>
              </a:lnSpc>
            </a:pPr>
            <a:r>
              <a:rPr lang="en-US" sz="13800" dirty="0">
                <a:solidFill>
                  <a:srgbClr val="F3F7F0"/>
                </a:solidFill>
                <a:latin typeface="Bebas Neue Light" panose="00000500000000000000" pitchFamily="50" charset="0"/>
                <a:cs typeface="Aharoni" panose="02010803020104030203" pitchFamily="2" charset="-79"/>
              </a:rPr>
              <a:t>City</a:t>
            </a:r>
          </a:p>
        </p:txBody>
      </p:sp>
      <p:pic>
        <p:nvPicPr>
          <p:cNvPr id="3" name="Picture 2" descr="Things to Do in Quebec City at Christmas - Quebec City in Winter">
            <a:extLst>
              <a:ext uri="{FF2B5EF4-FFF2-40B4-BE49-F238E27FC236}">
                <a16:creationId xmlns:a16="http://schemas.microsoft.com/office/drawing/2014/main" id="{964A30FE-DBEF-4317-80F7-7126A3BE2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68" b="83736" l="56982" r="98906">
                        <a14:foregroundMark x1="56757" y1="31660" x2="59266" y2="51303"/>
                        <a14:foregroundMark x1="59266" y1="51303" x2="59363" y2="64913"/>
                        <a14:foregroundMark x1="59363" y1="64913" x2="60006" y2="69015"/>
                        <a14:foregroundMark x1="57143" y1="30985" x2="57046" y2="40444"/>
                        <a14:foregroundMark x1="97490" y1="56129" x2="95946" y2="69257"/>
                        <a14:foregroundMark x1="98906" y1="60859" x2="96622" y2="77510"/>
                        <a14:foregroundMark x1="96622" y1="77510" x2="96622" y2="77510"/>
                        <a14:foregroundMark x1="83237" y1="36728" x2="83237" y2="36728"/>
                        <a14:foregroundMark x1="83012" y1="36583" x2="83012" y2="36583"/>
                        <a14:foregroundMark x1="87066" y1="38465" x2="87066" y2="38465"/>
                        <a14:foregroundMark x1="87098" y1="37790" x2="87162" y2="4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97" t="7813" b="7813"/>
          <a:stretch/>
        </p:blipFill>
        <p:spPr bwMode="auto">
          <a:xfrm>
            <a:off x="6814446" y="-39657"/>
            <a:ext cx="5377554" cy="69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31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F0123-0821-41F2-AF9A-DB061F204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0" t="14113" r="8587" b="5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CFC92-6E84-4048-9A83-28AF0902B2D7}"/>
              </a:ext>
            </a:extLst>
          </p:cNvPr>
          <p:cNvSpPr txBox="1"/>
          <p:nvPr/>
        </p:nvSpPr>
        <p:spPr>
          <a:xfrm>
            <a:off x="9887690" y="5007562"/>
            <a:ext cx="92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QUEBEC 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CITY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2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8CC12D-A4CB-4759-A1AD-9D4DC01C7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0" t="14113" r="8587" b="53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Quebec City Ranked #1 For Most Beautiful Street In The World - MTL ...">
            <a:extLst>
              <a:ext uri="{FF2B5EF4-FFF2-40B4-BE49-F238E27FC236}">
                <a16:creationId xmlns:a16="http://schemas.microsoft.com/office/drawing/2014/main" id="{40E155AD-2FB2-4214-8CFA-5C20125C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867"/>
            <a:ext cx="5573486" cy="691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airmont Le Château Frontenac Hotel Expert Review | Fodor's Travel">
            <a:extLst>
              <a:ext uri="{FF2B5EF4-FFF2-40B4-BE49-F238E27FC236}">
                <a16:creationId xmlns:a16="http://schemas.microsoft.com/office/drawing/2014/main" id="{2A839959-82D6-40A7-8412-B32A89AB2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0"/>
          <a:stretch/>
        </p:blipFill>
        <p:spPr bwMode="auto">
          <a:xfrm>
            <a:off x="5573484" y="0"/>
            <a:ext cx="6618516" cy="37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Goblin Door | Door made famous by Korean Drama &quot;Goblin&quot; … | Flickr">
            <a:extLst>
              <a:ext uri="{FF2B5EF4-FFF2-40B4-BE49-F238E27FC236}">
                <a16:creationId xmlns:a16="http://schemas.microsoft.com/office/drawing/2014/main" id="{C9752422-AF65-4CC8-A9C4-702B1F0AF6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8" b="7359"/>
          <a:stretch/>
        </p:blipFill>
        <p:spPr bwMode="auto">
          <a:xfrm>
            <a:off x="5573483" y="3352800"/>
            <a:ext cx="661851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ourism Vancouver - official source of tourist information, things ...">
            <a:extLst>
              <a:ext uri="{FF2B5EF4-FFF2-40B4-BE49-F238E27FC236}">
                <a16:creationId xmlns:a16="http://schemas.microsoft.com/office/drawing/2014/main" id="{0F5DE879-23A4-4EA3-AD26-30B8382D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22" y="-21927"/>
            <a:ext cx="12586974" cy="69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784659" y="191927"/>
            <a:ext cx="54475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F3F7F0"/>
                </a:solidFill>
                <a:latin typeface="Built Titling Sb" panose="020B0706030202080204" pitchFamily="34" charset="0"/>
                <a:cs typeface="Aharoni" panose="02010803020104030203" pitchFamily="2" charset="-79"/>
              </a:rPr>
              <a:t>Vancouver</a:t>
            </a:r>
            <a:r>
              <a:rPr lang="en-US" sz="5850" dirty="0">
                <a:solidFill>
                  <a:srgbClr val="F3F7F0"/>
                </a:solidFill>
                <a:latin typeface="Built Titling Sb" panose="020B0706030202080204" pitchFamily="34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" name="Picture 2" descr="Tourism Vancouver - official source of tourist information, things ...">
            <a:extLst>
              <a:ext uri="{FF2B5EF4-FFF2-40B4-BE49-F238E27FC236}">
                <a16:creationId xmlns:a16="http://schemas.microsoft.com/office/drawing/2014/main" id="{683FF08C-B7B5-4614-8A95-E875C12DF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15148" r="28434" b="37769"/>
          <a:stretch/>
        </p:blipFill>
        <p:spPr bwMode="auto">
          <a:xfrm>
            <a:off x="1200698" y="1023523"/>
            <a:ext cx="7737755" cy="32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AE458-FE58-4E88-B7B4-1A1D5E26E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7" t="13702" r="9988" b="5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45415-73F3-44C0-A5A3-90599EFD9C3B}"/>
              </a:ext>
            </a:extLst>
          </p:cNvPr>
          <p:cNvSpPr txBox="1"/>
          <p:nvPr/>
        </p:nvSpPr>
        <p:spPr>
          <a:xfrm>
            <a:off x="3124033" y="4978534"/>
            <a:ext cx="1266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VANCOUVER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9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6CAD2C-DA9E-4816-8195-B8DBC083D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7" t="13702" r="9988" b="5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27A1C0C-0C2B-4750-AC36-7E218217A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" b="16526"/>
          <a:stretch/>
        </p:blipFill>
        <p:spPr bwMode="auto">
          <a:xfrm>
            <a:off x="-1" y="0"/>
            <a:ext cx="5952207" cy="342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June Guide: The Best Events Happening This Month in Vancouver">
            <a:extLst>
              <a:ext uri="{FF2B5EF4-FFF2-40B4-BE49-F238E27FC236}">
                <a16:creationId xmlns:a16="http://schemas.microsoft.com/office/drawing/2014/main" id="{3250321B-0611-4430-BE29-8C7DAF55D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5" b="13309"/>
          <a:stretch/>
        </p:blipFill>
        <p:spPr bwMode="auto">
          <a:xfrm>
            <a:off x="0" y="3426990"/>
            <a:ext cx="12192000" cy="343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ncouver's Stanley Park | Vancouver's Best Places">
            <a:extLst>
              <a:ext uri="{FF2B5EF4-FFF2-40B4-BE49-F238E27FC236}">
                <a16:creationId xmlns:a16="http://schemas.microsoft.com/office/drawing/2014/main" id="{B25D9842-341E-4095-8867-8FDA28C1A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28" y="-43867"/>
            <a:ext cx="6292772" cy="34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010 Winter Olympics - Wikipedia">
            <a:extLst>
              <a:ext uri="{FF2B5EF4-FFF2-40B4-BE49-F238E27FC236}">
                <a16:creationId xmlns:a16="http://schemas.microsoft.com/office/drawing/2014/main" id="{5DE5EFE8-619A-4CAD-B5A3-2FF18033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042" y="2426782"/>
            <a:ext cx="1350372" cy="166436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25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orseshoe Falls | Marriott Niagara Falls Hotel">
            <a:extLst>
              <a:ext uri="{FF2B5EF4-FFF2-40B4-BE49-F238E27FC236}">
                <a16:creationId xmlns:a16="http://schemas.microsoft.com/office/drawing/2014/main" id="{73137257-0447-4A7B-A354-09B735D07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73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orseshoe Falls | Marriott Niagara Falls Hotel">
            <a:extLst>
              <a:ext uri="{FF2B5EF4-FFF2-40B4-BE49-F238E27FC236}">
                <a16:creationId xmlns:a16="http://schemas.microsoft.com/office/drawing/2014/main" id="{A80740E7-0883-438C-8C32-7357C9081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0" b="44480" l="13500" r="53000">
                        <a14:foregroundMark x1="12000" y1="19520" x2="24500" y2="21440"/>
                        <a14:foregroundMark x1="24500" y1="21440" x2="28583" y2="21120"/>
                        <a14:foregroundMark x1="28583" y1="21120" x2="46333" y2="22560"/>
                        <a14:foregroundMark x1="46333" y1="22560" x2="50500" y2="22240"/>
                        <a14:foregroundMark x1="50500" y1="22240" x2="51333" y2="22240"/>
                        <a14:foregroundMark x1="53000" y1="19680" x2="49833" y2="25760"/>
                        <a14:foregroundMark x1="49833" y1="25760" x2="48833" y2="29920"/>
                        <a14:foregroundMark x1="51917" y1="17760" x2="47750" y2="17440"/>
                        <a14:foregroundMark x1="47750" y1="17440" x2="40083" y2="21920"/>
                        <a14:foregroundMark x1="52583" y1="24160" x2="51917" y2="39200"/>
                        <a14:foregroundMark x1="51917" y1="39200" x2="50250" y2="42080"/>
                        <a14:foregroundMark x1="46833" y1="41440" x2="28750" y2="42880"/>
                        <a14:foregroundMark x1="28750" y1="42880" x2="28667" y2="43040"/>
                        <a14:foregroundMark x1="12583" y1="20640" x2="14167" y2="37440"/>
                        <a14:foregroundMark x1="14167" y1="37440" x2="14167" y2="37440"/>
                        <a14:foregroundMark x1="13583" y1="43360" x2="15667" y2="37440"/>
                        <a14:foregroundMark x1="22250" y1="43040" x2="28583" y2="44480"/>
                        <a14:foregroundMark x1="41250" y1="44160" x2="46667" y2="44000"/>
                        <a14:foregroundMark x1="46667" y1="44000" x2="47583" y2="44000"/>
                        <a14:foregroundMark x1="16167" y1="21920" x2="17833" y2="21440"/>
                        <a14:foregroundMark x1="15583" y1="20480" x2="20000" y2="21280"/>
                        <a14:foregroundMark x1="18583" y1="18880" x2="22250" y2="18720"/>
                        <a14:foregroundMark x1="22250" y1="18720" x2="28250" y2="19360"/>
                        <a14:foregroundMark x1="30917" y1="18720" x2="46583" y2="17280"/>
                        <a14:foregroundMark x1="46583" y1="17280" x2="47167" y2="17440"/>
                        <a14:backgroundMark x1="43333" y1="13920" x2="30417" y2="1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7" r="46681" b="54248"/>
          <a:stretch/>
        </p:blipFill>
        <p:spPr bwMode="auto">
          <a:xfrm>
            <a:off x="1444438" y="1"/>
            <a:ext cx="5564865" cy="31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2171701" y="1691097"/>
            <a:ext cx="6734175" cy="2029255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72449"/>
              </a:avLst>
            </a:prstTxWarp>
            <a:spAutoFit/>
          </a:bodyPr>
          <a:lstStyle/>
          <a:p>
            <a:r>
              <a:rPr lang="en-US" sz="8800" dirty="0">
                <a:solidFill>
                  <a:srgbClr val="F3F7F0"/>
                </a:solidFill>
                <a:latin typeface="Code Pro-Trial Black" panose="00000800000000000000" pitchFamily="50" charset="0"/>
                <a:cs typeface="Aharoni" panose="02010803020104030203" pitchFamily="2" charset="-79"/>
              </a:rPr>
              <a:t>Niagara Falls  </a:t>
            </a:r>
          </a:p>
        </p:txBody>
      </p:sp>
    </p:spTree>
    <p:extLst>
      <p:ext uri="{BB962C8B-B14F-4D97-AF65-F5344CB8AC3E}">
        <p14:creationId xmlns:p14="http://schemas.microsoft.com/office/powerpoint/2010/main" val="111632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09655BB-AF50-4D76-889D-EC1BDE7B8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56" y="-1739"/>
            <a:ext cx="9627704" cy="685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90B9A-1F8A-4AF2-B42C-297F8BF2CC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2" t="13352" r="11292" b="529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D8368-F943-461E-AB43-C23C27099AE6}"/>
              </a:ext>
            </a:extLst>
          </p:cNvPr>
          <p:cNvSpPr txBox="1"/>
          <p:nvPr/>
        </p:nvSpPr>
        <p:spPr>
          <a:xfrm>
            <a:off x="8595918" y="5834877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NIAGARA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FALLS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8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CDE72F-3B7B-46A9-A59D-30B3713C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2" t="13352" r="11292" b="529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50" name="Picture 2" descr="Private Tour: Niagara Falls Sightseeing from US Side 2022">
            <a:extLst>
              <a:ext uri="{FF2B5EF4-FFF2-40B4-BE49-F238E27FC236}">
                <a16:creationId xmlns:a16="http://schemas.microsoft.com/office/drawing/2014/main" id="{B0EC5CE2-2E45-463F-88BD-E2EE55A65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270001"/>
            <a:ext cx="12192001" cy="812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ourney Behind the Falls">
            <a:extLst>
              <a:ext uri="{FF2B5EF4-FFF2-40B4-BE49-F238E27FC236}">
                <a16:creationId xmlns:a16="http://schemas.microsoft.com/office/drawing/2014/main" id="{AFCE455A-E34F-4D52-B05F-7442CC14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30542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nada, Niagara Falls and Finger Lakes 3-day trip - NewYork.com.au">
            <a:extLst>
              <a:ext uri="{FF2B5EF4-FFF2-40B4-BE49-F238E27FC236}">
                <a16:creationId xmlns:a16="http://schemas.microsoft.com/office/drawing/2014/main" id="{1A8F27A9-C91A-4D32-A6A6-9EF7D78E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7589"/>
            <a:ext cx="63817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1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hurchill, Manitoba - Wikipedia">
            <a:extLst>
              <a:ext uri="{FF2B5EF4-FFF2-40B4-BE49-F238E27FC236}">
                <a16:creationId xmlns:a16="http://schemas.microsoft.com/office/drawing/2014/main" id="{0AF2E3B0-D482-43FB-B5ED-252FDFF8B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7988"/>
          <a:stretch/>
        </p:blipFill>
        <p:spPr bwMode="auto">
          <a:xfrm>
            <a:off x="1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4496217" y="579201"/>
            <a:ext cx="62584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3F7F0"/>
                </a:solidFill>
                <a:latin typeface="Built Titling Sb" panose="020B0706030202080204" pitchFamily="34" charset="0"/>
                <a:cs typeface="Aharoni" panose="02010803020104030203" pitchFamily="2" charset="-79"/>
              </a:rPr>
              <a:t>CHURCHILL </a:t>
            </a:r>
          </a:p>
        </p:txBody>
      </p:sp>
      <p:pic>
        <p:nvPicPr>
          <p:cNvPr id="5" name="Picture 4" descr="Churchill, Manitoba - Wikipedia">
            <a:extLst>
              <a:ext uri="{FF2B5EF4-FFF2-40B4-BE49-F238E27FC236}">
                <a16:creationId xmlns:a16="http://schemas.microsoft.com/office/drawing/2014/main" id="{CE8AA480-E038-4BA9-9B38-21032E1F9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8" b="83571" l="9942" r="99149">
                        <a14:foregroundMark x1="98604" y1="36928" x2="91352" y2="37131"/>
                        <a14:foregroundMark x1="91352" y1="37131" x2="96084" y2="50356"/>
                        <a14:foregroundMark x1="96084" y1="50356" x2="90501" y2="58749"/>
                        <a14:foregroundMark x1="90501" y1="58749" x2="89377" y2="67854"/>
                        <a14:foregroundMark x1="94280" y1="37640" x2="99149" y2="37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88" b="7988"/>
          <a:stretch/>
        </p:blipFill>
        <p:spPr bwMode="auto">
          <a:xfrm>
            <a:off x="2" y="-1"/>
            <a:ext cx="12191998" cy="6858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hurchill, Manitoba - Wikipedia">
            <a:extLst>
              <a:ext uri="{FF2B5EF4-FFF2-40B4-BE49-F238E27FC236}">
                <a16:creationId xmlns:a16="http://schemas.microsoft.com/office/drawing/2014/main" id="{95079238-CCD0-438E-93B6-A274DD70F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8" b="83571" l="9942" r="99149">
                        <a14:foregroundMark x1="98604" y1="36928" x2="91352" y2="37131"/>
                        <a14:foregroundMark x1="91352" y1="37131" x2="96084" y2="50356"/>
                        <a14:foregroundMark x1="96084" y1="50356" x2="90501" y2="58749"/>
                        <a14:foregroundMark x1="90501" y1="58749" x2="89377" y2="67854"/>
                        <a14:foregroundMark x1="94280" y1="37640" x2="99149" y2="37640"/>
                        <a14:foregroundMark x1="51890" y1="32299" x2="51822" y2="34995"/>
                        <a14:foregroundMark x1="51890" y1="31943" x2="52060" y2="29145"/>
                        <a14:foregroundMark x1="51379" y1="33011" x2="51379" y2="33011"/>
                        <a14:foregroundMark x1="53081" y1="32909" x2="53081" y2="32909"/>
                        <a14:foregroundMark x1="53013" y1="32503" x2="52945" y2="33266"/>
                        <a14:foregroundMark x1="51856" y1="34486" x2="51651" y2="37487"/>
                        <a14:foregroundMark x1="52298" y1="33571" x2="52162" y2="38098"/>
                        <a14:backgroundMark x1="49847" y1="34588" x2="47702" y2="38962"/>
                        <a14:backgroundMark x1="54648" y1="35046" x2="55907" y2="40946"/>
                        <a14:backgroundMark x1="55907" y1="40946" x2="55907" y2="40946"/>
                        <a14:backgroundMark x1="52707" y1="33723" x2="52775" y2="36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56" t="26777" r="43516" b="61320"/>
          <a:stretch/>
        </p:blipFill>
        <p:spPr bwMode="auto">
          <a:xfrm>
            <a:off x="5810250" y="1533524"/>
            <a:ext cx="1076325" cy="97155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629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F4B6D-D940-4567-9E01-02763EAA7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9" t="13479" r="5485" b="5485"/>
          <a:stretch/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B40BD-CC52-4712-88D9-8E32998415FF}"/>
              </a:ext>
            </a:extLst>
          </p:cNvPr>
          <p:cNvSpPr txBox="1"/>
          <p:nvPr/>
        </p:nvSpPr>
        <p:spPr>
          <a:xfrm>
            <a:off x="6578433" y="3014451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CHURCHILL 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21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DB1BF1-47F5-4E0C-8CFB-67A517FE8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9" t="13479" r="5485" b="5485"/>
          <a:stretch/>
        </p:blipFill>
        <p:spPr>
          <a:xfrm>
            <a:off x="0" y="-1"/>
            <a:ext cx="12192000" cy="6854653"/>
          </a:xfrm>
          <a:prstGeom prst="rect">
            <a:avLst/>
          </a:prstGeom>
        </p:spPr>
      </p:pic>
      <p:pic>
        <p:nvPicPr>
          <p:cNvPr id="5" name="Picture 6" descr="Churchill Manitoba - The Polar Bear Capital of the World! - YouTube">
            <a:extLst>
              <a:ext uri="{FF2B5EF4-FFF2-40B4-BE49-F238E27FC236}">
                <a16:creationId xmlns:a16="http://schemas.microsoft.com/office/drawing/2014/main" id="{ECF1DF89-9134-45B1-A08C-6A67A2BCE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Polar Bear Jail of Churchill | Amusing Planet">
            <a:extLst>
              <a:ext uri="{FF2B5EF4-FFF2-40B4-BE49-F238E27FC236}">
                <a16:creationId xmlns:a16="http://schemas.microsoft.com/office/drawing/2014/main" id="{91CE820C-ADE4-448D-8763-BF47B867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848944"/>
            <a:ext cx="7467600" cy="516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xplore Edmonton, Canada | Edmonton Tourism Official Website">
            <a:extLst>
              <a:ext uri="{FF2B5EF4-FFF2-40B4-BE49-F238E27FC236}">
                <a16:creationId xmlns:a16="http://schemas.microsoft.com/office/drawing/2014/main" id="{B9A49AF3-29F9-469C-9751-7943FC1F2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87"/>
          <a:stretch/>
        </p:blipFill>
        <p:spPr bwMode="auto">
          <a:xfrm>
            <a:off x="0" y="-1166"/>
            <a:ext cx="12192000" cy="687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2402993" y="421329"/>
            <a:ext cx="6603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A93F55"/>
                </a:solidFill>
                <a:latin typeface="Bebas Neue" panose="00000500000000000000" pitchFamily="2" charset="0"/>
                <a:cs typeface="Aharoni" panose="02010803020104030203" pitchFamily="2" charset="-79"/>
              </a:rPr>
              <a:t>Edmonton  </a:t>
            </a:r>
          </a:p>
        </p:txBody>
      </p:sp>
      <p:pic>
        <p:nvPicPr>
          <p:cNvPr id="3" name="Picture 2" descr="Explore Edmonton, Canada | Edmonton Tourism Official Website">
            <a:extLst>
              <a:ext uri="{FF2B5EF4-FFF2-40B4-BE49-F238E27FC236}">
                <a16:creationId xmlns:a16="http://schemas.microsoft.com/office/drawing/2014/main" id="{7BBF70C2-6EC4-42E5-BFC3-FF6B41746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19" b="62963" l="25083" r="67000">
                        <a14:foregroundMark x1="31167" y1="38519" x2="32083" y2="48000"/>
                        <a14:foregroundMark x1="32083" y1="48000" x2="35583" y2="54667"/>
                        <a14:foregroundMark x1="36500" y1="54222" x2="49167" y2="49333"/>
                        <a14:foregroundMark x1="49167" y1="49333" x2="49167" y2="49333"/>
                        <a14:foregroundMark x1="59833" y1="38963" x2="62750" y2="50222"/>
                        <a14:foregroundMark x1="62750" y1="50222" x2="57250" y2="50370"/>
                        <a14:foregroundMark x1="57250" y1="50370" x2="53333" y2="53926"/>
                        <a14:foregroundMark x1="53333" y1="53926" x2="50333" y2="53333"/>
                        <a14:foregroundMark x1="34667" y1="56296" x2="38833" y2="60444"/>
                        <a14:foregroundMark x1="38833" y1="60444" x2="48250" y2="62370"/>
                        <a14:foregroundMark x1="48250" y1="62370" x2="52500" y2="61630"/>
                        <a14:foregroundMark x1="52500" y1="61630" x2="52667" y2="61333"/>
                        <a14:foregroundMark x1="54833" y1="40148" x2="54750" y2="49778"/>
                        <a14:foregroundMark x1="30000" y1="28593" x2="34333" y2="49926"/>
                        <a14:foregroundMark x1="65667" y1="27852" x2="68083" y2="45333"/>
                        <a14:foregroundMark x1="68083" y1="45333" x2="67583" y2="52741"/>
                        <a14:foregroundMark x1="67583" y1="52741" x2="65500" y2="59259"/>
                        <a14:foregroundMark x1="65500" y1="59259" x2="64667" y2="60148"/>
                        <a14:foregroundMark x1="66750" y1="38815" x2="67000" y2="55852"/>
                        <a14:foregroundMark x1="52667" y1="37037" x2="50583" y2="39556"/>
                        <a14:foregroundMark x1="50833" y1="37630" x2="52583" y2="37926"/>
                        <a14:foregroundMark x1="64583" y1="26815" x2="64417" y2="29630"/>
                        <a14:foregroundMark x1="65917" y1="25630" x2="66333" y2="30074"/>
                        <a14:foregroundMark x1="45667" y1="59407" x2="35750" y2="61037"/>
                        <a14:foregroundMark x1="48917" y1="61481" x2="54000" y2="61037"/>
                        <a14:foregroundMark x1="54000" y1="61037" x2="62833" y2="61185"/>
                        <a14:foregroundMark x1="58750" y1="63407" x2="32000" y2="62963"/>
                        <a14:foregroundMark x1="46833" y1="37778" x2="43333" y2="38222"/>
                        <a14:foregroundMark x1="49000" y1="44148" x2="48667" y2="47259"/>
                        <a14:foregroundMark x1="34167" y1="36148" x2="35833" y2="37037"/>
                        <a14:foregroundMark x1="29000" y1="28148" x2="25917" y2="33630"/>
                        <a14:foregroundMark x1="25917" y1="33630" x2="26583" y2="48741"/>
                        <a14:foregroundMark x1="25500" y1="30074" x2="26250" y2="33185"/>
                        <a14:foregroundMark x1="25083" y1="31259" x2="25083" y2="37037"/>
                        <a14:backgroundMark x1="51750" y1="28444" x2="37333" y2="2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1" r="30168" b="34760"/>
          <a:stretch/>
        </p:blipFill>
        <p:spPr bwMode="auto">
          <a:xfrm>
            <a:off x="2894889" y="-10847"/>
            <a:ext cx="5623132" cy="448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4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7ABF3B-747F-4669-BCF9-78F6C580B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5" t="13678" r="7028" b="5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2F2F4-25CD-4465-AEEC-451F4972B881}"/>
              </a:ext>
            </a:extLst>
          </p:cNvPr>
          <p:cNvSpPr txBox="1"/>
          <p:nvPr/>
        </p:nvSpPr>
        <p:spPr>
          <a:xfrm>
            <a:off x="3994890" y="3672248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EDMONTON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716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est Edmonton Mall Adding Exciting New Retailers and Attractions ...">
            <a:extLst>
              <a:ext uri="{FF2B5EF4-FFF2-40B4-BE49-F238E27FC236}">
                <a16:creationId xmlns:a16="http://schemas.microsoft.com/office/drawing/2014/main" id="{75C95775-CCA1-45DC-8A2C-08E63B821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-1"/>
            <a:ext cx="12192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The city under one roof: Inside Canada¿s biggest mall that has its ...">
            <a:extLst>
              <a:ext uri="{FF2B5EF4-FFF2-40B4-BE49-F238E27FC236}">
                <a16:creationId xmlns:a16="http://schemas.microsoft.com/office/drawing/2014/main" id="{839B5995-B701-42D7-B81A-9CCE86C3F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6330"/>
          <a:stretch/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Edmonton Oilers to host open practice, autograph session at West ...">
            <a:extLst>
              <a:ext uri="{FF2B5EF4-FFF2-40B4-BE49-F238E27FC236}">
                <a16:creationId xmlns:a16="http://schemas.microsoft.com/office/drawing/2014/main" id="{CA1DD6D4-33E6-48A5-94A2-8E16F75FC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b="619"/>
          <a:stretch/>
        </p:blipFill>
        <p:spPr bwMode="auto">
          <a:xfrm>
            <a:off x="-2" y="-1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est Edmonton Mall - Wikiwand">
            <a:extLst>
              <a:ext uri="{FF2B5EF4-FFF2-40B4-BE49-F238E27FC236}">
                <a16:creationId xmlns:a16="http://schemas.microsoft.com/office/drawing/2014/main" id="{E34B5F32-D14A-4E26-9E86-2F350FF1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0" y="1043867"/>
            <a:ext cx="1984550" cy="1153560"/>
          </a:xfrm>
          <a:prstGeom prst="rect">
            <a:avLst/>
          </a:prstGeom>
          <a:noFill/>
          <a:effectLst>
            <a:glow rad="546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 Best Cities to Live in Alberta | Great Canadian Van Lines">
            <a:extLst>
              <a:ext uri="{FF2B5EF4-FFF2-40B4-BE49-F238E27FC236}">
                <a16:creationId xmlns:a16="http://schemas.microsoft.com/office/drawing/2014/main" id="{35C69738-93AE-4969-841D-953A1481B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b="7604"/>
          <a:stretch/>
        </p:blipFill>
        <p:spPr bwMode="auto">
          <a:xfrm>
            <a:off x="-36321" y="-20430"/>
            <a:ext cx="12228319" cy="68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5 Best Cities to Live in Alberta | Great Canadian Van Lines">
            <a:extLst>
              <a:ext uri="{FF2B5EF4-FFF2-40B4-BE49-F238E27FC236}">
                <a16:creationId xmlns:a16="http://schemas.microsoft.com/office/drawing/2014/main" id="{FE3C08F8-E137-4CE5-B628-4B582C726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83867" l="33824" r="80392">
                        <a14:foregroundMark x1="56699" y1="23768" x2="57190" y2="28202"/>
                        <a14:foregroundMark x1="56046" y1="25000" x2="55719" y2="26108"/>
                        <a14:foregroundMark x1="55147" y1="25616" x2="58007" y2="25369"/>
                        <a14:foregroundMark x1="56454" y1="23399" x2="57435" y2="25862"/>
                        <a14:foregroundMark x1="48284" y1="33744" x2="47794" y2="36576"/>
                        <a14:foregroundMark x1="37827" y1="27709" x2="39216" y2="33128"/>
                        <a14:foregroundMark x1="39216" y1="33128" x2="41258" y2="51232"/>
                        <a14:foregroundMark x1="41258" y1="51232" x2="44363" y2="57143"/>
                        <a14:foregroundMark x1="44363" y1="57143" x2="44853" y2="57759"/>
                        <a14:foregroundMark x1="38971" y1="28325" x2="34886" y2="30419"/>
                        <a14:foregroundMark x1="34886" y1="30419" x2="33824" y2="43966"/>
                        <a14:foregroundMark x1="33824" y1="43966" x2="36438" y2="49015"/>
                        <a14:foregroundMark x1="79003" y1="25616" x2="77614" y2="38177"/>
                        <a14:foregroundMark x1="77614" y1="38177" x2="79902" y2="32635"/>
                        <a14:foregroundMark x1="79902" y1="32635" x2="80392" y2="27709"/>
                        <a14:foregroundMark x1="70915" y1="35345" x2="72876" y2="37808"/>
                        <a14:foregroundMark x1="70915" y1="34360" x2="73611" y2="36823"/>
                        <a14:foregroundMark x1="72386" y1="33867" x2="74183" y2="39039"/>
                        <a14:foregroundMark x1="76552" y1="45936" x2="79248" y2="64163"/>
                        <a14:foregroundMark x1="79248" y1="64163" x2="77288" y2="69581"/>
                        <a14:foregroundMark x1="60458" y1="38547" x2="55310" y2="4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3" t="7604" r="20074" b="7604"/>
          <a:stretch/>
        </p:blipFill>
        <p:spPr bwMode="auto">
          <a:xfrm>
            <a:off x="4531316" y="-20430"/>
            <a:ext cx="5206027" cy="687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2693941" y="2657741"/>
            <a:ext cx="6110243" cy="1390672"/>
          </a:xfrm>
          <a:prstGeom prst="rect">
            <a:avLst/>
          </a:prstGeom>
          <a:noFill/>
        </p:spPr>
        <p:txBody>
          <a:bodyPr wrap="none" rtlCol="0">
            <a:prstTxWarp prst="textFadeRight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3F7F0"/>
                </a:solidFill>
                <a:latin typeface="Built Titling Rg" panose="020B0206030202080204" pitchFamily="34" charset="0"/>
                <a:cs typeface="Aharoni" panose="02010803020104030203" pitchFamily="2" charset="-79"/>
              </a:rPr>
              <a:t>Calgary </a:t>
            </a:r>
          </a:p>
        </p:txBody>
      </p:sp>
      <p:pic>
        <p:nvPicPr>
          <p:cNvPr id="5" name="Picture 2" descr="5 Best Cities to Live in Alberta | Great Canadian Van Lines">
            <a:extLst>
              <a:ext uri="{FF2B5EF4-FFF2-40B4-BE49-F238E27FC236}">
                <a16:creationId xmlns:a16="http://schemas.microsoft.com/office/drawing/2014/main" id="{53B822EC-EBD3-4278-BB50-DAA15EB96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13" b="67980" l="58987" r="88235">
                        <a14:foregroundMark x1="58987" y1="54064" x2="62908" y2="54187"/>
                        <a14:foregroundMark x1="62908" y1="54187" x2="65114" y2="54064"/>
                        <a14:foregroundMark x1="68137" y1="58744" x2="80801" y2="61207"/>
                        <a14:foregroundMark x1="83497" y1="48768" x2="65114" y2="64286"/>
                        <a14:foregroundMark x1="65114" y1="64286" x2="64461" y2="65887"/>
                        <a14:foregroundMark x1="63644" y1="61207" x2="61029" y2="61330"/>
                        <a14:backgroundMark x1="61356" y1="51478" x2="74673" y2="44828"/>
                        <a14:backgroundMark x1="73121" y1="48645" x2="86193" y2="39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72" t="29991" r="8412" b="27739"/>
          <a:stretch/>
        </p:blipFill>
        <p:spPr bwMode="auto">
          <a:xfrm>
            <a:off x="7218171" y="1778000"/>
            <a:ext cx="4000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93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3EF4D-E0EA-4637-AFE1-98482A8CC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3" t="13478" r="6211" b="4906"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88B70D-DC50-4AE4-9B24-B3BA772AA634}"/>
              </a:ext>
            </a:extLst>
          </p:cNvPr>
          <p:cNvSpPr txBox="1"/>
          <p:nvPr/>
        </p:nvSpPr>
        <p:spPr>
          <a:xfrm>
            <a:off x="3951347" y="4499563"/>
            <a:ext cx="99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CALGARY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4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w France and the 13 Colonies around 1745 – Societies and Territories">
            <a:extLst>
              <a:ext uri="{FF2B5EF4-FFF2-40B4-BE49-F238E27FC236}">
                <a16:creationId xmlns:a16="http://schemas.microsoft.com/office/drawing/2014/main" id="{B6D00AE7-66F7-4E2A-85F9-8E253E6EA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0"/>
            <a:ext cx="9366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AA2F5-5516-4114-B8EB-5B40524CF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3" t="13478" r="6211" b="4906"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pic>
        <p:nvPicPr>
          <p:cNvPr id="4098" name="Picture 2" descr="Calgary Stampede to Proceed With Limited Events: Report | World News | US  News">
            <a:extLst>
              <a:ext uri="{FF2B5EF4-FFF2-40B4-BE49-F238E27FC236}">
                <a16:creationId xmlns:a16="http://schemas.microsoft.com/office/drawing/2014/main" id="{46F5B265-FF91-472F-AE55-ADD6279E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0"/>
            <a:ext cx="10450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lgary Stampede Rodeo | Calgary Stampede July 3-12, 2020">
            <a:extLst>
              <a:ext uri="{FF2B5EF4-FFF2-40B4-BE49-F238E27FC236}">
                <a16:creationId xmlns:a16="http://schemas.microsoft.com/office/drawing/2014/main" id="{B2AF8F8E-4365-443C-884B-E8E2DF8F6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r="13446"/>
          <a:stretch/>
        </p:blipFill>
        <p:spPr bwMode="auto">
          <a:xfrm>
            <a:off x="5898484" y="0"/>
            <a:ext cx="7334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he French Connection In Canada: Two Days In Montreal, Quebec">
            <a:extLst>
              <a:ext uri="{FF2B5EF4-FFF2-40B4-BE49-F238E27FC236}">
                <a16:creationId xmlns:a16="http://schemas.microsoft.com/office/drawing/2014/main" id="{AD2E247F-0FAF-418C-B45F-EECE60608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74" y="-15621"/>
            <a:ext cx="12247548" cy="68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French Connection In Canada: Two Days In Montreal, Quebec">
            <a:extLst>
              <a:ext uri="{FF2B5EF4-FFF2-40B4-BE49-F238E27FC236}">
                <a16:creationId xmlns:a16="http://schemas.microsoft.com/office/drawing/2014/main" id="{EE0E33FB-41CD-419B-B441-E787785E5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6" b="59352" l="208" r="53073">
                        <a14:foregroundMark x1="49948" y1="26389" x2="50208" y2="59444"/>
                        <a14:foregroundMark x1="53073" y1="33241" x2="52292" y2="59074"/>
                        <a14:foregroundMark x1="43698" y1="38056" x2="19375" y2="39352"/>
                        <a14:foregroundMark x1="19375" y1="39352" x2="8438" y2="35093"/>
                        <a14:foregroundMark x1="8438" y1="35093" x2="10938" y2="29444"/>
                        <a14:foregroundMark x1="10938" y1="29444" x2="15365" y2="29259"/>
                        <a14:foregroundMark x1="15365" y1="29259" x2="20729" y2="32130"/>
                        <a14:foregroundMark x1="17083" y1="30463" x2="12812" y2="28889"/>
                        <a14:foregroundMark x1="12812" y1="28889" x2="260" y2="31204"/>
                        <a14:foregroundMark x1="260" y1="31204" x2="208" y2="31204"/>
                        <a14:foregroundMark x1="6771" y1="35648" x2="3385" y2="44537"/>
                        <a14:foregroundMark x1="3385" y1="44537" x2="1823" y2="52870"/>
                        <a14:foregroundMark x1="1823" y1="52870" x2="833" y2="54907"/>
                        <a14:foregroundMark x1="13802" y1="28241" x2="18281" y2="29352"/>
                        <a14:foregroundMark x1="18281" y1="29352" x2="20938" y2="31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471" b="40131"/>
          <a:stretch/>
        </p:blipFill>
        <p:spPr bwMode="auto">
          <a:xfrm>
            <a:off x="-27774" y="-15621"/>
            <a:ext cx="6556041" cy="412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253598" y="3906699"/>
            <a:ext cx="64956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3F7F0"/>
                </a:solidFill>
                <a:latin typeface="BOSTHON BRUSH" pitchFamily="2" charset="0"/>
                <a:cs typeface="Aharoni" panose="02010803020104030203" pitchFamily="2" charset="-79"/>
              </a:rPr>
              <a:t>Montreal </a:t>
            </a:r>
          </a:p>
        </p:txBody>
      </p:sp>
    </p:spTree>
    <p:extLst>
      <p:ext uri="{BB962C8B-B14F-4D97-AF65-F5344CB8AC3E}">
        <p14:creationId xmlns:p14="http://schemas.microsoft.com/office/powerpoint/2010/main" val="426987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ECB5D-1EF2-464E-938B-7CB63D385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8" t="13369" r="6620" b="5099"/>
          <a:stretch/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230A1F-FBE1-48CD-A411-FAAF4CF015AD}"/>
              </a:ext>
            </a:extLst>
          </p:cNvPr>
          <p:cNvSpPr txBox="1"/>
          <p:nvPr/>
        </p:nvSpPr>
        <p:spPr>
          <a:xfrm>
            <a:off x="9408719" y="5747791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MONTREAL   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39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ECB5D-1EF2-464E-938B-7CB63D385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8" t="13369" r="6620" b="5099"/>
          <a:stretch/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5122" name="Picture 2" descr="Top 10 Things to do in Montreal, Canada - TrickFul">
            <a:extLst>
              <a:ext uri="{FF2B5EF4-FFF2-40B4-BE49-F238E27FC236}">
                <a16:creationId xmlns:a16="http://schemas.microsoft.com/office/drawing/2014/main" id="{59726AE3-7666-49FC-B3F7-B884190B0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0" b="6548"/>
          <a:stretch/>
        </p:blipFill>
        <p:spPr bwMode="auto">
          <a:xfrm>
            <a:off x="0" y="-1"/>
            <a:ext cx="12186050" cy="68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70B88B-5AC9-428C-BA1A-A46645E1EF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67" t="18889" r="5729" b="17037"/>
          <a:stretch/>
        </p:blipFill>
        <p:spPr>
          <a:xfrm>
            <a:off x="-538561" y="-46393"/>
            <a:ext cx="6766723" cy="6947436"/>
          </a:xfrm>
          <a:prstGeom prst="rect">
            <a:avLst/>
          </a:prstGeom>
        </p:spPr>
      </p:pic>
      <p:pic>
        <p:nvPicPr>
          <p:cNvPr id="5128" name="Picture 8" descr="Exploring the Wonders of the Montréal International Jazz Festival | Music  Feature | Seven Days | Vermont's Independent Voice">
            <a:extLst>
              <a:ext uri="{FF2B5EF4-FFF2-40B4-BE49-F238E27FC236}">
                <a16:creationId xmlns:a16="http://schemas.microsoft.com/office/drawing/2014/main" id="{B78B73AD-7E87-4F8D-9FB5-CF7546D7E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2" r="20512"/>
          <a:stretch/>
        </p:blipFill>
        <p:spPr bwMode="auto">
          <a:xfrm>
            <a:off x="6096000" y="-36851"/>
            <a:ext cx="6078844" cy="685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0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histler Blackcomb suspends operations for a week because of COVID ...">
            <a:extLst>
              <a:ext uri="{FF2B5EF4-FFF2-40B4-BE49-F238E27FC236}">
                <a16:creationId xmlns:a16="http://schemas.microsoft.com/office/drawing/2014/main" id="{729852CD-A2F1-4E88-A24A-D86B8C699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295"/>
          <a:stretch/>
        </p:blipFill>
        <p:spPr bwMode="auto">
          <a:xfrm>
            <a:off x="0" y="-20430"/>
            <a:ext cx="12192000" cy="689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3742029" y="4401084"/>
            <a:ext cx="5235729" cy="1757428"/>
          </a:xfrm>
          <a:prstGeom prst="rect">
            <a:avLst/>
          </a:prstGeom>
          <a:noFill/>
        </p:spPr>
        <p:txBody>
          <a:bodyPr wrap="none" rtlCol="0">
            <a:prstTxWarp prst="textFadeRight">
              <a:avLst>
                <a:gd name="adj" fmla="val 20482"/>
              </a:avLst>
            </a:prstTxWarp>
            <a:spAutoFit/>
            <a:scene3d>
              <a:camera prst="orthographicFront">
                <a:rot lat="0" lon="899984" rev="300000"/>
              </a:camera>
              <a:lightRig rig="threePt" dir="t"/>
            </a:scene3d>
          </a:bodyPr>
          <a:lstStyle/>
          <a:p>
            <a:r>
              <a:rPr lang="en-US" sz="11500" dirty="0">
                <a:solidFill>
                  <a:srgbClr val="F3F7F0"/>
                </a:solidFill>
                <a:effectLst>
                  <a:outerShdw blurRad="25400" dir="4860000" sy="-30000" kx="-800400" algn="bl" rotWithShape="0">
                    <a:prstClr val="black">
                      <a:alpha val="17000"/>
                    </a:prstClr>
                  </a:outerShdw>
                </a:effectLst>
                <a:latin typeface="HelveticaNeueLTW06-97BlkCnObl" panose="020B0906030702040204" pitchFamily="34" charset="0"/>
                <a:cs typeface="Aharoni" panose="02010803020104030203" pitchFamily="2" charset="-79"/>
              </a:rPr>
              <a:t>Whistler</a:t>
            </a:r>
          </a:p>
        </p:txBody>
      </p:sp>
    </p:spTree>
    <p:extLst>
      <p:ext uri="{BB962C8B-B14F-4D97-AF65-F5344CB8AC3E}">
        <p14:creationId xmlns:p14="http://schemas.microsoft.com/office/powerpoint/2010/main" val="182292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3D05D-D96B-44DD-A0EE-FC5BE4F40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4" t="13261" r="7442" b="5485"/>
          <a:stretch/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5EB98-0FD5-4A65-9EE2-F024F3DDF522}"/>
              </a:ext>
            </a:extLst>
          </p:cNvPr>
          <p:cNvSpPr txBox="1"/>
          <p:nvPr/>
        </p:nvSpPr>
        <p:spPr>
          <a:xfrm>
            <a:off x="2325748" y="4514077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WHISTLER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467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CF0E54-9FC7-4CDA-874D-266A86CFB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04" t="13261" r="7442" b="5485"/>
          <a:stretch/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pic>
        <p:nvPicPr>
          <p:cNvPr id="6146" name="Picture 2" descr="Whistler Blackcomb ski resort Canada: Why Australians are obsessed |  escape.com.au">
            <a:extLst>
              <a:ext uri="{FF2B5EF4-FFF2-40B4-BE49-F238E27FC236}">
                <a16:creationId xmlns:a16="http://schemas.microsoft.com/office/drawing/2014/main" id="{0A92888E-D8FF-4E77-A8F6-DCD19EA1D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69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ngs you should absolutely do with 48 hours in Halifax | Canada.com">
            <a:extLst>
              <a:ext uri="{FF2B5EF4-FFF2-40B4-BE49-F238E27FC236}">
                <a16:creationId xmlns:a16="http://schemas.microsoft.com/office/drawing/2014/main" id="{BD41A61C-D387-4075-ADA7-096870728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t="54" r="234" b="1184"/>
          <a:stretch/>
        </p:blipFill>
        <p:spPr bwMode="auto">
          <a:xfrm>
            <a:off x="-36268" y="-385830"/>
            <a:ext cx="12228268" cy="790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3865244" y="351234"/>
            <a:ext cx="6514925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00" dirty="0">
                <a:solidFill>
                  <a:srgbClr val="F3F7F0"/>
                </a:solidFill>
                <a:latin typeface="Bebas Neue" panose="00000500000000000000" pitchFamily="2" charset="0"/>
                <a:cs typeface="Aharoni" panose="02010803020104030203" pitchFamily="2" charset="-79"/>
              </a:rPr>
              <a:t>Halifax</a:t>
            </a:r>
          </a:p>
        </p:txBody>
      </p:sp>
      <p:pic>
        <p:nvPicPr>
          <p:cNvPr id="3" name="Picture 2" descr="Things you should absolutely do with 48 hours in Halifax | Canada.com">
            <a:extLst>
              <a:ext uri="{FF2B5EF4-FFF2-40B4-BE49-F238E27FC236}">
                <a16:creationId xmlns:a16="http://schemas.microsoft.com/office/drawing/2014/main" id="{DE09DA94-537B-4A71-BDD0-01C2D7044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0" b="85880" l="45455" r="92823">
                        <a14:foregroundMark x1="40396" y1="49737" x2="44293" y2="51633"/>
                        <a14:foregroundMark x1="44293" y1="51633" x2="45455" y2="64278"/>
                        <a14:foregroundMark x1="45455" y1="64278" x2="49966" y2="69231"/>
                        <a14:foregroundMark x1="49966" y1="69231" x2="53794" y2="78820"/>
                        <a14:foregroundMark x1="53794" y1="78820" x2="56528" y2="82719"/>
                        <a14:foregroundMark x1="96309" y1="78188" x2="92618" y2="74499"/>
                        <a14:foregroundMark x1="92618" y1="74499" x2="87970" y2="73973"/>
                        <a14:foregroundMark x1="87970" y1="73973" x2="76077" y2="76291"/>
                        <a14:foregroundMark x1="76077" y1="76291" x2="68216" y2="76291"/>
                        <a14:foregroundMark x1="99863" y1="76607" x2="92823" y2="69968"/>
                        <a14:foregroundMark x1="92823" y1="69968" x2="86808" y2="77239"/>
                        <a14:foregroundMark x1="83185" y1="54268" x2="81887" y2="57218"/>
                        <a14:foregroundMark x1="83390" y1="53846" x2="84074" y2="56691"/>
                        <a14:foregroundMark x1="55776" y1="64384" x2="61107" y2="63119"/>
                        <a14:foregroundMark x1="58647" y1="62698" x2="61312" y2="62171"/>
                        <a14:foregroundMark x1="89132" y1="67123" x2="89542" y2="58061"/>
                        <a14:foregroundMark x1="89064" y1="35090" x2="89542" y2="60379"/>
                        <a14:backgroundMark x1="52358" y1="45416" x2="52768" y2="53319"/>
                        <a14:backgroundMark x1="52768" y1="53319" x2="57348" y2="57956"/>
                        <a14:backgroundMark x1="57348" y1="57956" x2="61176" y2="55848"/>
                        <a14:backgroundMark x1="61176" y1="55848" x2="66644" y2="49631"/>
                        <a14:backgroundMark x1="88038" y1="54689" x2="87833" y2="6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17" t="33792" r="6398" b="8169"/>
          <a:stretch/>
        </p:blipFill>
        <p:spPr bwMode="auto">
          <a:xfrm>
            <a:off x="5381894" y="2314309"/>
            <a:ext cx="6055927" cy="464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ings you should absolutely do with 48 hours in Halifax | Canada.com">
            <a:extLst>
              <a:ext uri="{FF2B5EF4-FFF2-40B4-BE49-F238E27FC236}">
                <a16:creationId xmlns:a16="http://schemas.microsoft.com/office/drawing/2014/main" id="{B67BDA8A-8B34-44BD-BBFE-0A07362AB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0" b="88940" l="9977" r="897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6" t="54" r="234" b="1184"/>
          <a:stretch/>
        </p:blipFill>
        <p:spPr bwMode="auto">
          <a:xfrm>
            <a:off x="0" y="-385830"/>
            <a:ext cx="12228268" cy="790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15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29AC7F-0979-4399-A6D0-A3A8F2FC6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1" t="14131" r="5292" b="5292"/>
          <a:stretch/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D1FB2-695E-41D2-A3BA-9B1A7FD8249C}"/>
              </a:ext>
            </a:extLst>
          </p:cNvPr>
          <p:cNvSpPr txBox="1"/>
          <p:nvPr/>
        </p:nvSpPr>
        <p:spPr>
          <a:xfrm>
            <a:off x="9887690" y="5646192"/>
            <a:ext cx="944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HALIFAX 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12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DCC2B-34FA-4065-845C-7C91FAD46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1" t="14131" r="5292" b="5292"/>
          <a:stretch/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pic>
        <p:nvPicPr>
          <p:cNvPr id="7180" name="Picture 12" descr="The Halifax paradox of Nova Scotia politics | City | Halifax, Nova Scotia |  THE COAST">
            <a:extLst>
              <a:ext uri="{FF2B5EF4-FFF2-40B4-BE49-F238E27FC236}">
                <a16:creationId xmlns:a16="http://schemas.microsoft.com/office/drawing/2014/main" id="{946AAFF2-5A72-48ED-9E1B-35CB7FC6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0"/>
            <a:ext cx="12074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perlowercan1820">
            <a:extLst>
              <a:ext uri="{FF2B5EF4-FFF2-40B4-BE49-F238E27FC236}">
                <a16:creationId xmlns:a16="http://schemas.microsoft.com/office/drawing/2014/main" id="{5A011D0F-3C5E-4DEE-86E6-7635E356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88" y="1"/>
            <a:ext cx="93652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34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oliday Inn Winnipeg-South Hotel by IHG">
            <a:extLst>
              <a:ext uri="{FF2B5EF4-FFF2-40B4-BE49-F238E27FC236}">
                <a16:creationId xmlns:a16="http://schemas.microsoft.com/office/drawing/2014/main" id="{053BEC6E-2361-4DB3-88C8-FF573ABA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r="-2777"/>
          <a:stretch/>
        </p:blipFill>
        <p:spPr bwMode="auto">
          <a:xfrm>
            <a:off x="-723900" y="2"/>
            <a:ext cx="140588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554145" y="915892"/>
            <a:ext cx="7558479" cy="21679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488" dirty="0">
                <a:solidFill>
                  <a:srgbClr val="012733"/>
                </a:solidFill>
                <a:latin typeface="HelveticaNeueLTW06-97BlkCnObl" panose="020B0906030702040204" pitchFamily="34" charset="0"/>
                <a:cs typeface="Aharoni" panose="02010803020104030203" pitchFamily="2" charset="-79"/>
              </a:rPr>
              <a:t>Winnipeg</a:t>
            </a:r>
            <a:r>
              <a:rPr lang="en-US" sz="13488" dirty="0">
                <a:solidFill>
                  <a:srgbClr val="012733"/>
                </a:solidFill>
                <a:latin typeface="Chalk" panose="02000503000000000000" pitchFamily="2" charset="0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3" name="Picture 2" descr="Holiday Inn Winnipeg-South Hotel by IHG">
            <a:extLst>
              <a:ext uri="{FF2B5EF4-FFF2-40B4-BE49-F238E27FC236}">
                <a16:creationId xmlns:a16="http://schemas.microsoft.com/office/drawing/2014/main" id="{AD5E0E84-EDD0-4463-A176-03094A55D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7" b="85917" l="7667" r="64125">
                        <a14:foregroundMark x1="12500" y1="57250" x2="14750" y2="51667"/>
                        <a14:foregroundMark x1="14750" y1="51667" x2="16792" y2="57500"/>
                        <a14:foregroundMark x1="16792" y1="57500" x2="17917" y2="57750"/>
                        <a14:foregroundMark x1="7125" y1="56750" x2="7667" y2="49750"/>
                        <a14:foregroundMark x1="7667" y1="49750" x2="11292" y2="49167"/>
                        <a14:foregroundMark x1="11292" y1="49167" x2="11458" y2="62083"/>
                        <a14:foregroundMark x1="43125" y1="57083" x2="43583" y2="49583"/>
                        <a14:foregroundMark x1="43583" y1="49583" x2="45667" y2="55500"/>
                        <a14:foregroundMark x1="45667" y1="55500" x2="45625" y2="61417"/>
                        <a14:foregroundMark x1="36417" y1="56833" x2="37833" y2="47583"/>
                        <a14:foregroundMark x1="37833" y1="47583" x2="40875" y2="51083"/>
                        <a14:foregroundMark x1="40875" y1="51083" x2="40083" y2="60500"/>
                        <a14:foregroundMark x1="31500" y1="55583" x2="32792" y2="48167"/>
                        <a14:foregroundMark x1="32792" y1="48167" x2="34583" y2="54417"/>
                        <a14:foregroundMark x1="34583" y1="54417" x2="34708" y2="57667"/>
                        <a14:foregroundMark x1="32500" y1="43917" x2="32542" y2="53750"/>
                        <a14:foregroundMark x1="37958" y1="46167" x2="37250" y2="50833"/>
                        <a14:foregroundMark x1="37125" y1="48667" x2="38750" y2="43667"/>
                        <a14:foregroundMark x1="47333" y1="54000" x2="47500" y2="66000"/>
                        <a14:foregroundMark x1="44708" y1="68750" x2="23000" y2="69583"/>
                        <a14:foregroundMark x1="23000" y1="69583" x2="20250" y2="73583"/>
                        <a14:foregroundMark x1="10542" y1="84417" x2="35875" y2="85917"/>
                        <a14:foregroundMark x1="8750" y1="79250" x2="13792" y2="68250"/>
                        <a14:foregroundMark x1="13792" y1="68250" x2="35750" y2="56667"/>
                        <a14:foregroundMark x1="35750" y1="56667" x2="39208" y2="56083"/>
                        <a14:foregroundMark x1="39208" y1="56083" x2="48833" y2="59000"/>
                        <a14:foregroundMark x1="48833" y1="59000" x2="52125" y2="63750"/>
                        <a14:foregroundMark x1="52125" y1="63750" x2="64125" y2="67167"/>
                        <a14:foregroundMark x1="64125" y1="67167" x2="27708" y2="59250"/>
                        <a14:foregroundMark x1="27708" y1="59250" x2="18500" y2="67917"/>
                        <a14:foregroundMark x1="18500" y1="67917" x2="15958" y2="72667"/>
                        <a14:backgroundMark x1="25083" y1="28000" x2="23000" y2="35333"/>
                        <a14:backgroundMark x1="23000" y1="35333" x2="29667" y2="37167"/>
                        <a14:backgroundMark x1="29667" y1="37167" x2="33708" y2="32917"/>
                        <a14:backgroundMark x1="33708" y1="32917" x2="33708" y2="32667"/>
                        <a14:backgroundMark x1="27833" y1="42583" x2="24667" y2="46750"/>
                        <a14:backgroundMark x1="24667" y1="46750" x2="20333" y2="41500"/>
                        <a14:backgroundMark x1="20333" y1="41500" x2="13458" y2="41583"/>
                        <a14:backgroundMark x1="36458" y1="46917" x2="36458" y2="46917"/>
                        <a14:backgroundMark x1="36458" y1="47750" x2="36458" y2="47750"/>
                        <a14:backgroundMark x1="38375" y1="43750" x2="38750" y2="43500"/>
                        <a14:backgroundMark x1="30917" y1="52250" x2="31375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89" r="50457" b="10065"/>
          <a:stretch/>
        </p:blipFill>
        <p:spPr bwMode="auto">
          <a:xfrm>
            <a:off x="1143000" y="1"/>
            <a:ext cx="4890248" cy="616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8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0096DA-1B8D-4940-8A5C-265A2AB26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t="13478" r="5292" b="5292"/>
          <a:stretch/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BA7D5A-F9EB-49D7-80CE-3284447FD829}"/>
              </a:ext>
            </a:extLst>
          </p:cNvPr>
          <p:cNvSpPr txBox="1"/>
          <p:nvPr/>
        </p:nvSpPr>
        <p:spPr>
          <a:xfrm>
            <a:off x="5550017" y="4746306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WINNIPEG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45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s is unprecedented': Alert, Nunavut, is warmer than Victoria ...">
            <a:extLst>
              <a:ext uri="{FF2B5EF4-FFF2-40B4-BE49-F238E27FC236}">
                <a16:creationId xmlns:a16="http://schemas.microsoft.com/office/drawing/2014/main" id="{796033D6-28D5-43ED-83E8-F209B67A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"/>
            <a:ext cx="12192000" cy="687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is is unprecedented': Alert, Nunavut, is warmer than Victoria ...">
            <a:extLst>
              <a:ext uri="{FF2B5EF4-FFF2-40B4-BE49-F238E27FC236}">
                <a16:creationId xmlns:a16="http://schemas.microsoft.com/office/drawing/2014/main" id="{E01BB886-6B25-4C9E-879E-7F4F72A5A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4436" l="10000" r="94322">
                        <a14:foregroundMark x1="2881" y1="81654" x2="3305" y2="48722"/>
                        <a14:foregroundMark x1="3305" y1="48722" x2="7203" y2="75940"/>
                        <a14:foregroundMark x1="7203" y1="75940" x2="7373" y2="83459"/>
                        <a14:foregroundMark x1="7373" y1="83459" x2="6017" y2="90977"/>
                        <a14:foregroundMark x1="6017" y1="90977" x2="12373" y2="96541"/>
                        <a14:foregroundMark x1="12373" y1="96541" x2="43390" y2="99549"/>
                        <a14:foregroundMark x1="43390" y1="99549" x2="67458" y2="96692"/>
                        <a14:foregroundMark x1="67458" y1="96692" x2="71695" y2="97143"/>
                        <a14:foregroundMark x1="71695" y1="97143" x2="81356" y2="94586"/>
                        <a14:foregroundMark x1="81356" y1="94586" x2="81356" y2="94586"/>
                        <a14:foregroundMark x1="91271" y1="94737" x2="94237" y2="87519"/>
                        <a14:foregroundMark x1="94237" y1="87519" x2="95763" y2="77444"/>
                        <a14:foregroundMark x1="95763" y1="77444" x2="95508" y2="69173"/>
                        <a14:foregroundMark x1="95508" y1="69173" x2="93729" y2="61353"/>
                        <a14:foregroundMark x1="93729" y1="61353" x2="94322" y2="36090"/>
                        <a14:foregroundMark x1="89153" y1="59248" x2="87458" y2="31278"/>
                        <a14:foregroundMark x1="79661" y1="57143" x2="81949" y2="33383"/>
                        <a14:foregroundMark x1="72203" y1="38947" x2="71949" y2="24361"/>
                        <a14:foregroundMark x1="43559" y1="38797" x2="55932" y2="40150"/>
                        <a14:foregroundMark x1="55932" y1="40150" x2="57119" y2="40000"/>
                        <a14:foregroundMark x1="59153" y1="54436" x2="46441" y2="54286"/>
                        <a14:foregroundMark x1="46441" y1="54286" x2="46441" y2="54286"/>
                        <a14:foregroundMark x1="24153" y1="17293" x2="25254" y2="30075"/>
                        <a14:foregroundMark x1="57712" y1="38947" x2="44407" y2="38346"/>
                        <a14:foregroundMark x1="65000" y1="59098" x2="64237" y2="54135"/>
                        <a14:backgroundMark x1="61864" y1="54887" x2="61864" y2="54887"/>
                        <a14:backgroundMark x1="63220" y1="55338" x2="63220" y2="55338"/>
                        <a14:backgroundMark x1="63644" y1="58195" x2="63644" y2="58195"/>
                        <a14:backgroundMark x1="64492" y1="58045" x2="64492" y2="58045"/>
                        <a14:backgroundMark x1="38983" y1="53684" x2="38983" y2="5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"/>
            <a:ext cx="12192000" cy="687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16410-F8FB-4C1D-B52B-1D30D7BE6547}"/>
              </a:ext>
            </a:extLst>
          </p:cNvPr>
          <p:cNvSpPr txBox="1"/>
          <p:nvPr/>
        </p:nvSpPr>
        <p:spPr>
          <a:xfrm>
            <a:off x="5760965" y="3635459"/>
            <a:ext cx="5035353" cy="2580578"/>
          </a:xfrm>
          <a:prstGeom prst="rect">
            <a:avLst/>
          </a:prstGeom>
          <a:noFill/>
          <a:scene3d>
            <a:camera prst="orthographicFront">
              <a:rot lat="0" lon="20399994" rev="0"/>
            </a:camera>
            <a:lightRig rig="threePt" dir="t"/>
          </a:scene3d>
        </p:spPr>
        <p:txBody>
          <a:bodyPr wrap="none" rtlCol="0">
            <a:prstTxWarp prst="textFadeRight">
              <a:avLst>
                <a:gd name="adj" fmla="val 14878"/>
              </a:avLst>
            </a:prstTxWarp>
            <a:spAutoFit/>
          </a:bodyPr>
          <a:lstStyle/>
          <a:p>
            <a:r>
              <a:rPr lang="en-US" sz="16169" dirty="0">
                <a:solidFill>
                  <a:srgbClr val="F3F7F0"/>
                </a:solidFill>
                <a:latin typeface="DCC - Ash" pitchFamily="50" charset="-18"/>
                <a:cs typeface="Aharoni" panose="02010803020104030203" pitchFamily="2" charset="-79"/>
              </a:rPr>
              <a:t>ALERT</a:t>
            </a:r>
            <a:r>
              <a:rPr lang="en-US" sz="11213" dirty="0">
                <a:solidFill>
                  <a:srgbClr val="F3F7F0"/>
                </a:solidFill>
                <a:latin typeface="DCC - Ash" pitchFamily="50" charset="-18"/>
                <a:cs typeface="Aharoni" panose="02010803020104030203" pitchFamily="2" charset="-79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675855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440E73-41E5-4170-A184-98CB62D8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t="13478" r="5218" b="5218"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D694D-7A31-4AAA-8BA9-59E7EF092E0D}"/>
              </a:ext>
            </a:extLst>
          </p:cNvPr>
          <p:cNvSpPr txBox="1"/>
          <p:nvPr/>
        </p:nvSpPr>
        <p:spPr>
          <a:xfrm>
            <a:off x="6433290" y="58070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ALERT</a:t>
            </a:r>
          </a:p>
        </p:txBody>
      </p:sp>
    </p:spTree>
    <p:extLst>
      <p:ext uri="{BB962C8B-B14F-4D97-AF65-F5344CB8AC3E}">
        <p14:creationId xmlns:p14="http://schemas.microsoft.com/office/powerpoint/2010/main" val="419838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440E73-41E5-4170-A184-98CB62D81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8" t="13478" r="5218" b="5218"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8D694D-7A31-4AAA-8BA9-59E7EF092E0D}"/>
              </a:ext>
            </a:extLst>
          </p:cNvPr>
          <p:cNvSpPr txBox="1"/>
          <p:nvPr/>
        </p:nvSpPr>
        <p:spPr>
          <a:xfrm>
            <a:off x="6433290" y="58070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ALERT</a:t>
            </a:r>
          </a:p>
        </p:txBody>
      </p:sp>
      <p:pic>
        <p:nvPicPr>
          <p:cNvPr id="10242" name="Picture 2" descr="In My World: 101 Interesting Facts About Canada ~ #1">
            <a:extLst>
              <a:ext uri="{FF2B5EF4-FFF2-40B4-BE49-F238E27FC236}">
                <a16:creationId xmlns:a16="http://schemas.microsoft.com/office/drawing/2014/main" id="{B1DC7B5F-785C-428F-9214-646BEE365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2829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3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he colourful city of St. Johns Newfoundland and Labrador Canada ...">
            <a:extLst>
              <a:ext uri="{FF2B5EF4-FFF2-40B4-BE49-F238E27FC236}">
                <a16:creationId xmlns:a16="http://schemas.microsoft.com/office/drawing/2014/main" id="{5EF19BBD-B261-474B-98BC-908787A8C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1695660" y="2330529"/>
            <a:ext cx="915346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ilt Titling Sb" panose="020B0706030202080204" pitchFamily="34" charset="0"/>
                <a:cs typeface="Aharoni" panose="02010803020104030203" pitchFamily="2" charset="-79"/>
              </a:rPr>
              <a:t>Saint Johns  </a:t>
            </a:r>
          </a:p>
        </p:txBody>
      </p:sp>
      <p:pic>
        <p:nvPicPr>
          <p:cNvPr id="6" name="Picture 2" descr="The colourful city of St. Johns Newfoundland and Labrador Canada ...">
            <a:extLst>
              <a:ext uri="{FF2B5EF4-FFF2-40B4-BE49-F238E27FC236}">
                <a16:creationId xmlns:a16="http://schemas.microsoft.com/office/drawing/2014/main" id="{4FE9AAFB-112D-48FD-B641-FFF599B71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056" b="99815" l="17448" r="95729">
                        <a14:foregroundMark x1="52917" y1="66574" x2="58542" y2="66296"/>
                        <a14:foregroundMark x1="55313" y1="61019" x2="59375" y2="59444"/>
                        <a14:foregroundMark x1="56198" y1="62778" x2="68125" y2="64630"/>
                        <a14:foregroundMark x1="59635" y1="59074" x2="68750" y2="62222"/>
                        <a14:foregroundMark x1="58125" y1="59074" x2="55729" y2="59444"/>
                        <a14:foregroundMark x1="35417" y1="66944" x2="30625" y2="65000"/>
                        <a14:foregroundMark x1="31875" y1="67222" x2="22813" y2="65370"/>
                        <a14:foregroundMark x1="22813" y1="65370" x2="18542" y2="68056"/>
                        <a14:foregroundMark x1="20573" y1="71296" x2="17448" y2="90185"/>
                        <a14:foregroundMark x1="28281" y1="79352" x2="38906" y2="95833"/>
                        <a14:foregroundMark x1="38906" y1="95833" x2="46875" y2="99907"/>
                        <a14:foregroundMark x1="48594" y1="85000" x2="60625" y2="91574"/>
                        <a14:foregroundMark x1="34063" y1="65185" x2="39792" y2="67685"/>
                        <a14:foregroundMark x1="41094" y1="62963" x2="41563" y2="65833"/>
                        <a14:foregroundMark x1="43854" y1="65000" x2="46927" y2="69722"/>
                        <a14:foregroundMark x1="46927" y1="69722" x2="47344" y2="71852"/>
                        <a14:foregroundMark x1="51510" y1="67130" x2="48229" y2="69167"/>
                        <a14:foregroundMark x1="57292" y1="70463" x2="58854" y2="79722"/>
                        <a14:foregroundMark x1="60625" y1="78611" x2="69479" y2="80463"/>
                        <a14:foregroundMark x1="70573" y1="67222" x2="73594" y2="80185"/>
                        <a14:foregroundMark x1="18229" y1="67778" x2="17917" y2="69722"/>
                        <a14:foregroundMark x1="19323" y1="66296" x2="18229" y2="66852"/>
                        <a14:foregroundMark x1="51406" y1="66296" x2="44948" y2="67130"/>
                        <a14:foregroundMark x1="69792" y1="62130" x2="80156" y2="65000"/>
                        <a14:foregroundMark x1="75885" y1="61111" x2="79688" y2="62778"/>
                        <a14:foregroundMark x1="77969" y1="65185" x2="74010" y2="87130"/>
                        <a14:foregroundMark x1="70313" y1="71296" x2="70104" y2="88241"/>
                        <a14:foregroundMark x1="70104" y1="88241" x2="70313" y2="88241"/>
                        <a14:foregroundMark x1="83385" y1="76667" x2="87188" y2="88796"/>
                        <a14:foregroundMark x1="86875" y1="62130" x2="81406" y2="74907"/>
                        <a14:foregroundMark x1="81406" y1="74907" x2="81875" y2="83519"/>
                        <a14:foregroundMark x1="28438" y1="69815" x2="43646" y2="83889"/>
                        <a14:foregroundMark x1="18021" y1="72222" x2="17500" y2="79259"/>
                        <a14:foregroundMark x1="85833" y1="68148" x2="90052" y2="69722"/>
                        <a14:foregroundMark x1="90052" y1="69722" x2="95729" y2="75000"/>
                        <a14:foregroundMark x1="93646" y1="75185" x2="94688" y2="87222"/>
                        <a14:backgroundMark x1="33854" y1="63333" x2="33594" y2="61852"/>
                        <a14:backgroundMark x1="62344" y1="57500" x2="64479" y2="58056"/>
                        <a14:backgroundMark x1="51510" y1="65000" x2="51406" y2="65000"/>
                        <a14:backgroundMark x1="81875" y1="61019" x2="72656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48752" r="1406" b="3471"/>
          <a:stretch/>
        </p:blipFill>
        <p:spPr bwMode="auto">
          <a:xfrm>
            <a:off x="1990725" y="3343275"/>
            <a:ext cx="10029825" cy="327660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09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56652-F5EE-4F89-9C6B-2234C45C6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4" t="13315" r="10109" b="5217"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7D4D5-BCB9-475E-81C6-5633002D8945}"/>
              </a:ext>
            </a:extLst>
          </p:cNvPr>
          <p:cNvSpPr txBox="1"/>
          <p:nvPr/>
        </p:nvSpPr>
        <p:spPr>
          <a:xfrm>
            <a:off x="11324603" y="5094648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SAINT 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JOHNS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8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56652-F5EE-4F89-9C6B-2234C45C6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4" t="13315" r="10109" b="5217"/>
          <a:stretch/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7D4D5-BCB9-475E-81C6-5633002D8945}"/>
              </a:ext>
            </a:extLst>
          </p:cNvPr>
          <p:cNvSpPr txBox="1"/>
          <p:nvPr/>
        </p:nvSpPr>
        <p:spPr>
          <a:xfrm>
            <a:off x="11324603" y="5094648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SAINT 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JOHNS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  <p:pic>
        <p:nvPicPr>
          <p:cNvPr id="11266" name="Picture 2" descr="Best time to swim in Saint John's: water temperature by month">
            <a:extLst>
              <a:ext uri="{FF2B5EF4-FFF2-40B4-BE49-F238E27FC236}">
                <a16:creationId xmlns:a16="http://schemas.microsoft.com/office/drawing/2014/main" id="{C6408306-5A4E-42F1-BD22-E7395B7E5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3" b="4717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6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ummer in Lake Louise | Banff &amp; Lake Louise Tourism">
            <a:extLst>
              <a:ext uri="{FF2B5EF4-FFF2-40B4-BE49-F238E27FC236}">
                <a16:creationId xmlns:a16="http://schemas.microsoft.com/office/drawing/2014/main" id="{B5DEB6EB-66F9-452F-BA22-AF707B288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-10716"/>
            <a:ext cx="12211050" cy="68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F1ABC-8362-4C1C-9C28-5F8BAC63F59F}"/>
              </a:ext>
            </a:extLst>
          </p:cNvPr>
          <p:cNvSpPr txBox="1"/>
          <p:nvPr/>
        </p:nvSpPr>
        <p:spPr>
          <a:xfrm>
            <a:off x="4985227" y="2310289"/>
            <a:ext cx="71400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3F7F0"/>
                </a:solidFill>
                <a:effectLst>
                  <a:reflection blurRad="6350" stA="55000" endA="300" endPos="45500" dir="5400000" sy="-100000" algn="bl" rotWithShape="0"/>
                </a:effectLst>
                <a:latin typeface="Bebas Neue Book" panose="00000500000000000000" pitchFamily="50" charset="0"/>
                <a:cs typeface="Aharoni" panose="02010803020104030203" pitchFamily="2" charset="-79"/>
              </a:rPr>
              <a:t>Lake Louise  </a:t>
            </a:r>
          </a:p>
        </p:txBody>
      </p:sp>
      <p:pic>
        <p:nvPicPr>
          <p:cNvPr id="5" name="Picture 2" descr="Summer in Lake Louise | Banff &amp; Lake Louise Tourism">
            <a:extLst>
              <a:ext uri="{FF2B5EF4-FFF2-40B4-BE49-F238E27FC236}">
                <a16:creationId xmlns:a16="http://schemas.microsoft.com/office/drawing/2014/main" id="{81639A0B-528D-4A98-B687-CEE5AC073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94" b="93288" l="32188" r="67188">
                        <a14:backgroundMark x1="58875" y1="74125" x2="58000" y2="59375"/>
                        <a14:backgroundMark x1="58000" y1="59375" x2="57563" y2="57250"/>
                        <a14:backgroundMark x1="56500" y1="59750" x2="52500" y2="64000"/>
                        <a14:backgroundMark x1="52500" y1="64000" x2="52375" y2="64125"/>
                        <a14:backgroundMark x1="51938" y1="63375" x2="42938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13" t="32882" r="28437"/>
          <a:stretch/>
        </p:blipFill>
        <p:spPr bwMode="auto">
          <a:xfrm>
            <a:off x="3057525" y="2237184"/>
            <a:ext cx="601027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57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41F949-9DD7-4600-A5E5-4CE20A427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3" t="13913" r="11162" b="5292"/>
          <a:stretch/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4BCC8-7856-465E-B9E1-00AAD5F6C0D0}"/>
              </a:ext>
            </a:extLst>
          </p:cNvPr>
          <p:cNvSpPr txBox="1"/>
          <p:nvPr/>
        </p:nvSpPr>
        <p:spPr>
          <a:xfrm>
            <a:off x="3327233" y="4064134"/>
            <a:ext cx="80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LAKE</a:t>
            </a:r>
          </a:p>
          <a:p>
            <a:r>
              <a:rPr lang="en-US" altLang="ko-KR" dirty="0">
                <a:solidFill>
                  <a:srgbClr val="F2545B"/>
                </a:solidFill>
                <a:latin typeface="Impact" panose="020B0806030902050204" pitchFamily="34" charset="0"/>
              </a:rPr>
              <a:t>LOUISE</a:t>
            </a:r>
            <a:endParaRPr lang="ko-KR" altLang="en-US" dirty="0">
              <a:solidFill>
                <a:srgbClr val="F2545B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39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1572</TotalTime>
  <Words>230</Words>
  <Application>Microsoft Office PowerPoint</Application>
  <PresentationFormat>Widescreen</PresentationFormat>
  <Paragraphs>163</Paragraphs>
  <Slides>105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25" baseType="lpstr">
      <vt:lpstr>BOSTHON BRUSH</vt:lpstr>
      <vt:lpstr>Bebas Neue Light</vt:lpstr>
      <vt:lpstr>Bebas Neue Book</vt:lpstr>
      <vt:lpstr>Impact</vt:lpstr>
      <vt:lpstr>Chalk</vt:lpstr>
      <vt:lpstr>Calibri Light</vt:lpstr>
      <vt:lpstr>Cooper Black</vt:lpstr>
      <vt:lpstr>HelveticaNeueLTW06-97BlkCnObl</vt:lpstr>
      <vt:lpstr>Built Titling Sb</vt:lpstr>
      <vt:lpstr>Bebas Neue</vt:lpstr>
      <vt:lpstr>Built Titling Rg</vt:lpstr>
      <vt:lpstr>Adobe Devanagari</vt:lpstr>
      <vt:lpstr>Built Titling Lt</vt:lpstr>
      <vt:lpstr>Aharoni</vt:lpstr>
      <vt:lpstr>Brush StrokeFast</vt:lpstr>
      <vt:lpstr>Arial</vt:lpstr>
      <vt:lpstr>Code Pro-Trial Black</vt:lpstr>
      <vt:lpstr>Calibri</vt:lpstr>
      <vt:lpstr>DCC - Ash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75</cp:revision>
  <dcterms:created xsi:type="dcterms:W3CDTF">2020-08-22T12:22:41Z</dcterms:created>
  <dcterms:modified xsi:type="dcterms:W3CDTF">2022-04-06T02:41:33Z</dcterms:modified>
</cp:coreProperties>
</file>