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03" r:id="rId2"/>
    <p:sldId id="404" r:id="rId3"/>
    <p:sldId id="405" r:id="rId4"/>
    <p:sldId id="407" r:id="rId5"/>
    <p:sldId id="408" r:id="rId6"/>
    <p:sldId id="409" r:id="rId7"/>
    <p:sldId id="410" r:id="rId8"/>
    <p:sldId id="411" r:id="rId9"/>
    <p:sldId id="412" r:id="rId10"/>
    <p:sldId id="414" r:id="rId11"/>
    <p:sldId id="413" r:id="rId12"/>
    <p:sldId id="415" r:id="rId13"/>
    <p:sldId id="416" r:id="rId14"/>
    <p:sldId id="417" r:id="rId15"/>
    <p:sldId id="418" r:id="rId16"/>
    <p:sldId id="419" r:id="rId17"/>
    <p:sldId id="420" r:id="rId18"/>
    <p:sldId id="259" r:id="rId19"/>
    <p:sldId id="402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ebas Neue" panose="00000500000000000000" pitchFamily="2" charset="0"/>
      <p:regular r:id="rId25"/>
      <p:bold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Open Sans Light" panose="020B0306030504020204" pitchFamily="34" charset="0"/>
      <p:regular r:id="rId29"/>
      <p:italic r:id="rId30"/>
    </p:embeddedFont>
    <p:embeddedFont>
      <p:font typeface="DCC - Ash" pitchFamily="50" charset="-18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Bebas Kai" panose="04050603020B02020204" pitchFamily="82" charset="0"/>
      <p:regular r:id="rId36"/>
    </p:embeddedFont>
    <p:embeddedFont>
      <p:font typeface="Arial Nova" panose="020B0604020202020204" charset="0"/>
      <p:regular r:id="rId37"/>
      <p:bold r:id="rId38"/>
      <p:italic r:id="rId39"/>
      <p:boldItalic r:id="rId40"/>
    </p:embeddedFont>
    <p:embeddedFont>
      <p:font typeface="Paladise Script" panose="02000500000000000000" pitchFamily="50" charset="0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Open Sans Extrabold" panose="020B0906030804020204" pitchFamily="34" charset="0"/>
      <p:bold r:id="rId44"/>
      <p:boldItalic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552"/>
    <a:srgbClr val="424244"/>
    <a:srgbClr val="B8405E"/>
    <a:srgbClr val="2EB086"/>
    <a:srgbClr val="EEE6CE"/>
    <a:srgbClr val="2C99A4"/>
    <a:srgbClr val="5AC7D2"/>
    <a:srgbClr val="F3D553"/>
    <a:srgbClr val="F38585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8" autoAdjust="0"/>
    <p:restoredTop sz="94660"/>
  </p:normalViewPr>
  <p:slideViewPr>
    <p:cSldViewPr snapToGrid="0">
      <p:cViewPr>
        <p:scale>
          <a:sx n="33" d="100"/>
          <a:sy n="33" d="100"/>
        </p:scale>
        <p:origin x="2604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47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0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0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59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6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7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11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02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4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4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87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548B6-EAE2-41E3-94A5-9BCC68C29696}" type="datetimeFigureOut">
              <a:rPr lang="ko-KR" altLang="en-US" smtClean="0"/>
              <a:t>2022-06-17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82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yourmeme.com/memes/tier-lists" TargetMode="External"/><Relationship Id="rId2" Type="http://schemas.openxmlformats.org/officeDocument/2006/relationships/hyperlink" Target="https://www.youtube.com/watch?v=W49KAyAKjHM&amp;list=PL9i6nLIBlfKvunIYrc60Hsw0vNQsANk5n&amp;index=5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6oRiPAn4Tw&amp;fbclid=IwAR2gb3SKi2_iAa3gdcgB5cH3Rf660wAyWOTkqY8wPuwxfnt3MtecU5vw6lE" TargetMode="External"/><Relationship Id="rId5" Type="http://schemas.openxmlformats.org/officeDocument/2006/relationships/hyperlink" Target="https://www.theage.com.au/national/does-this-colour-turn-you-off-20120816-24bf4.html" TargetMode="External"/><Relationship Id="rId4" Type="http://schemas.openxmlformats.org/officeDocument/2006/relationships/hyperlink" Target="https://www.theverge.com/2016/9/30/13099134/space-x-elon-musk-mars-mission-colonists-personality-fitness-health-requirement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16370" y="2938641"/>
            <a:ext cx="14841166" cy="14841166"/>
          </a:xfrm>
          <a:prstGeom prst="ellipse">
            <a:avLst/>
          </a:prstGeom>
          <a:gradFill flip="none" rotWithShape="1">
            <a:gsLst>
              <a:gs pos="0">
                <a:srgbClr val="B8405E"/>
              </a:gs>
              <a:gs pos="61000">
                <a:srgbClr val="31355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5290A3-FF6C-4081-475B-AA565DBAC5D0}"/>
              </a:ext>
            </a:extLst>
          </p:cNvPr>
          <p:cNvSpPr txBox="1"/>
          <p:nvPr/>
        </p:nvSpPr>
        <p:spPr>
          <a:xfrm>
            <a:off x="968182" y="947969"/>
            <a:ext cx="5729454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B8405E"/>
                </a:solidFill>
                <a:latin typeface="DCC - Ash" pitchFamily="50" charset="-18"/>
              </a:rPr>
              <a:t>Settling </a:t>
            </a:r>
          </a:p>
          <a:p>
            <a:r>
              <a:rPr lang="en-US" altLang="ko-KR" sz="16600" dirty="0">
                <a:solidFill>
                  <a:srgbClr val="EEE6CE"/>
                </a:solidFill>
                <a:latin typeface="DCC - Ash" pitchFamily="50" charset="-18"/>
              </a:rPr>
              <a:t>Mars</a:t>
            </a:r>
            <a:endParaRPr lang="ko-KR" altLang="en-US" sz="16600" dirty="0">
              <a:solidFill>
                <a:srgbClr val="EEE6CE"/>
              </a:solidFill>
              <a:latin typeface="DCC - Ash" pitchFamily="50" charset="-1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4DF3557-498A-3427-5625-08F8EADD9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1797" r="1797" b="1797"/>
          <a:stretch/>
        </p:blipFill>
        <p:spPr bwMode="auto">
          <a:xfrm>
            <a:off x="4216370" y="2926824"/>
            <a:ext cx="14841166" cy="14864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2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275A3A-19E7-12F7-004B-460554E502C0}"/>
              </a:ext>
            </a:extLst>
          </p:cNvPr>
          <p:cNvSpPr txBox="1"/>
          <p:nvPr/>
        </p:nvSpPr>
        <p:spPr>
          <a:xfrm>
            <a:off x="2925901" y="2776200"/>
            <a:ext cx="63401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2EB086"/>
                </a:solidFill>
                <a:latin typeface="Paladise Script" panose="02000500000000000000" pitchFamily="50" charset="0"/>
              </a:rPr>
              <a:t>Would</a:t>
            </a:r>
            <a:r>
              <a:rPr lang="en-US" altLang="ko-KR" sz="8800" dirty="0">
                <a:solidFill>
                  <a:srgbClr val="2C99A4"/>
                </a:solidFill>
                <a:latin typeface="Paladise Script" panose="02000500000000000000" pitchFamily="50" charset="0"/>
              </a:rPr>
              <a:t> </a:t>
            </a:r>
            <a:r>
              <a:rPr lang="en-US" altLang="ko-KR" sz="8800" dirty="0">
                <a:solidFill>
                  <a:srgbClr val="EEE6CE"/>
                </a:solidFill>
                <a:latin typeface="Paladise Script" panose="02000500000000000000" pitchFamily="50" charset="0"/>
              </a:rPr>
              <a:t>you</a:t>
            </a:r>
            <a:r>
              <a:rPr lang="en-US" altLang="ko-KR" sz="8800" dirty="0">
                <a:solidFill>
                  <a:srgbClr val="2C99A4"/>
                </a:solidFill>
                <a:latin typeface="Paladise Script" panose="02000500000000000000" pitchFamily="50" charset="0"/>
              </a:rPr>
              <a:t> </a:t>
            </a:r>
            <a:r>
              <a:rPr lang="en-US" altLang="ko-KR" sz="8800" dirty="0">
                <a:solidFill>
                  <a:srgbClr val="2EB086"/>
                </a:solidFill>
                <a:latin typeface="Paladise Script" panose="02000500000000000000" pitchFamily="50" charset="0"/>
              </a:rPr>
              <a:t>go?</a:t>
            </a:r>
            <a:endParaRPr lang="ko-KR" altLang="en-US" sz="8800" dirty="0">
              <a:solidFill>
                <a:srgbClr val="2EB086"/>
              </a:solidFill>
              <a:latin typeface="Paladise Script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535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275A3A-19E7-12F7-004B-460554E502C0}"/>
              </a:ext>
            </a:extLst>
          </p:cNvPr>
          <p:cNvSpPr txBox="1"/>
          <p:nvPr/>
        </p:nvSpPr>
        <p:spPr>
          <a:xfrm>
            <a:off x="2140430" y="2782550"/>
            <a:ext cx="7911140" cy="27546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03968"/>
              </a:avLst>
            </a:prstTxWarp>
            <a:spAutoFit/>
          </a:bodyPr>
          <a:lstStyle/>
          <a:p>
            <a:pPr algn="ctr"/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Overview Effect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1AABEE-75B8-00FA-6055-956C6D14FB58}"/>
              </a:ext>
            </a:extLst>
          </p:cNvPr>
          <p:cNvSpPr txBox="1"/>
          <p:nvPr/>
        </p:nvSpPr>
        <p:spPr>
          <a:xfrm>
            <a:off x="3651262" y="3429000"/>
            <a:ext cx="48894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Pale </a:t>
            </a:r>
            <a:r>
              <a:rPr lang="en-US" altLang="ko-KR" sz="8800" dirty="0">
                <a:solidFill>
                  <a:srgbClr val="2C99A4"/>
                </a:solidFill>
                <a:latin typeface="DCC - Ash" pitchFamily="50" charset="-18"/>
              </a:rPr>
              <a:t>Blue</a:t>
            </a:r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 Dot</a:t>
            </a:r>
            <a:endParaRPr lang="ko-KR" altLang="en-US" sz="8800" dirty="0">
              <a:solidFill>
                <a:srgbClr val="EEE6CE"/>
              </a:solidFill>
              <a:latin typeface="DCC - Ash" pitchFamily="50" charset="-1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B189920-6A17-9CBB-6B5C-3AFCDADF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22" y="0"/>
            <a:ext cx="5059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4353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76000">
                                      <p:stCondLst>
                                        <p:cond delay="3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48148E-6 L 0.20052 -1.48148E-6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4.07407E-6 L 0.19232 -4.07407E-6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3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48148E-6 L 0.20052 -1.48148E-6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4.07407E-6 L 0.19232 -4.07407E-6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2" grpId="0"/>
          <p:bldP spid="2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40346-DEE6-3DB2-0F83-B5B6FCF24C25}"/>
              </a:ext>
            </a:extLst>
          </p:cNvPr>
          <p:cNvSpPr txBox="1"/>
          <p:nvPr/>
        </p:nvSpPr>
        <p:spPr>
          <a:xfrm rot="16200000">
            <a:off x="8553201" y="2938805"/>
            <a:ext cx="48894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Pale </a:t>
            </a:r>
            <a:r>
              <a:rPr lang="en-US" altLang="ko-KR" sz="8800" dirty="0">
                <a:solidFill>
                  <a:srgbClr val="2C99A4"/>
                </a:solidFill>
                <a:latin typeface="DCC - Ash" pitchFamily="50" charset="-18"/>
              </a:rPr>
              <a:t>Blue</a:t>
            </a:r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 Dot</a:t>
            </a:r>
            <a:endParaRPr lang="ko-KR" altLang="en-US" sz="88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C5E264-829E-44EA-A56C-213081B34629}"/>
              </a:ext>
            </a:extLst>
          </p:cNvPr>
          <p:cNvSpPr txBox="1"/>
          <p:nvPr/>
        </p:nvSpPr>
        <p:spPr>
          <a:xfrm>
            <a:off x="868444" y="982176"/>
            <a:ext cx="8723231" cy="489364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again at that dot. That's here. That's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home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altLang="ko-KR" sz="24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That's us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On it everyone you </a:t>
            </a:r>
            <a:r>
              <a:rPr lang="en-US" altLang="ko-KR" sz="240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love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everyone you </a:t>
            </a:r>
            <a:r>
              <a:rPr lang="en-US" altLang="ko-KR" sz="240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know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everyone you ever heard of, </a:t>
            </a:r>
            <a:r>
              <a:rPr lang="en-US" altLang="ko-KR" sz="24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every human being who ever was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lived out their lives. The aggregate of our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joy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suffering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thousands of confident religions, ideologies, and economic doctrines,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hunter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forager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hero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coward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creator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destroyer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civilization,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king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peasant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young couple </a:t>
            </a:r>
            <a:r>
              <a:rPr lang="en-US" altLang="ko-KR" sz="2400" b="0" i="1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love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mother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father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hopeful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child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inventor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explorer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teacher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morals, every corrupt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politician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every "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superstar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," every "supreme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leader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," every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saint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4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sinner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the history of our species </a:t>
            </a:r>
            <a:r>
              <a:rPr lang="en-US" altLang="ko-KR" sz="24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lived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there--</a:t>
            </a:r>
            <a:r>
              <a:rPr lang="en-US" altLang="ko-KR" sz="24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on a mote of dust suspended in a sunbeam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9329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40346-DEE6-3DB2-0F83-B5B6FCF24C25}"/>
              </a:ext>
            </a:extLst>
          </p:cNvPr>
          <p:cNvSpPr txBox="1"/>
          <p:nvPr/>
        </p:nvSpPr>
        <p:spPr>
          <a:xfrm rot="16200000">
            <a:off x="8553201" y="2938805"/>
            <a:ext cx="48894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Pale </a:t>
            </a:r>
            <a:r>
              <a:rPr lang="en-US" altLang="ko-KR" sz="8800" dirty="0">
                <a:solidFill>
                  <a:srgbClr val="2C99A4"/>
                </a:solidFill>
                <a:latin typeface="DCC - Ash" pitchFamily="50" charset="-18"/>
              </a:rPr>
              <a:t>Blue</a:t>
            </a:r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 Dot</a:t>
            </a:r>
            <a:endParaRPr lang="ko-KR" altLang="en-US" sz="88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C5E264-829E-44EA-A56C-213081B34629}"/>
              </a:ext>
            </a:extLst>
          </p:cNvPr>
          <p:cNvSpPr txBox="1"/>
          <p:nvPr/>
        </p:nvSpPr>
        <p:spPr>
          <a:xfrm>
            <a:off x="1077994" y="1351509"/>
            <a:ext cx="8275556" cy="41549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altLang="ko-KR" sz="25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Earth is</a:t>
            </a:r>
            <a:r>
              <a:rPr lang="en-US" altLang="ko-KR" sz="2500" b="0" i="0" dirty="0">
                <a:solidFill>
                  <a:srgbClr val="EEE6C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very </a:t>
            </a:r>
            <a:r>
              <a:rPr lang="en-US" altLang="ko-KR" sz="25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small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stage in a vast cosmic arena. Think of the </a:t>
            </a:r>
            <a:r>
              <a:rPr lang="en-US" altLang="ko-KR" sz="25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rivers of blood 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spilled by all those generals and emperors so that, in </a:t>
            </a:r>
            <a:r>
              <a:rPr lang="en-US" altLang="ko-KR" sz="25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glory and triumph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they could become the </a:t>
            </a:r>
            <a:r>
              <a:rPr lang="en-US" altLang="ko-KR" sz="32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momentary masters of a fraction of a dot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Think of the endless cruelties visited by the inhabitants of 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one corner 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this pixel on the scarcely distinguishable inhabitants of 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some other corner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how frequent their misunderstandings, how </a:t>
            </a:r>
            <a:r>
              <a:rPr lang="en-US" altLang="ko-KR" sz="25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eager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they are </a:t>
            </a:r>
            <a:r>
              <a:rPr lang="en-US" altLang="ko-KR" sz="25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to kill </a:t>
            </a:r>
            <a:r>
              <a:rPr lang="en-US" altLang="ko-KR" sz="25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another, how fervent their hatreds.</a:t>
            </a:r>
          </a:p>
        </p:txBody>
      </p:sp>
    </p:spTree>
    <p:extLst>
      <p:ext uri="{BB962C8B-B14F-4D97-AF65-F5344CB8AC3E}">
        <p14:creationId xmlns:p14="http://schemas.microsoft.com/office/powerpoint/2010/main" val="740480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40346-DEE6-3DB2-0F83-B5B6FCF24C25}"/>
              </a:ext>
            </a:extLst>
          </p:cNvPr>
          <p:cNvSpPr txBox="1"/>
          <p:nvPr/>
        </p:nvSpPr>
        <p:spPr>
          <a:xfrm rot="16200000">
            <a:off x="8553201" y="2938805"/>
            <a:ext cx="48894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Pale </a:t>
            </a:r>
            <a:r>
              <a:rPr lang="en-US" altLang="ko-KR" sz="8800" dirty="0">
                <a:solidFill>
                  <a:srgbClr val="2C99A4"/>
                </a:solidFill>
                <a:latin typeface="DCC - Ash" pitchFamily="50" charset="-18"/>
              </a:rPr>
              <a:t>Blue</a:t>
            </a:r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 Dot</a:t>
            </a:r>
            <a:endParaRPr lang="ko-KR" altLang="en-US" sz="88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C5E264-829E-44EA-A56C-213081B34629}"/>
              </a:ext>
            </a:extLst>
          </p:cNvPr>
          <p:cNvSpPr txBox="1"/>
          <p:nvPr/>
        </p:nvSpPr>
        <p:spPr>
          <a:xfrm>
            <a:off x="1249444" y="1982449"/>
            <a:ext cx="8256506" cy="28931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altLang="ko-KR" sz="26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Our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ko-KR" sz="2600" b="0" i="0" dirty="0" err="1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posturings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our imagined </a:t>
            </a:r>
            <a:r>
              <a:rPr lang="en-US" altLang="ko-KR" sz="26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self-importance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</a:t>
            </a:r>
            <a:r>
              <a:rPr lang="en-US" altLang="ko-KR" sz="26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delusion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we have some privileged position in the Universe, are challenged by this point of pale light. Our planet is </a:t>
            </a:r>
            <a:r>
              <a:rPr lang="en-US" altLang="ko-KR" sz="26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 lonely speck 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great enveloping cosmic dark. In our </a:t>
            </a:r>
            <a:r>
              <a:rPr lang="en-US" altLang="ko-KR" sz="26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obscurity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 all this vastness, 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there is no hint that help will come from elsewhere to </a:t>
            </a:r>
            <a:r>
              <a:rPr lang="en-US" altLang="ko-KR" sz="26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save us 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from ourselves</a:t>
            </a:r>
            <a:r>
              <a:rPr lang="en-US" altLang="ko-KR" sz="26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62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40346-DEE6-3DB2-0F83-B5B6FCF24C25}"/>
              </a:ext>
            </a:extLst>
          </p:cNvPr>
          <p:cNvSpPr txBox="1"/>
          <p:nvPr/>
        </p:nvSpPr>
        <p:spPr>
          <a:xfrm rot="16200000">
            <a:off x="8553201" y="2938805"/>
            <a:ext cx="48894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Pale </a:t>
            </a:r>
            <a:r>
              <a:rPr lang="en-US" altLang="ko-KR" sz="8800" dirty="0">
                <a:solidFill>
                  <a:srgbClr val="2C99A4"/>
                </a:solidFill>
                <a:latin typeface="DCC - Ash" pitchFamily="50" charset="-18"/>
              </a:rPr>
              <a:t>Blue</a:t>
            </a:r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 Dot</a:t>
            </a:r>
            <a:endParaRPr lang="ko-KR" altLang="en-US" sz="88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C5E264-829E-44EA-A56C-213081B34629}"/>
              </a:ext>
            </a:extLst>
          </p:cNvPr>
          <p:cNvSpPr txBox="1"/>
          <p:nvPr/>
        </p:nvSpPr>
        <p:spPr>
          <a:xfrm>
            <a:off x="1173244" y="2577167"/>
            <a:ext cx="8351756" cy="21698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Earth is the </a:t>
            </a:r>
            <a:r>
              <a:rPr lang="en-US" altLang="ko-KR" sz="27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only world 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known so far to harbor </a:t>
            </a:r>
            <a:r>
              <a:rPr lang="en-US" altLang="ko-KR" sz="27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life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There is </a:t>
            </a:r>
            <a:r>
              <a:rPr lang="en-US" altLang="ko-KR" sz="27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nowhere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else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at least in the near future, to which our species could migrate. 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Visit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yes. 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Settle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not yet. Like it or not, for the moment the </a:t>
            </a:r>
            <a:r>
              <a:rPr lang="en-US" altLang="ko-KR" sz="27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Earth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where we 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make our stand</a:t>
            </a:r>
            <a:r>
              <a:rPr lang="en-US" altLang="ko-KR" sz="27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339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40346-DEE6-3DB2-0F83-B5B6FCF24C25}"/>
              </a:ext>
            </a:extLst>
          </p:cNvPr>
          <p:cNvSpPr txBox="1"/>
          <p:nvPr/>
        </p:nvSpPr>
        <p:spPr>
          <a:xfrm rot="16200000">
            <a:off x="8553201" y="2938805"/>
            <a:ext cx="48894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Pale </a:t>
            </a:r>
            <a:r>
              <a:rPr lang="en-US" altLang="ko-KR" sz="8800" dirty="0">
                <a:solidFill>
                  <a:srgbClr val="2C99A4"/>
                </a:solidFill>
                <a:latin typeface="DCC - Ash" pitchFamily="50" charset="-18"/>
              </a:rPr>
              <a:t>Blue</a:t>
            </a:r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 Dot</a:t>
            </a:r>
            <a:endParaRPr lang="ko-KR" altLang="en-US" sz="88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C5E264-829E-44EA-A56C-213081B34629}"/>
              </a:ext>
            </a:extLst>
          </p:cNvPr>
          <p:cNvSpPr txBox="1"/>
          <p:nvPr/>
        </p:nvSpPr>
        <p:spPr>
          <a:xfrm>
            <a:off x="1154194" y="1228397"/>
            <a:ext cx="8180305" cy="44012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has been said that astronomy is a </a:t>
            </a:r>
            <a:r>
              <a:rPr lang="en-US" altLang="ko-KR" sz="28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humbling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8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character-building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experience. There is perhaps no better demonstration of the </a:t>
            </a:r>
            <a:r>
              <a:rPr lang="en-US" altLang="ko-KR" sz="28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folly of human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conceits than this distant image of our 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tiny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world. To me, it underscores our </a:t>
            </a:r>
            <a:r>
              <a:rPr lang="en-US" altLang="ko-KR" sz="28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responsibility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deal more 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kind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 with one another, and to </a:t>
            </a:r>
            <a:r>
              <a:rPr lang="en-US" altLang="ko-KR" sz="28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preserve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ko-KR" sz="2800" b="0" i="0" dirty="0">
                <a:solidFill>
                  <a:srgbClr val="B8405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cherish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en-US" altLang="ko-KR" sz="2800" b="0" i="0" dirty="0">
                <a:solidFill>
                  <a:srgbClr val="EEE6CE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pale blue dot</a:t>
            </a:r>
            <a:r>
              <a:rPr lang="en-US" altLang="ko-KR" sz="2800" b="0" i="0" dirty="0">
                <a:solidFill>
                  <a:srgbClr val="2C99A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only home we've ever known.</a:t>
            </a:r>
          </a:p>
          <a:p>
            <a:pPr algn="l"/>
            <a:endParaRPr lang="en-US" altLang="ko-KR" sz="2800" b="0" i="0" dirty="0">
              <a:solidFill>
                <a:srgbClr val="2C99A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— Carl Sagan, </a:t>
            </a:r>
            <a:r>
              <a:rPr lang="en-US" altLang="ko-KR" sz="2400" b="0" i="1" dirty="0">
                <a:solidFill>
                  <a:srgbClr val="2C99A4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Pale Blue Dot</a:t>
            </a:r>
            <a:r>
              <a:rPr lang="en-US" altLang="ko-KR" sz="2400" b="0" i="0" dirty="0">
                <a:solidFill>
                  <a:srgbClr val="2C99A4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1994</a:t>
            </a:r>
          </a:p>
        </p:txBody>
      </p:sp>
    </p:spTree>
    <p:extLst>
      <p:ext uri="{BB962C8B-B14F-4D97-AF65-F5344CB8AC3E}">
        <p14:creationId xmlns:p14="http://schemas.microsoft.com/office/powerpoint/2010/main" val="3265667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r, outdoor object, night, night sky&#10;&#10;Description automatically generated">
            <a:extLst>
              <a:ext uri="{FF2B5EF4-FFF2-40B4-BE49-F238E27FC236}">
                <a16:creationId xmlns:a16="http://schemas.microsoft.com/office/drawing/2014/main" xmlns="" id="{D37F3B14-754B-E0EF-7224-FB5E04BE0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99862C1-28F3-E547-7531-67C1C11B0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63848" y="-40458516"/>
            <a:ext cx="57563048" cy="7802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" y="5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1.30234 0.71111 " pathEditMode="fixed" rAng="0" ptsTypes="AA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17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4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966" y="2378128"/>
            <a:ext cx="1024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31355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https://www.youtube.com/watch?v=W49KAyAKjHM&amp;list=PL9i6nLIBlfKvunIYrc60Hsw0vNQsANk5n&amp;index=58</a:t>
            </a:r>
            <a:endParaRPr lang="ko-KR" altLang="en-US" sz="1600" dirty="0">
              <a:solidFill>
                <a:srgbClr val="31355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314" y="1978018"/>
            <a:ext cx="355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EEE6CE"/>
                </a:solidFill>
              </a:rPr>
              <a:t>Emoji Popularity Comparison </a:t>
            </a:r>
            <a:endParaRPr lang="ko-KR" altLang="en-US" sz="2000" dirty="0">
              <a:solidFill>
                <a:srgbClr val="EEE6C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966" y="32091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solidFill>
                  <a:srgbClr val="31355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https://knowyourmeme.com/memes/tier-lists</a:t>
            </a:r>
            <a:endParaRPr lang="ko-KR" altLang="en-US" dirty="0">
              <a:solidFill>
                <a:srgbClr val="31355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314" y="2809015"/>
            <a:ext cx="1385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EEE6CE"/>
                </a:solidFill>
              </a:rPr>
              <a:t>Tier Lists</a:t>
            </a:r>
            <a:endParaRPr lang="ko-KR" altLang="en-US" sz="2000" dirty="0">
              <a:solidFill>
                <a:srgbClr val="EEE6C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388" y="4259982"/>
            <a:ext cx="10808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31355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https://www.theverge.com/2016/9/30/13099134/space-x-elon-musk-mars-mission-colonists-personality-fitness-health-requirements</a:t>
            </a:r>
            <a:endParaRPr lang="ko-KR" altLang="en-US" dirty="0">
              <a:solidFill>
                <a:srgbClr val="31355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314" y="3732345"/>
            <a:ext cx="3037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EEE6CE"/>
                </a:solidFill>
              </a:rPr>
              <a:t>Who Should go to Mars?</a:t>
            </a:r>
            <a:endParaRPr lang="ko-KR" altLang="en-US" sz="2000" dirty="0">
              <a:solidFill>
                <a:srgbClr val="EEE6C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5944" y="1605818"/>
            <a:ext cx="9745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31355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https://www.theage.com.au/national/does-this-colour-turn-you-off-20120816-24bf4.html</a:t>
            </a:r>
            <a:endParaRPr lang="ko-KR" altLang="en-US" sz="1600" dirty="0">
              <a:solidFill>
                <a:srgbClr val="31355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314" y="1204386"/>
            <a:ext cx="350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EEE6CE"/>
                </a:solidFill>
              </a:rPr>
              <a:t>Does this Color Turn You Off?</a:t>
            </a:r>
            <a:endParaRPr lang="ko-KR" altLang="en-US" sz="2000" dirty="0">
              <a:solidFill>
                <a:srgbClr val="EEE6C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5944" y="5587838"/>
            <a:ext cx="1059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31355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https://www.youtube.com/watch?v=36oRiPAn4Tw&amp;fbclid=IwAR2gb3SKi2_iAa3gdcgB5cH3Rf660wAyWOTkqY8wPuwxfnt3MtecU5vw6lE</a:t>
            </a:r>
            <a:endParaRPr lang="ko-KR" altLang="en-US" dirty="0">
              <a:solidFill>
                <a:srgbClr val="31355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314" y="5187728"/>
            <a:ext cx="757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EEE6CE"/>
                </a:solidFill>
              </a:rPr>
              <a:t>Michelin</a:t>
            </a:r>
            <a:r>
              <a:rPr lang="ko-KR" altLang="en-US" sz="2000" dirty="0">
                <a:solidFill>
                  <a:srgbClr val="EEE6CE"/>
                </a:solidFill>
              </a:rPr>
              <a:t> </a:t>
            </a:r>
            <a:r>
              <a:rPr lang="en-US" altLang="ko-KR" sz="2000" dirty="0">
                <a:solidFill>
                  <a:srgbClr val="EEE6CE"/>
                </a:solidFill>
              </a:rPr>
              <a:t>Star Chef Ranks Top 5 Fast Food Chains * Top 5 Breakdown</a:t>
            </a:r>
            <a:endParaRPr lang="ko-KR" altLang="en-US" sz="2000" dirty="0">
              <a:solidFill>
                <a:srgbClr val="EEE6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8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3D553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000000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000000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2C99A4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2C99A4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275A3A-19E7-12F7-004B-460554E502C0}"/>
              </a:ext>
            </a:extLst>
          </p:cNvPr>
          <p:cNvSpPr txBox="1"/>
          <p:nvPr/>
        </p:nvSpPr>
        <p:spPr>
          <a:xfrm>
            <a:off x="2140430" y="2782550"/>
            <a:ext cx="7911140" cy="27546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03968"/>
              </a:avLst>
            </a:prstTxWarp>
            <a:spAutoFit/>
          </a:bodyPr>
          <a:lstStyle/>
          <a:p>
            <a:pPr algn="ctr"/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Things to Consider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1AABEE-75B8-00FA-6055-956C6D14FB58}"/>
              </a:ext>
            </a:extLst>
          </p:cNvPr>
          <p:cNvSpPr txBox="1"/>
          <p:nvPr/>
        </p:nvSpPr>
        <p:spPr>
          <a:xfrm>
            <a:off x="3932585" y="3429000"/>
            <a:ext cx="43268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Make a </a:t>
            </a:r>
            <a:r>
              <a:rPr lang="en-US" altLang="ko-KR" sz="8800" dirty="0">
                <a:solidFill>
                  <a:srgbClr val="2EB086"/>
                </a:solidFill>
                <a:latin typeface="DCC - Ash" pitchFamily="50" charset="-18"/>
              </a:rPr>
              <a:t>List</a:t>
            </a:r>
            <a:endParaRPr lang="ko-KR" altLang="en-US" sz="8800" dirty="0">
              <a:solidFill>
                <a:srgbClr val="2EB086"/>
              </a:solidFill>
              <a:latin typeface="DCC - Ash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46658665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76000">
                                      <p:stCondLst>
                                        <p:cond delay="3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3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319AE0-AC53-2E17-BBC6-9C66E4D0A4D4}"/>
              </a:ext>
            </a:extLst>
          </p:cNvPr>
          <p:cNvSpPr txBox="1"/>
          <p:nvPr/>
        </p:nvSpPr>
        <p:spPr>
          <a:xfrm>
            <a:off x="5155656" y="2705725"/>
            <a:ext cx="63510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Crew members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C208E3-706F-317A-1B52-4113D49401A7}"/>
              </a:ext>
            </a:extLst>
          </p:cNvPr>
          <p:cNvSpPr/>
          <p:nvPr/>
        </p:nvSpPr>
        <p:spPr>
          <a:xfrm>
            <a:off x="0" y="0"/>
            <a:ext cx="4838700" cy="6858000"/>
          </a:xfrm>
          <a:prstGeom prst="rect">
            <a:avLst/>
          </a:prstGeom>
          <a:solidFill>
            <a:srgbClr val="2E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9600" dirty="0">
                <a:solidFill>
                  <a:srgbClr val="EEE6CE"/>
                </a:solidFill>
                <a:latin typeface="DCC - Ash" pitchFamily="50" charset="-18"/>
              </a:rPr>
              <a:t>5</a:t>
            </a:r>
            <a:endParaRPr lang="ko-KR" altLang="en-US" sz="496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415EF7-95DF-3922-3986-E5FF93FB2129}"/>
              </a:ext>
            </a:extLst>
          </p:cNvPr>
          <p:cNvSpPr txBox="1"/>
          <p:nvPr/>
        </p:nvSpPr>
        <p:spPr>
          <a:xfrm>
            <a:off x="5155656" y="2592644"/>
            <a:ext cx="6377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1 </a:t>
            </a:r>
            <a:r>
              <a:rPr lang="en-US" altLang="ko-KR" sz="6000" dirty="0">
                <a:solidFill>
                  <a:srgbClr val="2EB086"/>
                </a:solidFill>
                <a:latin typeface="Bebas Kai" panose="04050603020B02020204" pitchFamily="82" charset="0"/>
              </a:rPr>
              <a:t>Leader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+ 4 </a:t>
            </a:r>
            <a:r>
              <a:rPr lang="en-US" altLang="ko-KR" sz="6000" dirty="0">
                <a:solidFill>
                  <a:srgbClr val="2EB086"/>
                </a:solidFill>
                <a:latin typeface="Bebas Kai" panose="04050603020B02020204" pitchFamily="82" charset="0"/>
              </a:rPr>
              <a:t>Teammates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pic>
        <p:nvPicPr>
          <p:cNvPr id="5" name="Picture 2" descr="Image result for mechanic full body">
            <a:extLst>
              <a:ext uri="{FF2B5EF4-FFF2-40B4-BE49-F238E27FC236}">
                <a16:creationId xmlns:a16="http://schemas.microsoft.com/office/drawing/2014/main" xmlns="" id="{71E799F5-9B35-ED74-2B9D-62AA1937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50" y="2556496"/>
            <a:ext cx="4891558" cy="628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16CA56AE-C278-4BF4-C033-520A4B9AF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34438"/>
          <a:stretch/>
        </p:blipFill>
        <p:spPr bwMode="auto">
          <a:xfrm>
            <a:off x="7177155" y="3828619"/>
            <a:ext cx="2171700" cy="600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army sergent full body">
            <a:extLst>
              <a:ext uri="{FF2B5EF4-FFF2-40B4-BE49-F238E27FC236}">
                <a16:creationId xmlns:a16="http://schemas.microsoft.com/office/drawing/2014/main" xmlns="" id="{323FEE3A-35CC-37EC-4E5E-A413D3B24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2554" r="29070"/>
          <a:stretch/>
        </p:blipFill>
        <p:spPr bwMode="auto">
          <a:xfrm>
            <a:off x="5072237" y="3839337"/>
            <a:ext cx="1911363" cy="57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enior female doctor full body">
            <a:extLst>
              <a:ext uri="{FF2B5EF4-FFF2-40B4-BE49-F238E27FC236}">
                <a16:creationId xmlns:a16="http://schemas.microsoft.com/office/drawing/2014/main" xmlns="" id="{D287B8C8-F644-C613-8FE7-762F7BEE7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1189" r="25617" b="886"/>
          <a:stretch/>
        </p:blipFill>
        <p:spPr bwMode="auto">
          <a:xfrm>
            <a:off x="3443565" y="3828619"/>
            <a:ext cx="1833032" cy="580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ceo full body">
            <a:extLst>
              <a:ext uri="{FF2B5EF4-FFF2-40B4-BE49-F238E27FC236}">
                <a16:creationId xmlns:a16="http://schemas.microsoft.com/office/drawing/2014/main" xmlns="" id="{346A24F5-E0DB-A56D-04D5-3A72B4F0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6" y="4049274"/>
            <a:ext cx="2396005" cy="588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xmlns="" id="{5BBC04A6-2A6D-1F04-E3CD-3871D8DCF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4620" r="29381"/>
          <a:stretch/>
        </p:blipFill>
        <p:spPr bwMode="auto">
          <a:xfrm>
            <a:off x="4183704" y="4656111"/>
            <a:ext cx="2422596" cy="540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black female engineer">
            <a:extLst>
              <a:ext uri="{FF2B5EF4-FFF2-40B4-BE49-F238E27FC236}">
                <a16:creationId xmlns:a16="http://schemas.microsoft.com/office/drawing/2014/main" xmlns="" id="{ED02CFBE-C8C5-620C-B7DA-955CE2E1D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t="3378" r="22540" b="3158"/>
          <a:stretch/>
        </p:blipFill>
        <p:spPr bwMode="auto">
          <a:xfrm>
            <a:off x="1939703" y="3777909"/>
            <a:ext cx="2195785" cy="543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armer png">
            <a:extLst>
              <a:ext uri="{FF2B5EF4-FFF2-40B4-BE49-F238E27FC236}">
                <a16:creationId xmlns:a16="http://schemas.microsoft.com/office/drawing/2014/main" xmlns="" id="{24F932E3-1B02-2B06-6539-08CD85F54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55" y="4401498"/>
            <a:ext cx="2610989" cy="561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asian teacher">
            <a:extLst>
              <a:ext uri="{FF2B5EF4-FFF2-40B4-BE49-F238E27FC236}">
                <a16:creationId xmlns:a16="http://schemas.microsoft.com/office/drawing/2014/main" xmlns="" id="{1F69541F-9453-47B3-1938-40AB8EFC4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4" t="5511" r="9584" b="1119"/>
          <a:stretch/>
        </p:blipFill>
        <p:spPr bwMode="auto">
          <a:xfrm>
            <a:off x="2379797" y="4490307"/>
            <a:ext cx="2775941" cy="590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construction worker png">
            <a:extLst>
              <a:ext uri="{FF2B5EF4-FFF2-40B4-BE49-F238E27FC236}">
                <a16:creationId xmlns:a16="http://schemas.microsoft.com/office/drawing/2014/main" xmlns="" id="{A3133CAB-AEFF-B460-8677-A467BB82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073" y="5014141"/>
            <a:ext cx="3017318" cy="54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female pilot full body">
            <a:extLst>
              <a:ext uri="{FF2B5EF4-FFF2-40B4-BE49-F238E27FC236}">
                <a16:creationId xmlns:a16="http://schemas.microsoft.com/office/drawing/2014/main" xmlns="" id="{40777D44-6B23-DDA5-D737-2AB5B546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7229" r="28883" b="5447"/>
          <a:stretch/>
        </p:blipFill>
        <p:spPr bwMode="auto">
          <a:xfrm>
            <a:off x="6298141" y="4213726"/>
            <a:ext cx="1956409" cy="546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ceo full body">
            <a:extLst>
              <a:ext uri="{FF2B5EF4-FFF2-40B4-BE49-F238E27FC236}">
                <a16:creationId xmlns:a16="http://schemas.microsoft.com/office/drawing/2014/main" xmlns="" id="{B4145760-368D-EE9F-036F-02C151D0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67" y="5293671"/>
            <a:ext cx="1625267" cy="501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police woman">
            <a:extLst>
              <a:ext uri="{FF2B5EF4-FFF2-40B4-BE49-F238E27FC236}">
                <a16:creationId xmlns:a16="http://schemas.microsoft.com/office/drawing/2014/main" xmlns="" id="{0AB2FF32-6F66-1FCB-349D-6B75EDEA7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4167" r="38126"/>
          <a:stretch/>
        </p:blipFill>
        <p:spPr bwMode="auto">
          <a:xfrm>
            <a:off x="7160620" y="4538958"/>
            <a:ext cx="2023149" cy="546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i.dailymail.co.uk/i/pix/2015/08/13/19/2B56ECA900000578-3196816-image-m-67_1439490842644.jpg">
            <a:extLst>
              <a:ext uri="{FF2B5EF4-FFF2-40B4-BE49-F238E27FC236}">
                <a16:creationId xmlns:a16="http://schemas.microsoft.com/office/drawing/2014/main" xmlns="" id="{D4BB2213-7E74-AEEA-C5F8-3B3EE558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26" y="4662849"/>
            <a:ext cx="2864008" cy="536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69CEE6-167E-7559-7546-96468CB39B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0427" y="4744307"/>
            <a:ext cx="2246299" cy="553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Related image">
            <a:extLst>
              <a:ext uri="{FF2B5EF4-FFF2-40B4-BE49-F238E27FC236}">
                <a16:creationId xmlns:a16="http://schemas.microsoft.com/office/drawing/2014/main" xmlns="" id="{F1515654-8977-C5A7-FBA3-F57ED994F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7494"/>
          <a:stretch/>
        </p:blipFill>
        <p:spPr bwMode="auto">
          <a:xfrm>
            <a:off x="9852247" y="4591356"/>
            <a:ext cx="2489200" cy="584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22593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 L -3.33333E-6 -0.16574 " pathEditMode="relative" rAng="0" ptsTypes="AA">
                                          <p:cBhvr>
                                            <p:cTn id="12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2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4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4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4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4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4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4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4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4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5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5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5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5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 p14:presetBounceEnd="6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5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 p14:presetBounceEnd="6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 p14:presetBounceEnd="6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7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4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7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4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4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 L -3.33333E-6 -0.16574 " pathEditMode="relative" rAng="0" ptsTypes="AA">
                                          <p:cBhvr>
                                            <p:cTn id="12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2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4" grpId="0" uiExpand="1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275A3A-19E7-12F7-004B-460554E502C0}"/>
              </a:ext>
            </a:extLst>
          </p:cNvPr>
          <p:cNvSpPr txBox="1"/>
          <p:nvPr/>
        </p:nvSpPr>
        <p:spPr>
          <a:xfrm>
            <a:off x="2140429" y="2985750"/>
            <a:ext cx="7911140" cy="27546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03968"/>
              </a:avLst>
            </a:prstTxWarp>
            <a:spAutoFit/>
          </a:bodyPr>
          <a:lstStyle/>
          <a:p>
            <a:pPr algn="ctr"/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Who should go?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1AABEE-75B8-00FA-6055-956C6D14FB58}"/>
              </a:ext>
            </a:extLst>
          </p:cNvPr>
          <p:cNvSpPr txBox="1"/>
          <p:nvPr/>
        </p:nvSpPr>
        <p:spPr>
          <a:xfrm>
            <a:off x="5089955" y="3238500"/>
            <a:ext cx="20120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EEE6CE"/>
                </a:solidFill>
                <a:latin typeface="DCC - Ash" pitchFamily="50" charset="-18"/>
              </a:rPr>
              <a:t>Read</a:t>
            </a:r>
            <a:endParaRPr lang="ko-KR" altLang="en-US" sz="8800" dirty="0">
              <a:solidFill>
                <a:srgbClr val="2EB086"/>
              </a:solidFill>
              <a:latin typeface="DCC - Ash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86B1-B310-D174-BBE1-9C0D304F67B1}"/>
              </a:ext>
            </a:extLst>
          </p:cNvPr>
          <p:cNvSpPr txBox="1"/>
          <p:nvPr/>
        </p:nvSpPr>
        <p:spPr>
          <a:xfrm>
            <a:off x="10528300" y="617220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2EB086"/>
                </a:solidFill>
              </a:rPr>
              <a:t>p. 231 - 234</a:t>
            </a:r>
            <a:endParaRPr lang="ko-KR" altLang="en-US" dirty="0">
              <a:solidFill>
                <a:srgbClr val="2EB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76000">
                                      <p:stCondLst>
                                        <p:cond delay="3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44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3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44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319AE0-AC53-2E17-BBC6-9C66E4D0A4D4}"/>
              </a:ext>
            </a:extLst>
          </p:cNvPr>
          <p:cNvSpPr txBox="1"/>
          <p:nvPr/>
        </p:nvSpPr>
        <p:spPr>
          <a:xfrm>
            <a:off x="1018588" y="740853"/>
            <a:ext cx="65576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Characteristics 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C208E3-706F-317A-1B52-4113D49401A7}"/>
              </a:ext>
            </a:extLst>
          </p:cNvPr>
          <p:cNvSpPr/>
          <p:nvPr/>
        </p:nvSpPr>
        <p:spPr>
          <a:xfrm rot="16200000">
            <a:off x="7362825" y="2028825"/>
            <a:ext cx="6858000" cy="2800350"/>
          </a:xfrm>
          <a:prstGeom prst="rect">
            <a:avLst/>
          </a:prstGeom>
          <a:solidFill>
            <a:srgbClr val="2E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9900" dirty="0">
                <a:solidFill>
                  <a:srgbClr val="EEE6CE"/>
                </a:solidFill>
                <a:latin typeface="DCC - Ash" pitchFamily="50" charset="-18"/>
              </a:rPr>
              <a:t>MARS</a:t>
            </a:r>
            <a:endParaRPr lang="ko-KR" altLang="en-US" sz="199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415EF7-95DF-3922-3986-E5FF93FB2129}"/>
              </a:ext>
            </a:extLst>
          </p:cNvPr>
          <p:cNvSpPr txBox="1"/>
          <p:nvPr/>
        </p:nvSpPr>
        <p:spPr>
          <a:xfrm>
            <a:off x="1018588" y="1923425"/>
            <a:ext cx="4358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Prepared to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die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8DD241-D592-590E-59A7-7A0CFA67B6B5}"/>
              </a:ext>
            </a:extLst>
          </p:cNvPr>
          <p:cNvSpPr txBox="1"/>
          <p:nvPr/>
        </p:nvSpPr>
        <p:spPr>
          <a:xfrm>
            <a:off x="1018588" y="2921168"/>
            <a:ext cx="4110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Space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physical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C7928A-7562-907C-6419-4D183315AFEC}"/>
              </a:ext>
            </a:extLst>
          </p:cNvPr>
          <p:cNvSpPr txBox="1"/>
          <p:nvPr/>
        </p:nvSpPr>
        <p:spPr>
          <a:xfrm>
            <a:off x="1018588" y="3936831"/>
            <a:ext cx="32611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Good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vision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6B3573-A659-BF89-1042-6A07DA9AE1A4}"/>
              </a:ext>
            </a:extLst>
          </p:cNvPr>
          <p:cNvSpPr txBox="1"/>
          <p:nvPr/>
        </p:nvSpPr>
        <p:spPr>
          <a:xfrm>
            <a:off x="1018588" y="4952494"/>
            <a:ext cx="58184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Good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blood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pressure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253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1" grpId="0"/>
      <p:bldP spid="21" grpId="1"/>
      <p:bldP spid="22" grpId="0"/>
      <p:bldP spid="22" grpId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319AE0-AC53-2E17-BBC6-9C66E4D0A4D4}"/>
              </a:ext>
            </a:extLst>
          </p:cNvPr>
          <p:cNvSpPr txBox="1"/>
          <p:nvPr/>
        </p:nvSpPr>
        <p:spPr>
          <a:xfrm>
            <a:off x="1018588" y="740853"/>
            <a:ext cx="65576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Characteristics 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C208E3-706F-317A-1B52-4113D49401A7}"/>
              </a:ext>
            </a:extLst>
          </p:cNvPr>
          <p:cNvSpPr/>
          <p:nvPr/>
        </p:nvSpPr>
        <p:spPr>
          <a:xfrm rot="16200000">
            <a:off x="7362825" y="2028825"/>
            <a:ext cx="6858000" cy="2800350"/>
          </a:xfrm>
          <a:prstGeom prst="rect">
            <a:avLst/>
          </a:prstGeom>
          <a:solidFill>
            <a:srgbClr val="2E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9900" dirty="0">
                <a:solidFill>
                  <a:srgbClr val="EEE6CE"/>
                </a:solidFill>
                <a:latin typeface="DCC - Ash" pitchFamily="50" charset="-18"/>
              </a:rPr>
              <a:t>MARS</a:t>
            </a:r>
            <a:endParaRPr lang="ko-KR" altLang="en-US" sz="199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415EF7-95DF-3922-3986-E5FF93FB2129}"/>
              </a:ext>
            </a:extLst>
          </p:cNvPr>
          <p:cNvSpPr txBox="1"/>
          <p:nvPr/>
        </p:nvSpPr>
        <p:spPr>
          <a:xfrm>
            <a:off x="1018588" y="1923425"/>
            <a:ext cx="4842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Technical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degree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8DD241-D592-590E-59A7-7A0CFA67B6B5}"/>
              </a:ext>
            </a:extLst>
          </p:cNvPr>
          <p:cNvSpPr txBox="1"/>
          <p:nvPr/>
        </p:nvSpPr>
        <p:spPr>
          <a:xfrm>
            <a:off x="1018588" y="2921168"/>
            <a:ext cx="67952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3 years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work experience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C7928A-7562-907C-6419-4D183315AFEC}"/>
              </a:ext>
            </a:extLst>
          </p:cNvPr>
          <p:cNvSpPr txBox="1"/>
          <p:nvPr/>
        </p:nvSpPr>
        <p:spPr>
          <a:xfrm>
            <a:off x="1018588" y="3936831"/>
            <a:ext cx="5771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Cool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under pressure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6B3573-A659-BF89-1042-6A07DA9AE1A4}"/>
              </a:ext>
            </a:extLst>
          </p:cNvPr>
          <p:cNvSpPr txBox="1"/>
          <p:nvPr/>
        </p:nvSpPr>
        <p:spPr>
          <a:xfrm>
            <a:off x="1018588" y="4952494"/>
            <a:ext cx="5308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Adventurous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spirit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6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1" grpId="0"/>
      <p:bldP spid="21" grpId="1"/>
      <p:bldP spid="22" grpId="0"/>
      <p:bldP spid="22" grpId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319AE0-AC53-2E17-BBC6-9C66E4D0A4D4}"/>
              </a:ext>
            </a:extLst>
          </p:cNvPr>
          <p:cNvSpPr txBox="1"/>
          <p:nvPr/>
        </p:nvSpPr>
        <p:spPr>
          <a:xfrm>
            <a:off x="1018588" y="740853"/>
            <a:ext cx="65576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Characteristics 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C208E3-706F-317A-1B52-4113D49401A7}"/>
              </a:ext>
            </a:extLst>
          </p:cNvPr>
          <p:cNvSpPr/>
          <p:nvPr/>
        </p:nvSpPr>
        <p:spPr>
          <a:xfrm rot="16200000">
            <a:off x="7362825" y="2028825"/>
            <a:ext cx="6858000" cy="2800350"/>
          </a:xfrm>
          <a:prstGeom prst="rect">
            <a:avLst/>
          </a:prstGeom>
          <a:solidFill>
            <a:srgbClr val="2E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9900" dirty="0">
                <a:solidFill>
                  <a:srgbClr val="EEE6CE"/>
                </a:solidFill>
                <a:latin typeface="DCC - Ash" pitchFamily="50" charset="-18"/>
              </a:rPr>
              <a:t>MARS</a:t>
            </a:r>
            <a:endParaRPr lang="ko-KR" altLang="en-US" sz="199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415EF7-95DF-3922-3986-E5FF93FB2129}"/>
              </a:ext>
            </a:extLst>
          </p:cNvPr>
          <p:cNvSpPr txBox="1"/>
          <p:nvPr/>
        </p:nvSpPr>
        <p:spPr>
          <a:xfrm>
            <a:off x="1018588" y="1923425"/>
            <a:ext cx="3326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Disciplined 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8DD241-D592-590E-59A7-7A0CFA67B6B5}"/>
              </a:ext>
            </a:extLst>
          </p:cNvPr>
          <p:cNvSpPr txBox="1"/>
          <p:nvPr/>
        </p:nvSpPr>
        <p:spPr>
          <a:xfrm>
            <a:off x="1018588" y="2921168"/>
            <a:ext cx="6394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Work well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with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others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C7928A-7562-907C-6419-4D183315AFEC}"/>
              </a:ext>
            </a:extLst>
          </p:cNvPr>
          <p:cNvSpPr txBox="1"/>
          <p:nvPr/>
        </p:nvSpPr>
        <p:spPr>
          <a:xfrm>
            <a:off x="1018588" y="3936831"/>
            <a:ext cx="4663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Drive to 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survive 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6B3573-A659-BF89-1042-6A07DA9AE1A4}"/>
              </a:ext>
            </a:extLst>
          </p:cNvPr>
          <p:cNvSpPr txBox="1"/>
          <p:nvPr/>
        </p:nvSpPr>
        <p:spPr>
          <a:xfrm>
            <a:off x="1018588" y="4952494"/>
            <a:ext cx="2753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Tolerant 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1" grpId="0"/>
      <p:bldP spid="21" grpId="1"/>
      <p:bldP spid="22" grpId="0"/>
      <p:bldP spid="22" grpId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319AE0-AC53-2E17-BBC6-9C66E4D0A4D4}"/>
              </a:ext>
            </a:extLst>
          </p:cNvPr>
          <p:cNvSpPr txBox="1"/>
          <p:nvPr/>
        </p:nvSpPr>
        <p:spPr>
          <a:xfrm>
            <a:off x="1018588" y="740853"/>
            <a:ext cx="65576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Characteristics 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C208E3-706F-317A-1B52-4113D49401A7}"/>
              </a:ext>
            </a:extLst>
          </p:cNvPr>
          <p:cNvSpPr/>
          <p:nvPr/>
        </p:nvSpPr>
        <p:spPr>
          <a:xfrm rot="16200000">
            <a:off x="7362825" y="2028825"/>
            <a:ext cx="6858000" cy="2800350"/>
          </a:xfrm>
          <a:prstGeom prst="rect">
            <a:avLst/>
          </a:prstGeom>
          <a:solidFill>
            <a:srgbClr val="2E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9900" dirty="0">
                <a:solidFill>
                  <a:srgbClr val="EEE6CE"/>
                </a:solidFill>
                <a:latin typeface="DCC - Ash" pitchFamily="50" charset="-18"/>
              </a:rPr>
              <a:t>MARS</a:t>
            </a:r>
            <a:endParaRPr lang="ko-KR" altLang="en-US" sz="199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415EF7-95DF-3922-3986-E5FF93FB2129}"/>
              </a:ext>
            </a:extLst>
          </p:cNvPr>
          <p:cNvSpPr txBox="1"/>
          <p:nvPr/>
        </p:nvSpPr>
        <p:spPr>
          <a:xfrm>
            <a:off x="1018588" y="1923425"/>
            <a:ext cx="5946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Think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outside the box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8DD241-D592-590E-59A7-7A0CFA67B6B5}"/>
              </a:ext>
            </a:extLst>
          </p:cNvPr>
          <p:cNvSpPr txBox="1"/>
          <p:nvPr/>
        </p:nvSpPr>
        <p:spPr>
          <a:xfrm>
            <a:off x="1018588" y="2921168"/>
            <a:ext cx="3998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All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men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= bad 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C7928A-7562-907C-6419-4D183315AFEC}"/>
              </a:ext>
            </a:extLst>
          </p:cNvPr>
          <p:cNvSpPr txBox="1"/>
          <p:nvPr/>
        </p:nvSpPr>
        <p:spPr>
          <a:xfrm>
            <a:off x="1018588" y="3936831"/>
            <a:ext cx="3895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Range of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ages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6B3573-A659-BF89-1042-6A07DA9AE1A4}"/>
              </a:ext>
            </a:extLst>
          </p:cNvPr>
          <p:cNvSpPr txBox="1"/>
          <p:nvPr/>
        </p:nvSpPr>
        <p:spPr>
          <a:xfrm>
            <a:off x="1018588" y="4952494"/>
            <a:ext cx="49162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Skillset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diversity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1" grpId="0"/>
      <p:bldP spid="21" grpId="1"/>
      <p:bldP spid="22" grpId="0"/>
      <p:bldP spid="22" grpId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319AE0-AC53-2E17-BBC6-9C66E4D0A4D4}"/>
              </a:ext>
            </a:extLst>
          </p:cNvPr>
          <p:cNvSpPr txBox="1"/>
          <p:nvPr/>
        </p:nvSpPr>
        <p:spPr>
          <a:xfrm>
            <a:off x="1018588" y="740853"/>
            <a:ext cx="65576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B8405E"/>
                </a:solidFill>
                <a:latin typeface="Paladise Script" panose="02000500000000000000" pitchFamily="50" charset="0"/>
              </a:rPr>
              <a:t>Characteristics </a:t>
            </a:r>
            <a:endParaRPr lang="ko-KR" altLang="en-US" sz="8800" dirty="0">
              <a:solidFill>
                <a:srgbClr val="B8405E"/>
              </a:solidFill>
              <a:latin typeface="Paladise Script" panose="020005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C208E3-706F-317A-1B52-4113D49401A7}"/>
              </a:ext>
            </a:extLst>
          </p:cNvPr>
          <p:cNvSpPr/>
          <p:nvPr/>
        </p:nvSpPr>
        <p:spPr>
          <a:xfrm rot="16200000">
            <a:off x="7362825" y="2028825"/>
            <a:ext cx="6858000" cy="2800350"/>
          </a:xfrm>
          <a:prstGeom prst="rect">
            <a:avLst/>
          </a:prstGeom>
          <a:solidFill>
            <a:srgbClr val="2E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9900" dirty="0">
                <a:solidFill>
                  <a:srgbClr val="EEE6CE"/>
                </a:solidFill>
                <a:latin typeface="DCC - Ash" pitchFamily="50" charset="-18"/>
              </a:rPr>
              <a:t>MARS</a:t>
            </a:r>
            <a:endParaRPr lang="ko-KR" altLang="en-US" sz="19900" dirty="0">
              <a:solidFill>
                <a:srgbClr val="EEE6CE"/>
              </a:solidFill>
              <a:latin typeface="DCC - Ash" pitchFamily="50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415EF7-95DF-3922-3986-E5FF93FB2129}"/>
              </a:ext>
            </a:extLst>
          </p:cNvPr>
          <p:cNvSpPr txBox="1"/>
          <p:nvPr/>
        </p:nvSpPr>
        <p:spPr>
          <a:xfrm>
            <a:off x="1018588" y="1923425"/>
            <a:ext cx="71113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Sense of 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common purpose</a:t>
            </a:r>
            <a:endParaRPr lang="ko-KR" altLang="en-US" sz="6000" dirty="0">
              <a:solidFill>
                <a:srgbClr val="2C99A4"/>
              </a:solidFill>
              <a:latin typeface="Bebas Kai" panose="04050603020B02020204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8DD241-D592-590E-59A7-7A0CFA67B6B5}"/>
              </a:ext>
            </a:extLst>
          </p:cNvPr>
          <p:cNvSpPr txBox="1"/>
          <p:nvPr/>
        </p:nvSpPr>
        <p:spPr>
          <a:xfrm>
            <a:off x="1018588" y="2921168"/>
            <a:ext cx="48465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No home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sick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ness 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C7928A-7562-907C-6419-4D183315AFEC}"/>
              </a:ext>
            </a:extLst>
          </p:cNvPr>
          <p:cNvSpPr txBox="1"/>
          <p:nvPr/>
        </p:nvSpPr>
        <p:spPr>
          <a:xfrm>
            <a:off x="1018588" y="3936831"/>
            <a:ext cx="6369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Resilient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to loneliness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6B3573-A659-BF89-1042-6A07DA9AE1A4}"/>
              </a:ext>
            </a:extLst>
          </p:cNvPr>
          <p:cNvSpPr txBox="1"/>
          <p:nvPr/>
        </p:nvSpPr>
        <p:spPr>
          <a:xfrm>
            <a:off x="1018588" y="4952494"/>
            <a:ext cx="4693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Over</a:t>
            </a:r>
            <a:r>
              <a:rPr lang="en-US" altLang="ko-KR" sz="6000" dirty="0">
                <a:solidFill>
                  <a:srgbClr val="2C99A4"/>
                </a:solidFill>
                <a:latin typeface="Bebas Kai" panose="04050603020B02020204" pitchFamily="82" charset="0"/>
              </a:rPr>
              <a:t>view</a:t>
            </a:r>
            <a:r>
              <a:rPr lang="en-US" altLang="ko-KR" sz="6000" dirty="0">
                <a:solidFill>
                  <a:srgbClr val="EEE6CE"/>
                </a:solidFill>
                <a:latin typeface="Bebas Kai" panose="04050603020B02020204" pitchFamily="82" charset="0"/>
              </a:rPr>
              <a:t> effect </a:t>
            </a:r>
            <a:endParaRPr lang="ko-KR" altLang="en-US" sz="6000" dirty="0">
              <a:solidFill>
                <a:srgbClr val="2EB086"/>
              </a:solidFill>
              <a:latin typeface="Bebas Kai" panose="04050603020B020202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1" grpId="0"/>
      <p:bldP spid="21" grpId="1"/>
      <p:bldP spid="22" grpId="0"/>
      <p:bldP spid="22" grpId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</TotalTime>
  <Words>591</Words>
  <Application>Microsoft Office PowerPoint</Application>
  <PresentationFormat>Widescreen</PresentationFormat>
  <Paragraphs>67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Calibri</vt:lpstr>
      <vt:lpstr>Bebas Neue</vt:lpstr>
      <vt:lpstr>맑은 고딕</vt:lpstr>
      <vt:lpstr>Open Sans Light</vt:lpstr>
      <vt:lpstr>DCC - Ash</vt:lpstr>
      <vt:lpstr>Open Sans</vt:lpstr>
      <vt:lpstr>Bebas Kai</vt:lpstr>
      <vt:lpstr>Arial</vt:lpstr>
      <vt:lpstr>Arial Nova</vt:lpstr>
      <vt:lpstr>Paladise Script</vt:lpstr>
      <vt:lpstr>Calibri Light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Ranking</dc:title>
  <dc:creator>user</dc:creator>
  <cp:lastModifiedBy>ESL Toybox</cp:lastModifiedBy>
  <cp:revision>39</cp:revision>
  <dcterms:created xsi:type="dcterms:W3CDTF">2020-02-17T06:06:58Z</dcterms:created>
  <dcterms:modified xsi:type="dcterms:W3CDTF">2022-06-16T23:59:50Z</dcterms:modified>
</cp:coreProperties>
</file>