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62" r:id="rId4"/>
    <p:sldId id="259" r:id="rId5"/>
    <p:sldId id="263" r:id="rId6"/>
    <p:sldId id="264" r:id="rId7"/>
    <p:sldId id="265" r:id="rId8"/>
    <p:sldId id="294" r:id="rId9"/>
    <p:sldId id="266" r:id="rId10"/>
    <p:sldId id="271" r:id="rId11"/>
    <p:sldId id="267" r:id="rId12"/>
    <p:sldId id="268" r:id="rId13"/>
    <p:sldId id="269" r:id="rId14"/>
    <p:sldId id="270" r:id="rId15"/>
    <p:sldId id="272" r:id="rId16"/>
    <p:sldId id="273" r:id="rId17"/>
    <p:sldId id="288" r:id="rId18"/>
    <p:sldId id="274" r:id="rId19"/>
    <p:sldId id="289" r:id="rId20"/>
    <p:sldId id="275" r:id="rId21"/>
    <p:sldId id="290" r:id="rId22"/>
    <p:sldId id="276" r:id="rId23"/>
    <p:sldId id="291" r:id="rId24"/>
    <p:sldId id="277" r:id="rId25"/>
    <p:sldId id="278" r:id="rId26"/>
    <p:sldId id="279" r:id="rId27"/>
    <p:sldId id="280" r:id="rId28"/>
    <p:sldId id="281" r:id="rId29"/>
    <p:sldId id="282" r:id="rId30"/>
    <p:sldId id="292" r:id="rId31"/>
    <p:sldId id="283" r:id="rId32"/>
    <p:sldId id="284" r:id="rId33"/>
    <p:sldId id="285" r:id="rId34"/>
    <p:sldId id="286" r:id="rId35"/>
    <p:sldId id="293" r:id="rId36"/>
    <p:sldId id="287" r:id="rId37"/>
    <p:sldId id="295" r:id="rId38"/>
    <p:sldId id="260" r:id="rId39"/>
    <p:sldId id="296" r:id="rId40"/>
    <p:sldId id="261" r:id="rId41"/>
  </p:sldIdLst>
  <p:sldSz cx="12192000" cy="6858000"/>
  <p:notesSz cx="6858000" cy="9144000"/>
  <p:embeddedFontLst>
    <p:embeddedFont>
      <p:font typeface="맑은 고딕" panose="020B0503020000020004" pitchFamily="50" charset="-127"/>
      <p:regular r:id="rId42"/>
      <p:bold r:id="rId43"/>
    </p:embeddedFont>
    <p:embeddedFont>
      <p:font typeface="BubbleGum" panose="00000400000000000000" pitchFamily="2" charset="0"/>
      <p:regular r:id="rId44"/>
    </p:embeddedFont>
    <p:embeddedFont>
      <p:font typeface="Century Gothic" panose="020B0502020202020204" pitchFamily="34" charset="0"/>
      <p:regular r:id="rId45"/>
      <p:bold r:id="rId46"/>
      <p:italic r:id="rId47"/>
      <p:boldItalic r:id="rId48"/>
    </p:embeddedFont>
    <p:embeddedFont>
      <p:font typeface="Generica" panose="02000500000000000000" pitchFamily="2" charset="0"/>
      <p:regular r:id="rId49"/>
      <p:bold r:id="rId5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DBC0"/>
    <a:srgbClr val="B73F3F"/>
    <a:srgbClr val="DD5454"/>
    <a:srgbClr val="EFF5F5"/>
    <a:srgbClr val="F9F3EB"/>
    <a:srgbClr val="DBC8AC"/>
    <a:srgbClr val="EB6541"/>
    <a:srgbClr val="4A7174"/>
    <a:srgbClr val="D6E4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8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6ACC1-9FEE-BE26-F6F9-A8D7CA57D9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AA512D-E80B-B27F-9FFB-0F6ECE899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F5062-823F-4214-C891-96453A1B1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3A720-78B1-4F72-A797-7F6C2D073A17}" type="datetimeFigureOut">
              <a:rPr lang="ko-KR" altLang="en-US" smtClean="0"/>
              <a:t>2023-01-02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07BD0-A04D-646F-2EA4-BDD808D58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9B1D6-7F7A-11D2-0B22-149C79DCE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ED8F-58DC-4C38-A341-8FD6EBDD95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8872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45A47-6429-1F5B-E976-333FD5EB0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BEB550-9B00-C0FA-A079-65A5C31B1D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E2F7F-028B-0862-230A-BECA3567A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3A720-78B1-4F72-A797-7F6C2D073A17}" type="datetimeFigureOut">
              <a:rPr lang="ko-KR" altLang="en-US" smtClean="0"/>
              <a:t>2023-01-02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52F42-EFC6-C490-70CF-42018B2A8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8E4F8-1ACE-C80A-8CC4-6FEA51BE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ED8F-58DC-4C38-A341-8FD6EBDD95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3070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7EE508-DDAB-276A-85E1-36AC7A9520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1E9792-AEA6-27D9-278F-3990DD1A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E001D-29C2-B88C-6B86-7B645CAA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3A720-78B1-4F72-A797-7F6C2D073A17}" type="datetimeFigureOut">
              <a:rPr lang="ko-KR" altLang="en-US" smtClean="0"/>
              <a:t>2023-01-02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CB20F-EE7C-7F1F-1E25-3126C24DC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135FE-42C7-605F-0557-0C3135100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ED8F-58DC-4C38-A341-8FD6EBDD95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5137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73FEA-22BA-A3B0-17F5-330128F4D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80A26-C580-2E75-C3FF-D11A64A20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BEBE9-6A54-47D7-CE61-48F22876D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3A720-78B1-4F72-A797-7F6C2D073A17}" type="datetimeFigureOut">
              <a:rPr lang="ko-KR" altLang="en-US" smtClean="0"/>
              <a:t>2023-01-02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0B66D-F0CE-C40A-DE59-4D5A37B52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142A1-3743-59B6-58BC-32DA18C19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ED8F-58DC-4C38-A341-8FD6EBDD95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5884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9686B-B27E-2552-6AE4-5109A191E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8F96B-B02C-2EFB-DAE1-3B0F68D49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E5B88-FE76-EF86-192E-F9F7DDBD2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3A720-78B1-4F72-A797-7F6C2D073A17}" type="datetimeFigureOut">
              <a:rPr lang="ko-KR" altLang="en-US" smtClean="0"/>
              <a:t>2023-01-02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B95C6-A0F8-C35D-DF01-C3F88DA98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10A8F-4A6E-D2CB-D343-766EFF547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ED8F-58DC-4C38-A341-8FD6EBDD95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6390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72BD0-414B-879E-EE0F-456F76FBD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43BFF-C417-D725-6A39-2FD6C9BD73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B65A7-FB11-1233-FE3A-C545303B5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20EA62-46EA-A16C-D01D-DB13E20DE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3A720-78B1-4F72-A797-7F6C2D073A17}" type="datetimeFigureOut">
              <a:rPr lang="ko-KR" altLang="en-US" smtClean="0"/>
              <a:t>2023-01-02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23534-8039-76B1-A3F9-F1CA91D28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27763-30D1-77E9-FA52-9CF86528F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ED8F-58DC-4C38-A341-8FD6EBDD95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0186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355A9-5ADD-2BD4-86ED-ABD86E0E6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9F5792-3DBE-E58F-5FBD-962F9880E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5C550-2BED-8671-986C-416A172326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9BC4ED-E70E-EE5C-1CFF-3A0ABB2C25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53239E-EC2B-1FE8-4D2E-EC085CCF2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2FA3A1-5323-416F-0109-E9D5EBFA7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3A720-78B1-4F72-A797-7F6C2D073A17}" type="datetimeFigureOut">
              <a:rPr lang="ko-KR" altLang="en-US" smtClean="0"/>
              <a:t>2023-01-02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DC1299-AAF8-76F4-3ED1-2C50B51B6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D48E26-9031-F2CE-C353-07CA9E4FB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ED8F-58DC-4C38-A341-8FD6EBDD95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7754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D179E-9989-40F0-3EA0-2C916450D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B9FCA0-7845-1D7F-4AFF-933C96BDB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3A720-78B1-4F72-A797-7F6C2D073A17}" type="datetimeFigureOut">
              <a:rPr lang="ko-KR" altLang="en-US" smtClean="0"/>
              <a:t>2023-01-02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E3DCDE-0913-C601-285C-0BA6D8B4F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B1AC4C-FA1B-8D8F-91D3-E5091E666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ED8F-58DC-4C38-A341-8FD6EBDD95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2198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BE01D0-91D8-6732-DF6E-E4D702EC3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3A720-78B1-4F72-A797-7F6C2D073A17}" type="datetimeFigureOut">
              <a:rPr lang="ko-KR" altLang="en-US" smtClean="0"/>
              <a:t>2023-01-02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519B5-07C3-C42F-F5FD-857721360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73D37-DEA1-5122-D3AB-23C76C493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ED8F-58DC-4C38-A341-8FD6EBDD95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7482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4BC98-53A2-483F-6D26-3B8510902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97262-CE5D-B5CE-05D1-818056F30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2FE596-7E13-7C3B-3644-604197C10E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944BF5-48C3-676E-80F9-9E183F67E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3A720-78B1-4F72-A797-7F6C2D073A17}" type="datetimeFigureOut">
              <a:rPr lang="ko-KR" altLang="en-US" smtClean="0"/>
              <a:t>2023-01-02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8F8F8-C418-73F4-9DED-1E70C896D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803777-A87E-A656-4865-B5A7A046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ED8F-58DC-4C38-A341-8FD6EBDD95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1099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D1B26-CDF1-9197-A096-0D5CB8A85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DF199A-349A-BAF3-D8C5-EF604DF6DD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69DDF2-3684-B49D-0E67-E396C936D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8CC905-38C2-4062-2015-4E53FF241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3A720-78B1-4F72-A797-7F6C2D073A17}" type="datetimeFigureOut">
              <a:rPr lang="ko-KR" altLang="en-US" smtClean="0"/>
              <a:t>2023-01-02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13069-A79A-F875-AE74-BD1905E5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D15A4C-0CB1-EFFC-0500-C85D9D78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BED8F-58DC-4C38-A341-8FD6EBDD95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9089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88B85D-77B5-DF83-60F2-2C2674DD9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86752-7307-6AB7-918F-4414F97C4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8EA19-498B-D59F-158C-9D43068738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3A720-78B1-4F72-A797-7F6C2D073A17}" type="datetimeFigureOut">
              <a:rPr lang="ko-KR" altLang="en-US" smtClean="0"/>
              <a:t>2023-01-02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15A95-3CFA-013C-A5ED-3E655854D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51740-5170-66DA-BE36-D3A74E582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BED8F-58DC-4C38-A341-8FD6EBDD95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056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9123C53-5AF4-170A-B778-33B0914F88CB}"/>
              </a:ext>
            </a:extLst>
          </p:cNvPr>
          <p:cNvSpPr/>
          <p:nvPr/>
        </p:nvSpPr>
        <p:spPr>
          <a:xfrm>
            <a:off x="4091709" y="0"/>
            <a:ext cx="8100291" cy="6858000"/>
          </a:xfrm>
          <a:custGeom>
            <a:avLst/>
            <a:gdLst>
              <a:gd name="connsiteX0" fmla="*/ 3500581 w 8100291"/>
              <a:gd name="connsiteY0" fmla="*/ 0 h 6858000"/>
              <a:gd name="connsiteX1" fmla="*/ 8100291 w 8100291"/>
              <a:gd name="connsiteY1" fmla="*/ 0 h 6858000"/>
              <a:gd name="connsiteX2" fmla="*/ 8100291 w 8100291"/>
              <a:gd name="connsiteY2" fmla="*/ 6858000 h 6858000"/>
              <a:gd name="connsiteX3" fmla="*/ 3500581 w 8100291"/>
              <a:gd name="connsiteY3" fmla="*/ 6858000 h 6858000"/>
              <a:gd name="connsiteX4" fmla="*/ 0 w 810029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0291" h="6858000">
                <a:moveTo>
                  <a:pt x="3500581" y="0"/>
                </a:moveTo>
                <a:lnTo>
                  <a:pt x="8100291" y="0"/>
                </a:lnTo>
                <a:lnTo>
                  <a:pt x="8100291" y="6858000"/>
                </a:lnTo>
                <a:lnTo>
                  <a:pt x="350058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D5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2BF1BC-7247-42DD-9417-E166233A9694}"/>
              </a:ext>
            </a:extLst>
          </p:cNvPr>
          <p:cNvSpPr txBox="1"/>
          <p:nvPr/>
        </p:nvSpPr>
        <p:spPr>
          <a:xfrm>
            <a:off x="452294" y="1253177"/>
            <a:ext cx="528221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600" dirty="0">
                <a:solidFill>
                  <a:srgbClr val="4A7174"/>
                </a:solidFill>
                <a:latin typeface="BubbleGum" panose="00000400000000000000" pitchFamily="2" charset="0"/>
              </a:rPr>
              <a:t>KPOP</a:t>
            </a:r>
            <a:endParaRPr lang="ko-KR" altLang="en-US" sz="16600" dirty="0">
              <a:solidFill>
                <a:srgbClr val="4A7174"/>
              </a:solidFill>
              <a:latin typeface="BubbleGum" panose="000004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C405AD-631C-85E0-E141-CD5B42C8C9EC}"/>
              </a:ext>
            </a:extLst>
          </p:cNvPr>
          <p:cNvSpPr txBox="1"/>
          <p:nvPr/>
        </p:nvSpPr>
        <p:spPr>
          <a:xfrm>
            <a:off x="6270049" y="3236655"/>
            <a:ext cx="538641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600" dirty="0">
                <a:solidFill>
                  <a:srgbClr val="EDDBC0"/>
                </a:solidFill>
                <a:latin typeface="BubbleGum" panose="00000400000000000000" pitchFamily="2" charset="0"/>
              </a:rPr>
              <a:t>MAPL</a:t>
            </a:r>
            <a:endParaRPr lang="ko-KR" altLang="en-US" sz="16600" dirty="0">
              <a:solidFill>
                <a:srgbClr val="EDDBC0"/>
              </a:solidFill>
              <a:latin typeface="BubbleG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15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71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B28D1B-175F-5708-4C35-10914196BCDD}"/>
              </a:ext>
            </a:extLst>
          </p:cNvPr>
          <p:cNvSpPr txBox="1"/>
          <p:nvPr/>
        </p:nvSpPr>
        <p:spPr>
          <a:xfrm>
            <a:off x="629018" y="581635"/>
            <a:ext cx="8579593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solidFill>
                  <a:srgbClr val="EFF5F5"/>
                </a:solidFill>
                <a:latin typeface="Generica" panose="02000500000000000000" pitchFamily="2" charset="0"/>
              </a:rPr>
              <a:t>1999</a:t>
            </a:r>
            <a:r>
              <a:rPr lang="en-US" altLang="ko-KR" sz="3200" dirty="0">
                <a:solidFill>
                  <a:srgbClr val="D6E4E5"/>
                </a:solidFill>
                <a:latin typeface="Generica" panose="02000500000000000000" pitchFamily="2" charset="0"/>
              </a:rPr>
              <a:t> – </a:t>
            </a:r>
            <a:r>
              <a:rPr lang="en-US" altLang="ko-KR" sz="3200" dirty="0" err="1">
                <a:solidFill>
                  <a:srgbClr val="EFF5F5"/>
                </a:solidFill>
                <a:latin typeface="Generica" panose="02000500000000000000" pitchFamily="2" charset="0"/>
              </a:rPr>
              <a:t>Swiri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 (</a:t>
            </a:r>
            <a:r>
              <a:rPr lang="ko-KR" altLang="en-US" sz="3200" b="0" i="0" dirty="0">
                <a:solidFill>
                  <a:srgbClr val="D6E4E5"/>
                </a:solidFill>
                <a:effectLst/>
                <a:latin typeface="arial" panose="020B0604020202020204" pitchFamily="34" charset="0"/>
              </a:rPr>
              <a:t>쉬리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)</a:t>
            </a:r>
          </a:p>
          <a:p>
            <a:r>
              <a:rPr lang="en-US" altLang="ko-KR" sz="3200" b="1" dirty="0">
                <a:solidFill>
                  <a:srgbClr val="EFF5F5"/>
                </a:solidFill>
                <a:latin typeface="Generica" panose="02000500000000000000" pitchFamily="2" charset="0"/>
              </a:rPr>
              <a:t>2000</a:t>
            </a:r>
            <a:r>
              <a:rPr lang="en-US" altLang="ko-KR" sz="3200" dirty="0">
                <a:solidFill>
                  <a:srgbClr val="D6E4E5"/>
                </a:solidFill>
                <a:latin typeface="Generica" panose="02000500000000000000" pitchFamily="2" charset="0"/>
              </a:rPr>
              <a:t> – 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Joint Security Area (</a:t>
            </a:r>
            <a:r>
              <a:rPr lang="ko-KR" altLang="en-US" sz="3200" b="0" i="0" dirty="0">
                <a:solidFill>
                  <a:srgbClr val="D6E4E5"/>
                </a:solidFill>
                <a:effectLst/>
                <a:latin typeface="Arial" panose="020B0604020202020204" pitchFamily="34" charset="0"/>
              </a:rPr>
              <a:t>공동경비구역 </a:t>
            </a:r>
            <a:r>
              <a:rPr lang="en-US" altLang="ko-KR" sz="3200" b="0" i="0" dirty="0">
                <a:solidFill>
                  <a:srgbClr val="D6E4E5"/>
                </a:solidFill>
                <a:effectLst/>
                <a:latin typeface="Arial" panose="020B0604020202020204" pitchFamily="34" charset="0"/>
              </a:rPr>
              <a:t>JSA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)</a:t>
            </a:r>
          </a:p>
          <a:p>
            <a:r>
              <a:rPr lang="en-US" altLang="ko-KR" sz="3200" b="1" dirty="0">
                <a:solidFill>
                  <a:srgbClr val="EB6541"/>
                </a:solidFill>
                <a:latin typeface="Generica" panose="02000500000000000000" pitchFamily="2" charset="0"/>
              </a:rPr>
              <a:t>2001</a:t>
            </a:r>
            <a:r>
              <a:rPr lang="en-US" altLang="ko-KR" sz="3200" dirty="0">
                <a:solidFill>
                  <a:srgbClr val="EB6541"/>
                </a:solidFill>
                <a:latin typeface="Generica" panose="02000500000000000000" pitchFamily="2" charset="0"/>
              </a:rPr>
              <a:t> – 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My Sassy Girl (</a:t>
            </a:r>
            <a:r>
              <a:rPr lang="ko-KR" altLang="en-US" sz="3200" b="0" i="0" dirty="0">
                <a:solidFill>
                  <a:srgbClr val="D6E4E5"/>
                </a:solidFill>
                <a:effectLst/>
                <a:latin typeface="arial" panose="020B0604020202020204" pitchFamily="34" charset="0"/>
              </a:rPr>
              <a:t>엽기적인 그녀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)</a:t>
            </a:r>
          </a:p>
          <a:p>
            <a:r>
              <a:rPr lang="en-US" altLang="ko-KR" sz="3200" b="1" dirty="0">
                <a:solidFill>
                  <a:srgbClr val="EFF5F5"/>
                </a:solidFill>
                <a:latin typeface="Generica" panose="02000500000000000000" pitchFamily="2" charset="0"/>
              </a:rPr>
              <a:t>2003</a:t>
            </a:r>
            <a:r>
              <a:rPr lang="en-US" altLang="ko-KR" sz="3200" dirty="0">
                <a:solidFill>
                  <a:srgbClr val="D6E4E5"/>
                </a:solidFill>
                <a:latin typeface="Generica" panose="02000500000000000000" pitchFamily="2" charset="0"/>
              </a:rPr>
              <a:t> – 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Old Boy (</a:t>
            </a:r>
            <a:r>
              <a:rPr lang="ko-KR" altLang="en-US" sz="3200" b="0" i="0" dirty="0">
                <a:solidFill>
                  <a:srgbClr val="D6E4E5"/>
                </a:solidFill>
                <a:effectLst/>
                <a:latin typeface="arial" panose="020B0604020202020204" pitchFamily="34" charset="0"/>
              </a:rPr>
              <a:t>올드보이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)</a:t>
            </a:r>
          </a:p>
          <a:p>
            <a:r>
              <a:rPr lang="en-US" altLang="ko-KR" sz="3200" b="1" dirty="0">
                <a:solidFill>
                  <a:srgbClr val="EFF5F5"/>
                </a:solidFill>
                <a:latin typeface="Generica" panose="02000500000000000000" pitchFamily="2" charset="0"/>
              </a:rPr>
              <a:t>2004</a:t>
            </a:r>
            <a:r>
              <a:rPr lang="en-US" altLang="ko-KR" sz="3200" dirty="0">
                <a:solidFill>
                  <a:srgbClr val="D6E4E5"/>
                </a:solidFill>
                <a:latin typeface="Generica" panose="02000500000000000000" pitchFamily="2" charset="0"/>
              </a:rPr>
              <a:t> – </a:t>
            </a:r>
            <a:r>
              <a:rPr lang="en-US" altLang="ko-KR" sz="3200" dirty="0" err="1">
                <a:solidFill>
                  <a:srgbClr val="EFF5F5"/>
                </a:solidFill>
                <a:latin typeface="Generica" panose="02000500000000000000" pitchFamily="2" charset="0"/>
              </a:rPr>
              <a:t>Taegukgi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 (</a:t>
            </a:r>
            <a:r>
              <a:rPr lang="ko-KR" altLang="en-US" sz="3200" b="0" i="0" dirty="0">
                <a:solidFill>
                  <a:srgbClr val="D6E4E5"/>
                </a:solidFill>
                <a:effectLst/>
                <a:latin typeface="arial" panose="020B0604020202020204" pitchFamily="34" charset="0"/>
              </a:rPr>
              <a:t>태극기 휘날리며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)</a:t>
            </a:r>
          </a:p>
          <a:p>
            <a:r>
              <a:rPr lang="en-US" altLang="ko-KR" sz="3200" b="1" dirty="0">
                <a:solidFill>
                  <a:srgbClr val="EFF5F5"/>
                </a:solidFill>
                <a:latin typeface="Generica" panose="02000500000000000000" pitchFamily="2" charset="0"/>
              </a:rPr>
              <a:t>2006</a:t>
            </a:r>
            <a:r>
              <a:rPr lang="en-US" altLang="ko-KR" sz="3200" dirty="0">
                <a:solidFill>
                  <a:srgbClr val="D6E4E5"/>
                </a:solidFill>
                <a:latin typeface="Generica" panose="02000500000000000000" pitchFamily="2" charset="0"/>
              </a:rPr>
              <a:t> – 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The Host (</a:t>
            </a:r>
            <a:r>
              <a:rPr lang="ko-KR" altLang="en-US" sz="3200" b="0" i="0" dirty="0">
                <a:solidFill>
                  <a:srgbClr val="D6E4E5"/>
                </a:solidFill>
                <a:effectLst/>
                <a:latin typeface="Arial" panose="020B0604020202020204" pitchFamily="34" charset="0"/>
              </a:rPr>
              <a:t>괴물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)</a:t>
            </a:r>
          </a:p>
          <a:p>
            <a:r>
              <a:rPr lang="en-US" altLang="ko-KR" sz="3200" b="1" dirty="0">
                <a:solidFill>
                  <a:srgbClr val="EFF5F5"/>
                </a:solidFill>
                <a:latin typeface="Generica" panose="02000500000000000000" pitchFamily="2" charset="0"/>
              </a:rPr>
              <a:t>2009</a:t>
            </a:r>
            <a:r>
              <a:rPr lang="en-US" altLang="ko-KR" sz="3200" dirty="0">
                <a:solidFill>
                  <a:srgbClr val="D6E4E5"/>
                </a:solidFill>
                <a:latin typeface="Generica" panose="02000500000000000000" pitchFamily="2" charset="0"/>
              </a:rPr>
              <a:t> – </a:t>
            </a:r>
            <a:r>
              <a:rPr lang="en-US" altLang="ko-KR" sz="3200" dirty="0" err="1">
                <a:solidFill>
                  <a:srgbClr val="EFF5F5"/>
                </a:solidFill>
                <a:latin typeface="Generica" panose="02000500000000000000" pitchFamily="2" charset="0"/>
              </a:rPr>
              <a:t>Haeundae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 (</a:t>
            </a:r>
            <a:r>
              <a:rPr lang="ko-KR" altLang="en-US" sz="3200" b="0" i="0" dirty="0">
                <a:solidFill>
                  <a:srgbClr val="D6E4E5"/>
                </a:solidFill>
                <a:effectLst/>
                <a:latin typeface="arial" panose="020B0604020202020204" pitchFamily="34" charset="0"/>
              </a:rPr>
              <a:t>해운대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)</a:t>
            </a:r>
          </a:p>
          <a:p>
            <a:r>
              <a:rPr lang="en-US" altLang="ko-KR" sz="3200" b="1" dirty="0">
                <a:solidFill>
                  <a:srgbClr val="EFF5F5"/>
                </a:solidFill>
                <a:latin typeface="Generica" panose="02000500000000000000" pitchFamily="2" charset="0"/>
              </a:rPr>
              <a:t>2014</a:t>
            </a:r>
            <a:r>
              <a:rPr lang="en-US" altLang="ko-KR" sz="3200" dirty="0">
                <a:solidFill>
                  <a:srgbClr val="D6E4E5"/>
                </a:solidFill>
                <a:latin typeface="Generica" panose="02000500000000000000" pitchFamily="2" charset="0"/>
              </a:rPr>
              <a:t> – 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The Admiral: Roaring Currents (</a:t>
            </a:r>
            <a:r>
              <a:rPr lang="ko-KR" altLang="en-US" sz="3200" b="0" i="0" dirty="0">
                <a:solidFill>
                  <a:srgbClr val="D6E4E5"/>
                </a:solidFill>
                <a:effectLst/>
                <a:latin typeface="arial" panose="020B0604020202020204" pitchFamily="34" charset="0"/>
              </a:rPr>
              <a:t>명량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)</a:t>
            </a:r>
          </a:p>
          <a:p>
            <a:r>
              <a:rPr lang="en-US" altLang="ko-KR" sz="3200" b="1" dirty="0">
                <a:solidFill>
                  <a:srgbClr val="EFF5F5"/>
                </a:solidFill>
                <a:latin typeface="Generica" panose="02000500000000000000" pitchFamily="2" charset="0"/>
              </a:rPr>
              <a:t>2016</a:t>
            </a:r>
            <a:r>
              <a:rPr lang="en-US" altLang="ko-KR" sz="3200" dirty="0">
                <a:solidFill>
                  <a:srgbClr val="D6E4E5"/>
                </a:solidFill>
                <a:latin typeface="Generica" panose="02000500000000000000" pitchFamily="2" charset="0"/>
              </a:rPr>
              <a:t> – 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A Train to Busan (</a:t>
            </a:r>
            <a:r>
              <a:rPr lang="ko-KR" altLang="en-US" sz="3200" b="0" i="0" dirty="0">
                <a:solidFill>
                  <a:srgbClr val="D6E4E5"/>
                </a:solidFill>
                <a:effectLst/>
                <a:latin typeface="Arial" panose="020B0604020202020204" pitchFamily="34" charset="0"/>
              </a:rPr>
              <a:t>부산행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)</a:t>
            </a:r>
          </a:p>
          <a:p>
            <a:r>
              <a:rPr lang="en-US" altLang="ko-KR" sz="3200" b="1" dirty="0">
                <a:solidFill>
                  <a:srgbClr val="EFF5F5"/>
                </a:solidFill>
                <a:latin typeface="Generica" panose="02000500000000000000" pitchFamily="2" charset="0"/>
              </a:rPr>
              <a:t>2017</a:t>
            </a:r>
            <a:r>
              <a:rPr lang="en-US" altLang="ko-KR" sz="3200" dirty="0">
                <a:solidFill>
                  <a:srgbClr val="D6E4E5"/>
                </a:solidFill>
                <a:latin typeface="Generica" panose="02000500000000000000" pitchFamily="2" charset="0"/>
              </a:rPr>
              <a:t> – A 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Taxi Driver (</a:t>
            </a:r>
            <a:r>
              <a:rPr lang="ko-KR" altLang="en-US" sz="3200" b="0" i="0" dirty="0">
                <a:solidFill>
                  <a:srgbClr val="D6E4E5"/>
                </a:solidFill>
                <a:effectLst/>
                <a:latin typeface="Arial" panose="020B0604020202020204" pitchFamily="34" charset="0"/>
              </a:rPr>
              <a:t>택시운전사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)</a:t>
            </a:r>
          </a:p>
          <a:p>
            <a:r>
              <a:rPr lang="en-US" altLang="ko-KR" sz="3200" b="1" dirty="0">
                <a:solidFill>
                  <a:srgbClr val="EFF5F5"/>
                </a:solidFill>
                <a:latin typeface="Generica" panose="02000500000000000000" pitchFamily="2" charset="0"/>
              </a:rPr>
              <a:t>2019</a:t>
            </a:r>
            <a:r>
              <a:rPr lang="en-US" altLang="ko-KR" sz="3200" dirty="0">
                <a:solidFill>
                  <a:srgbClr val="D6E4E5"/>
                </a:solidFill>
                <a:latin typeface="Generica" panose="02000500000000000000" pitchFamily="2" charset="0"/>
              </a:rPr>
              <a:t> – 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Parasite (</a:t>
            </a:r>
            <a:r>
              <a:rPr lang="ko-KR" altLang="en-US" sz="3200" b="0" i="0" dirty="0">
                <a:solidFill>
                  <a:srgbClr val="D6E4E5"/>
                </a:solidFill>
                <a:effectLst/>
                <a:latin typeface="arial" panose="020B0604020202020204" pitchFamily="34" charset="0"/>
              </a:rPr>
              <a:t>기생충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)</a:t>
            </a:r>
          </a:p>
          <a:p>
            <a:r>
              <a:rPr lang="en-US" altLang="ko-KR" sz="3200" b="1" dirty="0">
                <a:solidFill>
                  <a:srgbClr val="EFF5F5"/>
                </a:solidFill>
                <a:latin typeface="Generica" panose="02000500000000000000" pitchFamily="2" charset="0"/>
              </a:rPr>
              <a:t>2021</a:t>
            </a:r>
            <a:r>
              <a:rPr lang="en-US" altLang="ko-KR" sz="3200" dirty="0">
                <a:solidFill>
                  <a:srgbClr val="D6E4E5"/>
                </a:solidFill>
                <a:latin typeface="Generica" panose="02000500000000000000" pitchFamily="2" charset="0"/>
              </a:rPr>
              <a:t> – 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Squid Game (</a:t>
            </a:r>
            <a:r>
              <a:rPr lang="ko-KR" altLang="en-US" sz="3200" b="0" i="0" dirty="0">
                <a:solidFill>
                  <a:srgbClr val="D6E4E5"/>
                </a:solidFill>
                <a:effectLst/>
                <a:latin typeface="Arial" panose="020B0604020202020204" pitchFamily="34" charset="0"/>
              </a:rPr>
              <a:t>오징어 게임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B62CC2-CA47-4813-6855-3412B271D9C3}"/>
              </a:ext>
            </a:extLst>
          </p:cNvPr>
          <p:cNvSpPr/>
          <p:nvPr/>
        </p:nvSpPr>
        <p:spPr>
          <a:xfrm>
            <a:off x="629018" y="581635"/>
            <a:ext cx="1273589" cy="4947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15D5CD-8AE7-8EC3-E600-4E1A8AC8A5AC}"/>
              </a:ext>
            </a:extLst>
          </p:cNvPr>
          <p:cNvSpPr/>
          <p:nvPr/>
        </p:nvSpPr>
        <p:spPr>
          <a:xfrm>
            <a:off x="1902607" y="581635"/>
            <a:ext cx="9381278" cy="494753"/>
          </a:xfrm>
          <a:prstGeom prst="rect">
            <a:avLst/>
          </a:prstGeom>
          <a:solidFill>
            <a:srgbClr val="4A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8FBA81-96DF-48E0-2AB2-411F9F2A15CC}"/>
              </a:ext>
            </a:extLst>
          </p:cNvPr>
          <p:cNvSpPr/>
          <p:nvPr/>
        </p:nvSpPr>
        <p:spPr>
          <a:xfrm>
            <a:off x="629016" y="1070191"/>
            <a:ext cx="1714129" cy="4947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A39A1B-2897-9DC8-AC03-9A3988F67177}"/>
              </a:ext>
            </a:extLst>
          </p:cNvPr>
          <p:cNvSpPr/>
          <p:nvPr/>
        </p:nvSpPr>
        <p:spPr>
          <a:xfrm>
            <a:off x="2343149" y="1071756"/>
            <a:ext cx="8940735" cy="522036"/>
          </a:xfrm>
          <a:prstGeom prst="rect">
            <a:avLst/>
          </a:prstGeom>
          <a:solidFill>
            <a:srgbClr val="4A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CF3C68-7D3F-0FA0-4930-4233836E650E}"/>
              </a:ext>
            </a:extLst>
          </p:cNvPr>
          <p:cNvSpPr/>
          <p:nvPr/>
        </p:nvSpPr>
        <p:spPr>
          <a:xfrm>
            <a:off x="629014" y="1563782"/>
            <a:ext cx="1273589" cy="494753"/>
          </a:xfrm>
          <a:prstGeom prst="rect">
            <a:avLst/>
          </a:prstGeom>
          <a:solidFill>
            <a:srgbClr val="D6E4E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D082FE-D3A4-C90B-6E07-ED88A463629E}"/>
              </a:ext>
            </a:extLst>
          </p:cNvPr>
          <p:cNvSpPr/>
          <p:nvPr/>
        </p:nvSpPr>
        <p:spPr>
          <a:xfrm>
            <a:off x="2043192" y="1593792"/>
            <a:ext cx="9381278" cy="492837"/>
          </a:xfrm>
          <a:prstGeom prst="rect">
            <a:avLst/>
          </a:prstGeom>
          <a:solidFill>
            <a:srgbClr val="4A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E746CA-EAB1-1146-229D-71ED6962E8E3}"/>
              </a:ext>
            </a:extLst>
          </p:cNvPr>
          <p:cNvSpPr/>
          <p:nvPr/>
        </p:nvSpPr>
        <p:spPr>
          <a:xfrm>
            <a:off x="629013" y="2058195"/>
            <a:ext cx="1552685" cy="4947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DCF669-EC4B-FFE2-93EC-782F91AE19FD}"/>
              </a:ext>
            </a:extLst>
          </p:cNvPr>
          <p:cNvSpPr/>
          <p:nvPr/>
        </p:nvSpPr>
        <p:spPr>
          <a:xfrm>
            <a:off x="2181704" y="2075446"/>
            <a:ext cx="9381278" cy="455007"/>
          </a:xfrm>
          <a:prstGeom prst="rect">
            <a:avLst/>
          </a:prstGeom>
          <a:solidFill>
            <a:srgbClr val="4A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38DF38-B126-7C01-E415-82E52D1C1F1F}"/>
              </a:ext>
            </a:extLst>
          </p:cNvPr>
          <p:cNvSpPr/>
          <p:nvPr/>
        </p:nvSpPr>
        <p:spPr>
          <a:xfrm>
            <a:off x="629008" y="2556038"/>
            <a:ext cx="1552685" cy="494753"/>
          </a:xfrm>
          <a:prstGeom prst="rect">
            <a:avLst/>
          </a:prstGeom>
          <a:solidFill>
            <a:srgbClr val="D6E4E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448AEA-831F-3ACE-96FF-ECED3CCCC0E5}"/>
              </a:ext>
            </a:extLst>
          </p:cNvPr>
          <p:cNvSpPr/>
          <p:nvPr/>
        </p:nvSpPr>
        <p:spPr>
          <a:xfrm>
            <a:off x="2181704" y="2536365"/>
            <a:ext cx="9381278" cy="516372"/>
          </a:xfrm>
          <a:prstGeom prst="rect">
            <a:avLst/>
          </a:prstGeom>
          <a:solidFill>
            <a:srgbClr val="4A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E1AB97-3840-5E9F-B165-D05D36E43BDB}"/>
              </a:ext>
            </a:extLst>
          </p:cNvPr>
          <p:cNvSpPr/>
          <p:nvPr/>
        </p:nvSpPr>
        <p:spPr>
          <a:xfrm>
            <a:off x="629008" y="3051574"/>
            <a:ext cx="1552685" cy="4947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C0A42D-9510-4A4A-7565-8BCEAADEA055}"/>
              </a:ext>
            </a:extLst>
          </p:cNvPr>
          <p:cNvSpPr/>
          <p:nvPr/>
        </p:nvSpPr>
        <p:spPr>
          <a:xfrm>
            <a:off x="2266950" y="3047361"/>
            <a:ext cx="9016925" cy="501693"/>
          </a:xfrm>
          <a:prstGeom prst="rect">
            <a:avLst/>
          </a:prstGeom>
          <a:solidFill>
            <a:srgbClr val="4A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A273C7-17D2-2574-6D12-6BDBAA3B9F49}"/>
              </a:ext>
            </a:extLst>
          </p:cNvPr>
          <p:cNvSpPr/>
          <p:nvPr/>
        </p:nvSpPr>
        <p:spPr>
          <a:xfrm>
            <a:off x="629009" y="3559793"/>
            <a:ext cx="1552684" cy="494753"/>
          </a:xfrm>
          <a:prstGeom prst="rect">
            <a:avLst/>
          </a:prstGeom>
          <a:solidFill>
            <a:srgbClr val="D6E4E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0EFF45-ED4F-1B37-BF9A-E64E33366BE4}"/>
              </a:ext>
            </a:extLst>
          </p:cNvPr>
          <p:cNvSpPr/>
          <p:nvPr/>
        </p:nvSpPr>
        <p:spPr>
          <a:xfrm>
            <a:off x="2266950" y="3557888"/>
            <a:ext cx="9016930" cy="499762"/>
          </a:xfrm>
          <a:prstGeom prst="rect">
            <a:avLst/>
          </a:prstGeom>
          <a:solidFill>
            <a:srgbClr val="4A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F4A681-D089-516E-6259-75F157511838}"/>
              </a:ext>
            </a:extLst>
          </p:cNvPr>
          <p:cNvSpPr/>
          <p:nvPr/>
        </p:nvSpPr>
        <p:spPr>
          <a:xfrm>
            <a:off x="629008" y="4054206"/>
            <a:ext cx="1358847" cy="4947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684328-236D-5902-3243-F1EFA94B7A74}"/>
              </a:ext>
            </a:extLst>
          </p:cNvPr>
          <p:cNvSpPr/>
          <p:nvPr/>
        </p:nvSpPr>
        <p:spPr>
          <a:xfrm>
            <a:off x="2062243" y="4068012"/>
            <a:ext cx="9221635" cy="482852"/>
          </a:xfrm>
          <a:prstGeom prst="rect">
            <a:avLst/>
          </a:prstGeom>
          <a:solidFill>
            <a:srgbClr val="4A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D73C40-ADF6-8EEF-9ACF-45FF562F4352}"/>
              </a:ext>
            </a:extLst>
          </p:cNvPr>
          <p:cNvSpPr/>
          <p:nvPr/>
        </p:nvSpPr>
        <p:spPr>
          <a:xfrm>
            <a:off x="629009" y="4520474"/>
            <a:ext cx="1347975" cy="494753"/>
          </a:xfrm>
          <a:prstGeom prst="rect">
            <a:avLst/>
          </a:prstGeom>
          <a:solidFill>
            <a:srgbClr val="D6E4E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F82A9F-5859-AFC2-F218-CF96C8736235}"/>
              </a:ext>
            </a:extLst>
          </p:cNvPr>
          <p:cNvSpPr/>
          <p:nvPr/>
        </p:nvSpPr>
        <p:spPr>
          <a:xfrm>
            <a:off x="2062242" y="4518569"/>
            <a:ext cx="9221637" cy="529681"/>
          </a:xfrm>
          <a:prstGeom prst="rect">
            <a:avLst/>
          </a:prstGeom>
          <a:solidFill>
            <a:srgbClr val="4A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88D205-9904-52A1-A438-7333CDC930D1}"/>
              </a:ext>
            </a:extLst>
          </p:cNvPr>
          <p:cNvSpPr/>
          <p:nvPr/>
        </p:nvSpPr>
        <p:spPr>
          <a:xfrm>
            <a:off x="629008" y="5014887"/>
            <a:ext cx="1273589" cy="4947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D930D0-9E71-3C84-2F92-94ED14FAE4BC}"/>
              </a:ext>
            </a:extLst>
          </p:cNvPr>
          <p:cNvSpPr/>
          <p:nvPr/>
        </p:nvSpPr>
        <p:spPr>
          <a:xfrm>
            <a:off x="1987855" y="5016792"/>
            <a:ext cx="9296024" cy="494753"/>
          </a:xfrm>
          <a:prstGeom prst="rect">
            <a:avLst/>
          </a:prstGeom>
          <a:solidFill>
            <a:srgbClr val="4A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FC9B1B8-1E21-F9F3-721A-D22B5F311BC9}"/>
              </a:ext>
            </a:extLst>
          </p:cNvPr>
          <p:cNvSpPr/>
          <p:nvPr/>
        </p:nvSpPr>
        <p:spPr>
          <a:xfrm>
            <a:off x="629009" y="5511205"/>
            <a:ext cx="1273589" cy="494753"/>
          </a:xfrm>
          <a:prstGeom prst="rect">
            <a:avLst/>
          </a:prstGeom>
          <a:solidFill>
            <a:srgbClr val="D6E4E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01CCC9-D136-F070-377F-07D6C43619E3}"/>
              </a:ext>
            </a:extLst>
          </p:cNvPr>
          <p:cNvSpPr/>
          <p:nvPr/>
        </p:nvSpPr>
        <p:spPr>
          <a:xfrm>
            <a:off x="1987855" y="5509300"/>
            <a:ext cx="9296025" cy="489299"/>
          </a:xfrm>
          <a:prstGeom prst="rect">
            <a:avLst/>
          </a:prstGeom>
          <a:solidFill>
            <a:srgbClr val="4A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43C75F-3774-4A7F-065E-ADEBAB9609E4}"/>
              </a:ext>
            </a:extLst>
          </p:cNvPr>
          <p:cNvSpPr/>
          <p:nvPr/>
        </p:nvSpPr>
        <p:spPr>
          <a:xfrm>
            <a:off x="543752" y="5975568"/>
            <a:ext cx="1433232" cy="4947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C123FAB-F433-8BAE-0E2E-0081A54B0864}"/>
              </a:ext>
            </a:extLst>
          </p:cNvPr>
          <p:cNvSpPr/>
          <p:nvPr/>
        </p:nvSpPr>
        <p:spPr>
          <a:xfrm>
            <a:off x="1987853" y="6007523"/>
            <a:ext cx="9296025" cy="494753"/>
          </a:xfrm>
          <a:prstGeom prst="rect">
            <a:avLst/>
          </a:prstGeom>
          <a:solidFill>
            <a:srgbClr val="4A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7A0075-44D8-C43E-C97A-0A3994617B29}"/>
              </a:ext>
            </a:extLst>
          </p:cNvPr>
          <p:cNvSpPr txBox="1"/>
          <p:nvPr/>
        </p:nvSpPr>
        <p:spPr>
          <a:xfrm>
            <a:off x="7520069" y="4695551"/>
            <a:ext cx="4827965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rgbClr val="D6E4E5"/>
                </a:solidFill>
                <a:latin typeface="Century Gothic" panose="020B0502020202020204" pitchFamily="34" charset="0"/>
              </a:rPr>
              <a:t>Guess the </a:t>
            </a:r>
          </a:p>
          <a:p>
            <a:r>
              <a:rPr lang="en-US" altLang="ko-KR" sz="5400" dirty="0">
                <a:solidFill>
                  <a:srgbClr val="D6E4E5"/>
                </a:solidFill>
                <a:latin typeface="Century Gothic" panose="020B0502020202020204" pitchFamily="34" charset="0"/>
              </a:rPr>
              <a:t>Korean </a:t>
            </a:r>
            <a:r>
              <a:rPr lang="en-US" altLang="ko-KR" sz="5400" b="1" dirty="0">
                <a:solidFill>
                  <a:srgbClr val="EFF5F5"/>
                </a:solidFill>
                <a:latin typeface="Century Gothic" panose="020B0502020202020204" pitchFamily="34" charset="0"/>
              </a:rPr>
              <a:t>Film</a:t>
            </a:r>
            <a:endParaRPr lang="ko-KR" altLang="en-US" sz="5400" b="1" dirty="0">
              <a:solidFill>
                <a:srgbClr val="EFF5F5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142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2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2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2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2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2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2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2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2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70B557-5EC0-6222-837F-C4686FCF2AE0}"/>
              </a:ext>
            </a:extLst>
          </p:cNvPr>
          <p:cNvSpPr txBox="1"/>
          <p:nvPr/>
        </p:nvSpPr>
        <p:spPr>
          <a:xfrm>
            <a:off x="6932104" y="3158775"/>
            <a:ext cx="4750018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5400" b="1" dirty="0">
                <a:solidFill>
                  <a:srgbClr val="EB6541"/>
                </a:solidFill>
                <a:latin typeface="Century Gothic" panose="020B0502020202020204" pitchFamily="34" charset="0"/>
              </a:rPr>
              <a:t>Infrastructure</a:t>
            </a:r>
            <a:r>
              <a:rPr lang="en-US" altLang="ko-KR" sz="5400" dirty="0">
                <a:solidFill>
                  <a:srgbClr val="4A7174"/>
                </a:solidFill>
                <a:latin typeface="Century Gothic" panose="020B0502020202020204" pitchFamily="34" charset="0"/>
              </a:rPr>
              <a:t> </a:t>
            </a:r>
            <a:endParaRPr lang="ko-KR" altLang="en-US" sz="5400" dirty="0">
              <a:solidFill>
                <a:srgbClr val="4A7174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71C3B9-15DC-69D4-FD26-6080985F8FEB}"/>
              </a:ext>
            </a:extLst>
          </p:cNvPr>
          <p:cNvSpPr txBox="1"/>
          <p:nvPr/>
        </p:nvSpPr>
        <p:spPr>
          <a:xfrm>
            <a:off x="6932104" y="4082105"/>
            <a:ext cx="43781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A7174"/>
                </a:solidFill>
                <a:latin typeface="Generica" panose="02000500000000000000" pitchFamily="2" charset="0"/>
              </a:rPr>
              <a:t>High tech </a:t>
            </a:r>
          </a:p>
          <a:p>
            <a:r>
              <a:rPr lang="en-US" altLang="ko-KR" dirty="0">
                <a:solidFill>
                  <a:srgbClr val="4A7174"/>
                </a:solidFill>
                <a:latin typeface="Generica" panose="02000500000000000000" pitchFamily="2" charset="0"/>
              </a:rPr>
              <a:t>Internet infrastructure</a:t>
            </a:r>
          </a:p>
          <a:p>
            <a:r>
              <a:rPr lang="en-US" altLang="ko-KR" dirty="0">
                <a:solidFill>
                  <a:srgbClr val="4A7174"/>
                </a:solidFill>
                <a:latin typeface="Generica" panose="02000500000000000000" pitchFamily="2" charset="0"/>
              </a:rPr>
              <a:t>Funding venture capital </a:t>
            </a:r>
          </a:p>
          <a:p>
            <a:r>
              <a:rPr lang="en-US" altLang="ko-KR" dirty="0">
                <a:solidFill>
                  <a:srgbClr val="4A7174"/>
                </a:solidFill>
                <a:latin typeface="Generica" panose="02000500000000000000" pitchFamily="2" charset="0"/>
              </a:rPr>
              <a:t>1/3 of venture capital goes to entertainment</a:t>
            </a:r>
            <a:endParaRPr lang="ko-KR" altLang="en-US" dirty="0">
              <a:solidFill>
                <a:srgbClr val="4A7174"/>
              </a:solidFill>
              <a:latin typeface="Generica" panose="02000500000000000000" pitchFamily="2" charset="0"/>
            </a:endParaRPr>
          </a:p>
        </p:txBody>
      </p:sp>
      <p:pic>
        <p:nvPicPr>
          <p:cNvPr id="6" name="Graphic 5" descr="Bank with solid fill">
            <a:extLst>
              <a:ext uri="{FF2B5EF4-FFF2-40B4-BE49-F238E27FC236}">
                <a16:creationId xmlns:a16="http://schemas.microsoft.com/office/drawing/2014/main" id="{E38892E4-E6D6-A1A5-C80A-CB934AD20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9878" y="692183"/>
            <a:ext cx="5856514" cy="585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0012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3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3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70B557-5EC0-6222-837F-C4686FCF2AE0}"/>
              </a:ext>
            </a:extLst>
          </p:cNvPr>
          <p:cNvSpPr txBox="1"/>
          <p:nvPr/>
        </p:nvSpPr>
        <p:spPr>
          <a:xfrm>
            <a:off x="1635827" y="2118587"/>
            <a:ext cx="5635830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rgbClr val="4A7174"/>
                </a:solidFill>
                <a:latin typeface="Century Gothic" panose="020B0502020202020204" pitchFamily="34" charset="0"/>
              </a:rPr>
              <a:t>Growing </a:t>
            </a:r>
            <a:r>
              <a:rPr lang="en-US" altLang="ko-KR" sz="5400" b="1" dirty="0">
                <a:solidFill>
                  <a:srgbClr val="EB6541"/>
                </a:solidFill>
                <a:latin typeface="Century Gothic" panose="020B0502020202020204" pitchFamily="34" charset="0"/>
              </a:rPr>
              <a:t>Popularity</a:t>
            </a:r>
            <a:endParaRPr lang="ko-KR" altLang="en-US" sz="5400" b="1" dirty="0">
              <a:solidFill>
                <a:srgbClr val="EB654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71C3B9-15DC-69D4-FD26-6080985F8FEB}"/>
              </a:ext>
            </a:extLst>
          </p:cNvPr>
          <p:cNvSpPr txBox="1"/>
          <p:nvPr/>
        </p:nvSpPr>
        <p:spPr>
          <a:xfrm>
            <a:off x="1635827" y="4093263"/>
            <a:ext cx="38026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A7174"/>
                </a:solidFill>
                <a:latin typeface="Generica" panose="02000500000000000000" pitchFamily="2" charset="0"/>
              </a:rPr>
              <a:t>Korean brand recognition </a:t>
            </a:r>
          </a:p>
          <a:p>
            <a:r>
              <a:rPr lang="en-US" altLang="ko-KR" dirty="0">
                <a:solidFill>
                  <a:srgbClr val="4A7174"/>
                </a:solidFill>
                <a:latin typeface="Generica" panose="02000500000000000000" pitchFamily="2" charset="0"/>
              </a:rPr>
              <a:t>Technology, car, beauty </a:t>
            </a:r>
          </a:p>
          <a:p>
            <a:r>
              <a:rPr lang="en-US" altLang="ko-KR" dirty="0">
                <a:solidFill>
                  <a:srgbClr val="4A7174"/>
                </a:solidFill>
                <a:latin typeface="Generica" panose="02000500000000000000" pitchFamily="2" charset="0"/>
              </a:rPr>
              <a:t>Successful movies</a:t>
            </a:r>
          </a:p>
          <a:p>
            <a:r>
              <a:rPr lang="en-US" altLang="ko-KR" dirty="0">
                <a:solidFill>
                  <a:srgbClr val="4A7174"/>
                </a:solidFill>
                <a:latin typeface="Generica" panose="02000500000000000000" pitchFamily="2" charset="0"/>
              </a:rPr>
              <a:t>Successful bands </a:t>
            </a:r>
          </a:p>
          <a:p>
            <a:r>
              <a:rPr lang="en-US" altLang="ko-KR" dirty="0">
                <a:solidFill>
                  <a:srgbClr val="4A7174"/>
                </a:solidFill>
                <a:latin typeface="Generica" panose="02000500000000000000" pitchFamily="2" charset="0"/>
              </a:rPr>
              <a:t>Government support </a:t>
            </a:r>
          </a:p>
          <a:p>
            <a:r>
              <a:rPr lang="en-US" altLang="ko-KR" dirty="0">
                <a:solidFill>
                  <a:srgbClr val="4A7174"/>
                </a:solidFill>
                <a:latin typeface="Generica" panose="02000500000000000000" pitchFamily="2" charset="0"/>
              </a:rPr>
              <a:t>Hallyu strategy and market research </a:t>
            </a:r>
            <a:endParaRPr lang="ko-KR" altLang="en-US" dirty="0">
              <a:solidFill>
                <a:srgbClr val="4A7174"/>
              </a:solidFill>
              <a:latin typeface="Generica" panose="02000500000000000000" pitchFamily="2" charset="0"/>
            </a:endParaRPr>
          </a:p>
        </p:txBody>
      </p:sp>
      <p:pic>
        <p:nvPicPr>
          <p:cNvPr id="4" name="Graphic 3" descr="Camera with solid fill">
            <a:extLst>
              <a:ext uri="{FF2B5EF4-FFF2-40B4-BE49-F238E27FC236}">
                <a16:creationId xmlns:a16="http://schemas.microsoft.com/office/drawing/2014/main" id="{84A4A2F8-529A-E3D9-151A-0DD945F20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53531" y="1709056"/>
            <a:ext cx="3802643" cy="380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41976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6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6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70B557-5EC0-6222-837F-C4686FCF2AE0}"/>
              </a:ext>
            </a:extLst>
          </p:cNvPr>
          <p:cNvSpPr txBox="1"/>
          <p:nvPr/>
        </p:nvSpPr>
        <p:spPr>
          <a:xfrm>
            <a:off x="5582276" y="2967335"/>
            <a:ext cx="639201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rgbClr val="4A7174"/>
                </a:solidFill>
                <a:latin typeface="Century Gothic" panose="020B0502020202020204" pitchFamily="34" charset="0"/>
              </a:rPr>
              <a:t>People </a:t>
            </a:r>
            <a:r>
              <a:rPr lang="en-US" altLang="ko-KR" sz="5400" b="1" dirty="0">
                <a:solidFill>
                  <a:srgbClr val="EB6541"/>
                </a:solidFill>
                <a:latin typeface="Century Gothic" panose="020B0502020202020204" pitchFamily="34" charset="0"/>
              </a:rPr>
              <a:t>like</a:t>
            </a:r>
            <a:r>
              <a:rPr lang="en-US" altLang="ko-KR" sz="5400" dirty="0">
                <a:solidFill>
                  <a:srgbClr val="4A7174"/>
                </a:solidFill>
                <a:latin typeface="Century Gothic" panose="020B0502020202020204" pitchFamily="34" charset="0"/>
              </a:rPr>
              <a:t> Korea</a:t>
            </a:r>
            <a:endParaRPr lang="ko-KR" altLang="en-US" sz="5400" dirty="0">
              <a:solidFill>
                <a:srgbClr val="4A7174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71C3B9-15DC-69D4-FD26-6080985F8FEB}"/>
              </a:ext>
            </a:extLst>
          </p:cNvPr>
          <p:cNvSpPr txBox="1"/>
          <p:nvPr/>
        </p:nvSpPr>
        <p:spPr>
          <a:xfrm>
            <a:off x="5582276" y="3890665"/>
            <a:ext cx="38395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A7174"/>
                </a:solidFill>
                <a:latin typeface="Generica" panose="02000500000000000000" pitchFamily="2" charset="0"/>
              </a:rPr>
              <a:t>Japan colonized many Asian countries</a:t>
            </a:r>
          </a:p>
          <a:p>
            <a:r>
              <a:rPr lang="en-US" altLang="ko-KR" dirty="0">
                <a:solidFill>
                  <a:srgbClr val="4A7174"/>
                </a:solidFill>
                <a:latin typeface="Generica" panose="02000500000000000000" pitchFamily="2" charset="0"/>
              </a:rPr>
              <a:t>China is big and scary</a:t>
            </a:r>
          </a:p>
          <a:p>
            <a:r>
              <a:rPr lang="en-US" altLang="ko-KR" dirty="0">
                <a:solidFill>
                  <a:srgbClr val="4A7174"/>
                </a:solidFill>
                <a:latin typeface="Generica" panose="02000500000000000000" pitchFamily="2" charset="0"/>
              </a:rPr>
              <a:t>Friendly with America </a:t>
            </a:r>
          </a:p>
          <a:p>
            <a:r>
              <a:rPr lang="en-US" altLang="ko-KR" dirty="0">
                <a:solidFill>
                  <a:srgbClr val="4A7174"/>
                </a:solidFill>
                <a:latin typeface="Generica" panose="02000500000000000000" pitchFamily="2" charset="0"/>
              </a:rPr>
              <a:t>Olympics</a:t>
            </a:r>
          </a:p>
          <a:p>
            <a:r>
              <a:rPr lang="en-US" altLang="ko-KR" dirty="0">
                <a:solidFill>
                  <a:srgbClr val="4A7174"/>
                </a:solidFill>
                <a:latin typeface="Generica" panose="02000500000000000000" pitchFamily="2" charset="0"/>
              </a:rPr>
              <a:t>Tourism </a:t>
            </a:r>
            <a:endParaRPr lang="ko-KR" altLang="en-US" dirty="0">
              <a:solidFill>
                <a:srgbClr val="4A7174"/>
              </a:solidFill>
              <a:latin typeface="Generica" panose="02000500000000000000" pitchFamily="2" charset="0"/>
            </a:endParaRPr>
          </a:p>
        </p:txBody>
      </p:sp>
      <p:pic>
        <p:nvPicPr>
          <p:cNvPr id="6" name="Graphic 5" descr="In love face with solid fill with solid fill">
            <a:extLst>
              <a:ext uri="{FF2B5EF4-FFF2-40B4-BE49-F238E27FC236}">
                <a16:creationId xmlns:a16="http://schemas.microsoft.com/office/drawing/2014/main" id="{29EFEE70-5D67-22D1-FC4D-64BAF20A2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143230">
            <a:off x="694729" y="1276399"/>
            <a:ext cx="4305202" cy="430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39055"/>
      </p:ext>
    </p:extLst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4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4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Shooting star with solid fill">
            <a:extLst>
              <a:ext uri="{FF2B5EF4-FFF2-40B4-BE49-F238E27FC236}">
                <a16:creationId xmlns:a16="http://schemas.microsoft.com/office/drawing/2014/main" id="{C0243AD4-A300-77C5-3F23-090221584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2635" y="246743"/>
            <a:ext cx="6611257" cy="66112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70B557-5EC0-6222-837F-C4686FCF2AE0}"/>
              </a:ext>
            </a:extLst>
          </p:cNvPr>
          <p:cNvSpPr txBox="1"/>
          <p:nvPr/>
        </p:nvSpPr>
        <p:spPr>
          <a:xfrm>
            <a:off x="1635827" y="3169933"/>
            <a:ext cx="5870518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5400" dirty="0">
                <a:solidFill>
                  <a:srgbClr val="4A7174"/>
                </a:solidFill>
                <a:latin typeface="Century Gothic" panose="020B0502020202020204" pitchFamily="34" charset="0"/>
              </a:rPr>
              <a:t>Rise of </a:t>
            </a:r>
            <a:r>
              <a:rPr lang="en-US" altLang="ko-KR" sz="5400" b="1" dirty="0">
                <a:solidFill>
                  <a:srgbClr val="EB6541"/>
                </a:solidFill>
                <a:latin typeface="Century Gothic" panose="020B0502020202020204" pitchFamily="34" charset="0"/>
              </a:rPr>
              <a:t>Superstars</a:t>
            </a:r>
            <a:endParaRPr lang="ko-KR" altLang="en-US" sz="5400" b="1" dirty="0">
              <a:solidFill>
                <a:srgbClr val="EB654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71C3B9-15DC-69D4-FD26-6080985F8FEB}"/>
              </a:ext>
            </a:extLst>
          </p:cNvPr>
          <p:cNvSpPr txBox="1"/>
          <p:nvPr/>
        </p:nvSpPr>
        <p:spPr>
          <a:xfrm>
            <a:off x="1635827" y="4093263"/>
            <a:ext cx="2013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A7174"/>
                </a:solidFill>
                <a:latin typeface="Generica" panose="02000500000000000000" pitchFamily="2" charset="0"/>
              </a:rPr>
              <a:t>Korean celebrities </a:t>
            </a:r>
          </a:p>
          <a:p>
            <a:endParaRPr lang="ko-KR" altLang="en-US" dirty="0">
              <a:solidFill>
                <a:srgbClr val="4A7174"/>
              </a:solidFill>
              <a:latin typeface="Generic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316558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71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7A0075-44D8-C43E-C97A-0A3994617B29}"/>
              </a:ext>
            </a:extLst>
          </p:cNvPr>
          <p:cNvSpPr txBox="1"/>
          <p:nvPr/>
        </p:nvSpPr>
        <p:spPr>
          <a:xfrm>
            <a:off x="1056718" y="1720840"/>
            <a:ext cx="5039282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rgbClr val="D6E4E5"/>
                </a:solidFill>
                <a:latin typeface="Century Gothic" panose="020B0502020202020204" pitchFamily="34" charset="0"/>
              </a:rPr>
              <a:t>The Top</a:t>
            </a:r>
          </a:p>
          <a:p>
            <a:r>
              <a:rPr lang="en-US" altLang="ko-KR" sz="5400" dirty="0">
                <a:solidFill>
                  <a:srgbClr val="D6E4E5"/>
                </a:solidFill>
                <a:latin typeface="Century Gothic" panose="020B0502020202020204" pitchFamily="34" charset="0"/>
              </a:rPr>
              <a:t>Selling</a:t>
            </a:r>
            <a:br>
              <a:rPr lang="en-US" altLang="ko-KR" sz="5400" dirty="0">
                <a:solidFill>
                  <a:srgbClr val="D6E4E5"/>
                </a:solidFill>
                <a:latin typeface="Century Gothic" panose="020B0502020202020204" pitchFamily="34" charset="0"/>
              </a:rPr>
            </a:br>
            <a:r>
              <a:rPr lang="en-US" altLang="ko-KR" sz="5400" b="1" dirty="0">
                <a:solidFill>
                  <a:srgbClr val="EFF5F5"/>
                </a:solidFill>
                <a:latin typeface="Century Gothic" panose="020B0502020202020204" pitchFamily="34" charset="0"/>
              </a:rPr>
              <a:t>K-Pop</a:t>
            </a:r>
            <a:r>
              <a:rPr lang="en-US" altLang="ko-KR" sz="5400" dirty="0">
                <a:solidFill>
                  <a:srgbClr val="D6E4E5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US" altLang="ko-KR" sz="5400" dirty="0">
                <a:solidFill>
                  <a:srgbClr val="D6E4E5"/>
                </a:solidFill>
                <a:latin typeface="Century Gothic" panose="020B0502020202020204" pitchFamily="34" charset="0"/>
              </a:rPr>
              <a:t>Groups</a:t>
            </a:r>
            <a:endParaRPr lang="ko-KR" altLang="en-US" sz="5400" b="1" dirty="0">
              <a:solidFill>
                <a:srgbClr val="EFF5F5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BE5470-ABF5-EE55-FA89-7C988CB12FB5}"/>
              </a:ext>
            </a:extLst>
          </p:cNvPr>
          <p:cNvSpPr txBox="1"/>
          <p:nvPr/>
        </p:nvSpPr>
        <p:spPr>
          <a:xfrm>
            <a:off x="5819775" y="814526"/>
            <a:ext cx="3728906" cy="550920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3200" b="1" dirty="0">
                <a:solidFill>
                  <a:srgbClr val="EFF5F5"/>
                </a:solidFill>
                <a:latin typeface="Generica" panose="02000500000000000000" pitchFamily="2" charset="0"/>
              </a:rPr>
              <a:t>1</a:t>
            </a:r>
            <a:r>
              <a:rPr lang="en-US" altLang="ko-KR" sz="3200" dirty="0">
                <a:solidFill>
                  <a:srgbClr val="D6E4E5"/>
                </a:solidFill>
                <a:latin typeface="Generica" panose="02000500000000000000" pitchFamily="2" charset="0"/>
              </a:rPr>
              <a:t> – 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BTS</a:t>
            </a:r>
          </a:p>
          <a:p>
            <a:r>
              <a:rPr lang="en-US" altLang="ko-KR" sz="3200" b="1" dirty="0">
                <a:solidFill>
                  <a:srgbClr val="EFF5F5"/>
                </a:solidFill>
                <a:latin typeface="Generica" panose="02000500000000000000" pitchFamily="2" charset="0"/>
              </a:rPr>
              <a:t>2</a:t>
            </a:r>
            <a:r>
              <a:rPr lang="en-US" altLang="ko-KR" sz="3200" dirty="0">
                <a:solidFill>
                  <a:srgbClr val="D6E4E5"/>
                </a:solidFill>
                <a:latin typeface="Generica" panose="02000500000000000000" pitchFamily="2" charset="0"/>
              </a:rPr>
              <a:t> – 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EXO </a:t>
            </a:r>
          </a:p>
          <a:p>
            <a:r>
              <a:rPr lang="en-US" altLang="ko-KR" sz="3200" b="1" dirty="0">
                <a:solidFill>
                  <a:srgbClr val="EFF5F5"/>
                </a:solidFill>
                <a:latin typeface="Generica" panose="02000500000000000000" pitchFamily="2" charset="0"/>
              </a:rPr>
              <a:t>3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 – NCT </a:t>
            </a:r>
          </a:p>
          <a:p>
            <a:r>
              <a:rPr lang="en-US" altLang="ko-KR" sz="3200" b="1" dirty="0">
                <a:solidFill>
                  <a:srgbClr val="EFF5F5"/>
                </a:solidFill>
                <a:latin typeface="Generica" panose="02000500000000000000" pitchFamily="2" charset="0"/>
              </a:rPr>
              <a:t>4</a:t>
            </a:r>
            <a:r>
              <a:rPr lang="en-US" altLang="ko-KR" sz="3200" dirty="0">
                <a:solidFill>
                  <a:srgbClr val="D6E4E5"/>
                </a:solidFill>
                <a:latin typeface="Generica" panose="02000500000000000000" pitchFamily="2" charset="0"/>
              </a:rPr>
              <a:t> – 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TVXQ</a:t>
            </a:r>
          </a:p>
          <a:p>
            <a:r>
              <a:rPr lang="en-US" altLang="ko-KR" sz="3200" b="1" dirty="0">
                <a:solidFill>
                  <a:srgbClr val="EFF5F5"/>
                </a:solidFill>
                <a:latin typeface="Generica" panose="02000500000000000000" pitchFamily="2" charset="0"/>
              </a:rPr>
              <a:t>5</a:t>
            </a:r>
            <a:r>
              <a:rPr lang="en-US" altLang="ko-KR" sz="3200" dirty="0">
                <a:solidFill>
                  <a:srgbClr val="D6E4E5"/>
                </a:solidFill>
                <a:latin typeface="Generica" panose="02000500000000000000" pitchFamily="2" charset="0"/>
              </a:rPr>
              <a:t> – 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Twice</a:t>
            </a:r>
          </a:p>
          <a:p>
            <a:r>
              <a:rPr lang="en-US" altLang="ko-KR" sz="3200" b="1" dirty="0">
                <a:solidFill>
                  <a:srgbClr val="EFF5F5"/>
                </a:solidFill>
                <a:latin typeface="Generica" panose="02000500000000000000" pitchFamily="2" charset="0"/>
              </a:rPr>
              <a:t>6</a:t>
            </a:r>
            <a:r>
              <a:rPr lang="en-US" altLang="ko-KR" sz="3200" dirty="0">
                <a:solidFill>
                  <a:srgbClr val="D6E4E5"/>
                </a:solidFill>
                <a:latin typeface="Generica" panose="02000500000000000000" pitchFamily="2" charset="0"/>
              </a:rPr>
              <a:t> – 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Seventeen </a:t>
            </a:r>
          </a:p>
          <a:p>
            <a:r>
              <a:rPr lang="en-US" altLang="ko-KR" sz="3200" b="1" dirty="0">
                <a:solidFill>
                  <a:srgbClr val="EFF5F5"/>
                </a:solidFill>
                <a:latin typeface="Generica" panose="02000500000000000000" pitchFamily="2" charset="0"/>
              </a:rPr>
              <a:t>7</a:t>
            </a:r>
            <a:r>
              <a:rPr lang="en-US" altLang="ko-KR" sz="3200" dirty="0">
                <a:solidFill>
                  <a:srgbClr val="D6E4E5"/>
                </a:solidFill>
                <a:latin typeface="Generica" panose="02000500000000000000" pitchFamily="2" charset="0"/>
              </a:rPr>
              <a:t> – 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SHINee</a:t>
            </a:r>
          </a:p>
          <a:p>
            <a:r>
              <a:rPr lang="en-US" altLang="ko-KR" sz="3200" b="1" dirty="0">
                <a:solidFill>
                  <a:srgbClr val="EFF5F5"/>
                </a:solidFill>
                <a:latin typeface="Generica" panose="02000500000000000000" pitchFamily="2" charset="0"/>
              </a:rPr>
              <a:t>8</a:t>
            </a:r>
            <a:r>
              <a:rPr lang="en-US" altLang="ko-KR" sz="3200" dirty="0">
                <a:solidFill>
                  <a:srgbClr val="D6E4E5"/>
                </a:solidFill>
                <a:latin typeface="Generica" panose="02000500000000000000" pitchFamily="2" charset="0"/>
              </a:rPr>
              <a:t> – 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Super Junior</a:t>
            </a:r>
          </a:p>
          <a:p>
            <a:r>
              <a:rPr lang="en-US" altLang="ko-KR" sz="3200" b="1" dirty="0">
                <a:solidFill>
                  <a:srgbClr val="EFF5F5"/>
                </a:solidFill>
                <a:latin typeface="Generica" panose="02000500000000000000" pitchFamily="2" charset="0"/>
              </a:rPr>
              <a:t>9</a:t>
            </a:r>
            <a:r>
              <a:rPr lang="en-US" altLang="ko-KR" sz="3200" dirty="0">
                <a:solidFill>
                  <a:srgbClr val="D6E4E5"/>
                </a:solidFill>
                <a:latin typeface="Generica" panose="02000500000000000000" pitchFamily="2" charset="0"/>
              </a:rPr>
              <a:t> – 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Girl’s Generation</a:t>
            </a:r>
          </a:p>
          <a:p>
            <a:r>
              <a:rPr lang="en-US" altLang="ko-KR" sz="3200" b="1" dirty="0">
                <a:solidFill>
                  <a:srgbClr val="EFF5F5"/>
                </a:solidFill>
                <a:latin typeface="Generica" panose="02000500000000000000" pitchFamily="2" charset="0"/>
              </a:rPr>
              <a:t>10</a:t>
            </a:r>
            <a:r>
              <a:rPr lang="en-US" altLang="ko-KR" sz="3200" dirty="0">
                <a:solidFill>
                  <a:srgbClr val="D6E4E5"/>
                </a:solidFill>
                <a:latin typeface="Generica" panose="02000500000000000000" pitchFamily="2" charset="0"/>
              </a:rPr>
              <a:t> – 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H.O.T.</a:t>
            </a:r>
          </a:p>
          <a:p>
            <a:r>
              <a:rPr lang="en-US" altLang="ko-KR" sz="3200" b="1" dirty="0">
                <a:solidFill>
                  <a:srgbClr val="EFF5F5"/>
                </a:solidFill>
                <a:latin typeface="Generica" panose="02000500000000000000" pitchFamily="2" charset="0"/>
              </a:rPr>
              <a:t>11</a:t>
            </a:r>
            <a:r>
              <a:rPr lang="en-US" altLang="ko-KR" sz="3200" dirty="0">
                <a:solidFill>
                  <a:srgbClr val="D6E4E5"/>
                </a:solidFill>
                <a:latin typeface="Generica" panose="02000500000000000000" pitchFamily="2" charset="0"/>
              </a:rPr>
              <a:t> – </a:t>
            </a:r>
            <a:r>
              <a:rPr lang="en-US" altLang="ko-KR" sz="3200" dirty="0">
                <a:solidFill>
                  <a:srgbClr val="EFF5F5"/>
                </a:solidFill>
                <a:latin typeface="Generica" panose="02000500000000000000" pitchFamily="2" charset="0"/>
              </a:rPr>
              <a:t>Big Bang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FBCAD6-9D8E-D04A-9638-53B245785658}"/>
              </a:ext>
            </a:extLst>
          </p:cNvPr>
          <p:cNvSpPr/>
          <p:nvPr/>
        </p:nvSpPr>
        <p:spPr>
          <a:xfrm>
            <a:off x="5162918" y="814526"/>
            <a:ext cx="1273589" cy="4947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F44174-FC98-B056-69F4-9791E2E3F404}"/>
              </a:ext>
            </a:extLst>
          </p:cNvPr>
          <p:cNvSpPr/>
          <p:nvPr/>
        </p:nvSpPr>
        <p:spPr>
          <a:xfrm>
            <a:off x="6436507" y="814526"/>
            <a:ext cx="9381278" cy="494753"/>
          </a:xfrm>
          <a:prstGeom prst="rect">
            <a:avLst/>
          </a:prstGeom>
          <a:solidFill>
            <a:srgbClr val="4A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D07551-FF5C-CD68-6E26-054AD37D2CCA}"/>
              </a:ext>
            </a:extLst>
          </p:cNvPr>
          <p:cNvSpPr/>
          <p:nvPr/>
        </p:nvSpPr>
        <p:spPr>
          <a:xfrm>
            <a:off x="5258168" y="1354182"/>
            <a:ext cx="1273589" cy="4947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040BFF-496A-CFF8-E944-72C6D33359C2}"/>
              </a:ext>
            </a:extLst>
          </p:cNvPr>
          <p:cNvSpPr/>
          <p:nvPr/>
        </p:nvSpPr>
        <p:spPr>
          <a:xfrm>
            <a:off x="6531757" y="1354182"/>
            <a:ext cx="9381278" cy="494753"/>
          </a:xfrm>
          <a:prstGeom prst="rect">
            <a:avLst/>
          </a:prstGeom>
          <a:solidFill>
            <a:srgbClr val="4A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03BB89-9CA4-D5CC-CBE7-7B828CA408A6}"/>
              </a:ext>
            </a:extLst>
          </p:cNvPr>
          <p:cNvSpPr/>
          <p:nvPr/>
        </p:nvSpPr>
        <p:spPr>
          <a:xfrm>
            <a:off x="5258168" y="1846680"/>
            <a:ext cx="1273589" cy="4947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ED0EF9-683F-CF5C-DF83-A009FE78466D}"/>
              </a:ext>
            </a:extLst>
          </p:cNvPr>
          <p:cNvSpPr/>
          <p:nvPr/>
        </p:nvSpPr>
        <p:spPr>
          <a:xfrm>
            <a:off x="6562357" y="1846681"/>
            <a:ext cx="9381278" cy="494753"/>
          </a:xfrm>
          <a:prstGeom prst="rect">
            <a:avLst/>
          </a:prstGeom>
          <a:solidFill>
            <a:srgbClr val="4A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0FDBCA-A3EA-1DBA-77F0-1015C5436875}"/>
              </a:ext>
            </a:extLst>
          </p:cNvPr>
          <p:cNvSpPr/>
          <p:nvPr/>
        </p:nvSpPr>
        <p:spPr>
          <a:xfrm>
            <a:off x="5353418" y="2346995"/>
            <a:ext cx="1273589" cy="4947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738518-3D63-4611-8AE7-CD60688C57D2}"/>
              </a:ext>
            </a:extLst>
          </p:cNvPr>
          <p:cNvSpPr/>
          <p:nvPr/>
        </p:nvSpPr>
        <p:spPr>
          <a:xfrm>
            <a:off x="6627007" y="2346995"/>
            <a:ext cx="9381278" cy="494753"/>
          </a:xfrm>
          <a:prstGeom prst="rect">
            <a:avLst/>
          </a:prstGeom>
          <a:solidFill>
            <a:srgbClr val="4A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D61B7B-84EE-BE0D-BCA6-DF14CAD5012E}"/>
              </a:ext>
            </a:extLst>
          </p:cNvPr>
          <p:cNvSpPr/>
          <p:nvPr/>
        </p:nvSpPr>
        <p:spPr>
          <a:xfrm>
            <a:off x="5258168" y="2839494"/>
            <a:ext cx="1273589" cy="4947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54A955-AD7F-5EE2-0D5F-A2CFD9A6D6DE}"/>
              </a:ext>
            </a:extLst>
          </p:cNvPr>
          <p:cNvSpPr/>
          <p:nvPr/>
        </p:nvSpPr>
        <p:spPr>
          <a:xfrm>
            <a:off x="6531757" y="2839494"/>
            <a:ext cx="9381278" cy="494753"/>
          </a:xfrm>
          <a:prstGeom prst="rect">
            <a:avLst/>
          </a:prstGeom>
          <a:solidFill>
            <a:srgbClr val="4A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BD5121-8511-8152-6C96-4470AE689BE7}"/>
              </a:ext>
            </a:extLst>
          </p:cNvPr>
          <p:cNvSpPr/>
          <p:nvPr/>
        </p:nvSpPr>
        <p:spPr>
          <a:xfrm>
            <a:off x="5353418" y="3334247"/>
            <a:ext cx="1273589" cy="4947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D85DC-23E3-87A8-7C38-0EEC651C295F}"/>
              </a:ext>
            </a:extLst>
          </p:cNvPr>
          <p:cNvSpPr/>
          <p:nvPr/>
        </p:nvSpPr>
        <p:spPr>
          <a:xfrm>
            <a:off x="6627007" y="3334247"/>
            <a:ext cx="9381278" cy="494753"/>
          </a:xfrm>
          <a:prstGeom prst="rect">
            <a:avLst/>
          </a:prstGeom>
          <a:solidFill>
            <a:srgbClr val="4A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49F52E-70D9-E754-B019-38093ADE7106}"/>
              </a:ext>
            </a:extLst>
          </p:cNvPr>
          <p:cNvSpPr/>
          <p:nvPr/>
        </p:nvSpPr>
        <p:spPr>
          <a:xfrm>
            <a:off x="5353418" y="3835763"/>
            <a:ext cx="1273589" cy="4947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FE4E1A-044F-48E9-8993-254D7556FA0C}"/>
              </a:ext>
            </a:extLst>
          </p:cNvPr>
          <p:cNvSpPr/>
          <p:nvPr/>
        </p:nvSpPr>
        <p:spPr>
          <a:xfrm>
            <a:off x="6627007" y="3835763"/>
            <a:ext cx="9381278" cy="494753"/>
          </a:xfrm>
          <a:prstGeom prst="rect">
            <a:avLst/>
          </a:prstGeom>
          <a:solidFill>
            <a:srgbClr val="4A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706972-B82D-E9E3-6CE3-CA84E7696CB1}"/>
              </a:ext>
            </a:extLst>
          </p:cNvPr>
          <p:cNvSpPr/>
          <p:nvPr/>
        </p:nvSpPr>
        <p:spPr>
          <a:xfrm>
            <a:off x="5353418" y="4321499"/>
            <a:ext cx="1273589" cy="4947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0EFCF-E0B0-B660-1FE4-40063FEEA6C6}"/>
              </a:ext>
            </a:extLst>
          </p:cNvPr>
          <p:cNvSpPr/>
          <p:nvPr/>
        </p:nvSpPr>
        <p:spPr>
          <a:xfrm>
            <a:off x="6627007" y="4321499"/>
            <a:ext cx="9381278" cy="494753"/>
          </a:xfrm>
          <a:prstGeom prst="rect">
            <a:avLst/>
          </a:prstGeom>
          <a:solidFill>
            <a:srgbClr val="4A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19609F-7BC6-6ADA-CBAE-088400E8E7AA}"/>
              </a:ext>
            </a:extLst>
          </p:cNvPr>
          <p:cNvSpPr/>
          <p:nvPr/>
        </p:nvSpPr>
        <p:spPr>
          <a:xfrm>
            <a:off x="5353418" y="4752929"/>
            <a:ext cx="1273589" cy="4947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5ED8F5-26F2-47E9-D934-48B14382A6E3}"/>
              </a:ext>
            </a:extLst>
          </p:cNvPr>
          <p:cNvSpPr/>
          <p:nvPr/>
        </p:nvSpPr>
        <p:spPr>
          <a:xfrm>
            <a:off x="6627007" y="4752929"/>
            <a:ext cx="9381278" cy="494753"/>
          </a:xfrm>
          <a:prstGeom prst="rect">
            <a:avLst/>
          </a:prstGeom>
          <a:solidFill>
            <a:srgbClr val="4A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1CE2CF-0564-BC8B-9427-7AB839514796}"/>
              </a:ext>
            </a:extLst>
          </p:cNvPr>
          <p:cNvSpPr/>
          <p:nvPr/>
        </p:nvSpPr>
        <p:spPr>
          <a:xfrm>
            <a:off x="5486768" y="5231181"/>
            <a:ext cx="1273589" cy="4947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667F5B-5302-8053-1532-16AD6D7E6C74}"/>
              </a:ext>
            </a:extLst>
          </p:cNvPr>
          <p:cNvSpPr/>
          <p:nvPr/>
        </p:nvSpPr>
        <p:spPr>
          <a:xfrm>
            <a:off x="6760357" y="5231181"/>
            <a:ext cx="9381278" cy="494753"/>
          </a:xfrm>
          <a:prstGeom prst="rect">
            <a:avLst/>
          </a:prstGeom>
          <a:solidFill>
            <a:srgbClr val="4A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8BE002-4F7E-741A-BEBC-5DE8D3C218AB}"/>
              </a:ext>
            </a:extLst>
          </p:cNvPr>
          <p:cNvSpPr/>
          <p:nvPr/>
        </p:nvSpPr>
        <p:spPr>
          <a:xfrm>
            <a:off x="5258168" y="5725934"/>
            <a:ext cx="1273589" cy="4947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6930D9-CB44-A59C-259B-A5EB432C4B50}"/>
              </a:ext>
            </a:extLst>
          </p:cNvPr>
          <p:cNvSpPr/>
          <p:nvPr/>
        </p:nvSpPr>
        <p:spPr>
          <a:xfrm>
            <a:off x="6562357" y="5800987"/>
            <a:ext cx="9381278" cy="494753"/>
          </a:xfrm>
          <a:prstGeom prst="rect">
            <a:avLst/>
          </a:prstGeom>
          <a:solidFill>
            <a:srgbClr val="4A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045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2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2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2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2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2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2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2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9123C53-5AF4-170A-B778-33B0914F88CB}"/>
              </a:ext>
            </a:extLst>
          </p:cNvPr>
          <p:cNvSpPr/>
          <p:nvPr/>
        </p:nvSpPr>
        <p:spPr>
          <a:xfrm>
            <a:off x="4091709" y="0"/>
            <a:ext cx="8100291" cy="6858000"/>
          </a:xfrm>
          <a:custGeom>
            <a:avLst/>
            <a:gdLst>
              <a:gd name="connsiteX0" fmla="*/ 3500581 w 8100291"/>
              <a:gd name="connsiteY0" fmla="*/ 0 h 6858000"/>
              <a:gd name="connsiteX1" fmla="*/ 8100291 w 8100291"/>
              <a:gd name="connsiteY1" fmla="*/ 0 h 6858000"/>
              <a:gd name="connsiteX2" fmla="*/ 8100291 w 8100291"/>
              <a:gd name="connsiteY2" fmla="*/ 6858000 h 6858000"/>
              <a:gd name="connsiteX3" fmla="*/ 3500581 w 8100291"/>
              <a:gd name="connsiteY3" fmla="*/ 6858000 h 6858000"/>
              <a:gd name="connsiteX4" fmla="*/ 0 w 810029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0291" h="6858000">
                <a:moveTo>
                  <a:pt x="3500581" y="0"/>
                </a:moveTo>
                <a:lnTo>
                  <a:pt x="8100291" y="0"/>
                </a:lnTo>
                <a:lnTo>
                  <a:pt x="8100291" y="6858000"/>
                </a:lnTo>
                <a:lnTo>
                  <a:pt x="350058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B7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2BF1BC-7247-42DD-9417-E166233A9694}"/>
              </a:ext>
            </a:extLst>
          </p:cNvPr>
          <p:cNvSpPr txBox="1"/>
          <p:nvPr/>
        </p:nvSpPr>
        <p:spPr>
          <a:xfrm>
            <a:off x="452294" y="1253177"/>
            <a:ext cx="528221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600" dirty="0">
                <a:solidFill>
                  <a:srgbClr val="4A7174"/>
                </a:solidFill>
                <a:latin typeface="BubbleGum" panose="00000400000000000000" pitchFamily="2" charset="0"/>
              </a:rPr>
              <a:t>KPOP</a:t>
            </a:r>
            <a:endParaRPr lang="ko-KR" altLang="en-US" sz="16600" dirty="0">
              <a:solidFill>
                <a:srgbClr val="4A7174"/>
              </a:solidFill>
              <a:latin typeface="BubbleGum" panose="000004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C405AD-631C-85E0-E141-CD5B42C8C9EC}"/>
              </a:ext>
            </a:extLst>
          </p:cNvPr>
          <p:cNvSpPr txBox="1"/>
          <p:nvPr/>
        </p:nvSpPr>
        <p:spPr>
          <a:xfrm>
            <a:off x="6270049" y="3236655"/>
            <a:ext cx="538641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600" dirty="0">
                <a:solidFill>
                  <a:srgbClr val="EDDBC0"/>
                </a:solidFill>
                <a:latin typeface="BubbleGum" panose="00000400000000000000" pitchFamily="2" charset="0"/>
              </a:rPr>
              <a:t>MAPL</a:t>
            </a:r>
            <a:endParaRPr lang="ko-KR" altLang="en-US" sz="16600" dirty="0">
              <a:solidFill>
                <a:srgbClr val="EDDBC0"/>
              </a:solidFill>
              <a:latin typeface="BubbleG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72027"/>
      </p:ext>
    </p:extLst>
  </p:cSld>
  <p:clrMapOvr>
    <a:masterClrMapping/>
  </p:clrMapOvr>
  <p:transition spd="slow">
    <p:cover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7A0075-44D8-C43E-C97A-0A3994617B29}"/>
              </a:ext>
            </a:extLst>
          </p:cNvPr>
          <p:cNvSpPr txBox="1"/>
          <p:nvPr/>
        </p:nvSpPr>
        <p:spPr>
          <a:xfrm>
            <a:off x="2235199" y="1951673"/>
            <a:ext cx="7721602" cy="29546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b="1" dirty="0">
                <a:solidFill>
                  <a:srgbClr val="B73F3F"/>
                </a:solidFill>
                <a:latin typeface="Century Gothic" panose="020B0502020202020204" pitchFamily="34" charset="0"/>
              </a:rPr>
              <a:t>Canadian Radio Broadcasting Act </a:t>
            </a:r>
            <a:r>
              <a:rPr lang="en-US" altLang="ko-KR" sz="5400" dirty="0">
                <a:solidFill>
                  <a:srgbClr val="DD5454"/>
                </a:solidFill>
                <a:latin typeface="Century Gothic" panose="020B0502020202020204" pitchFamily="34" charset="0"/>
              </a:rPr>
              <a:t>(1932 / 1933)</a:t>
            </a:r>
            <a:endParaRPr lang="ko-KR" altLang="en-US" sz="5400" dirty="0">
              <a:solidFill>
                <a:srgbClr val="DD5454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802627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70B557-5EC0-6222-837F-C4686FCF2AE0}"/>
              </a:ext>
            </a:extLst>
          </p:cNvPr>
          <p:cNvSpPr txBox="1"/>
          <p:nvPr/>
        </p:nvSpPr>
        <p:spPr>
          <a:xfrm>
            <a:off x="1635827" y="2118587"/>
            <a:ext cx="5635830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rgbClr val="EDDBC0"/>
                </a:solidFill>
                <a:latin typeface="Century Gothic" panose="020B0502020202020204" pitchFamily="34" charset="0"/>
              </a:rPr>
              <a:t>Cultural Development </a:t>
            </a:r>
            <a:endParaRPr lang="ko-KR" altLang="en-US" sz="5400" b="1" dirty="0">
              <a:solidFill>
                <a:srgbClr val="EDDBC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71C3B9-15DC-69D4-FD26-6080985F8FEB}"/>
              </a:ext>
            </a:extLst>
          </p:cNvPr>
          <p:cNvSpPr txBox="1"/>
          <p:nvPr/>
        </p:nvSpPr>
        <p:spPr>
          <a:xfrm>
            <a:off x="1635827" y="4093263"/>
            <a:ext cx="597150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DBC8AC"/>
                </a:solidFill>
                <a:latin typeface="Generica" panose="02000500000000000000" pitchFamily="2" charset="0"/>
              </a:rPr>
              <a:t>Public</a:t>
            </a:r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 broadcasting system</a:t>
            </a:r>
          </a:p>
          <a:p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National Radio </a:t>
            </a:r>
          </a:p>
          <a:p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Education</a:t>
            </a:r>
          </a:p>
          <a:p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Established a commission to oversee radio communications</a:t>
            </a:r>
          </a:p>
          <a:p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Government to stay out of it</a:t>
            </a:r>
          </a:p>
          <a:p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Limited to </a:t>
            </a:r>
            <a:r>
              <a:rPr lang="en-US" altLang="ko-KR" b="1" dirty="0">
                <a:solidFill>
                  <a:srgbClr val="DBC8AC"/>
                </a:solidFill>
                <a:latin typeface="Generica" panose="02000500000000000000" pitchFamily="2" charset="0"/>
              </a:rPr>
              <a:t>40% foreign </a:t>
            </a:r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content</a:t>
            </a:r>
            <a:r>
              <a:rPr lang="en-US" altLang="ko-KR" b="1" dirty="0">
                <a:solidFill>
                  <a:srgbClr val="DBC8AC"/>
                </a:solidFill>
                <a:latin typeface="Generica" panose="02000500000000000000" pitchFamily="2" charset="0"/>
              </a:rPr>
              <a:t> </a:t>
            </a:r>
            <a:endParaRPr lang="ko-KR" altLang="en-US" b="1" dirty="0">
              <a:solidFill>
                <a:srgbClr val="DBC8AC"/>
              </a:solidFill>
              <a:latin typeface="Generica" panose="02000500000000000000" pitchFamily="2" charset="0"/>
            </a:endParaRPr>
          </a:p>
        </p:txBody>
      </p:sp>
      <p:pic>
        <p:nvPicPr>
          <p:cNvPr id="7" name="Graphic 6" descr="Group with solid fill">
            <a:extLst>
              <a:ext uri="{FF2B5EF4-FFF2-40B4-BE49-F238E27FC236}">
                <a16:creationId xmlns:a16="http://schemas.microsoft.com/office/drawing/2014/main" id="{8D9ED958-479D-F0BF-4922-92E89DC01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13417" y="1503217"/>
            <a:ext cx="3985491" cy="398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94136"/>
      </p:ext>
    </p:extLst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8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8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7A0075-44D8-C43E-C97A-0A3994617B29}"/>
              </a:ext>
            </a:extLst>
          </p:cNvPr>
          <p:cNvSpPr txBox="1"/>
          <p:nvPr/>
        </p:nvSpPr>
        <p:spPr>
          <a:xfrm>
            <a:off x="2152072" y="2459505"/>
            <a:ext cx="7887856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b="1" dirty="0">
                <a:solidFill>
                  <a:srgbClr val="B73F3F"/>
                </a:solidFill>
                <a:latin typeface="Century Gothic" panose="020B0502020202020204" pitchFamily="34" charset="0"/>
              </a:rPr>
              <a:t>Broadcasting Act </a:t>
            </a:r>
            <a:r>
              <a:rPr lang="en-US" altLang="ko-KR" sz="5400" dirty="0">
                <a:solidFill>
                  <a:srgbClr val="DD5454"/>
                </a:solidFill>
                <a:latin typeface="Century Gothic" panose="020B0502020202020204" pitchFamily="34" charset="0"/>
              </a:rPr>
              <a:t>(1936 / 1949)</a:t>
            </a:r>
            <a:endParaRPr lang="ko-KR" altLang="en-US" sz="5400" dirty="0">
              <a:solidFill>
                <a:srgbClr val="DD5454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23662"/>
      </p:ext>
    </p:extLst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Power Plant with solid fill">
            <a:extLst>
              <a:ext uri="{FF2B5EF4-FFF2-40B4-BE49-F238E27FC236}">
                <a16:creationId xmlns:a16="http://schemas.microsoft.com/office/drawing/2014/main" id="{3C656288-CE48-799B-B6D2-CE6DE3023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03" y="207390"/>
            <a:ext cx="6826101" cy="6826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70B557-5EC0-6222-837F-C4686FCF2AE0}"/>
              </a:ext>
            </a:extLst>
          </p:cNvPr>
          <p:cNvSpPr txBox="1"/>
          <p:nvPr/>
        </p:nvSpPr>
        <p:spPr>
          <a:xfrm>
            <a:off x="6932104" y="2743277"/>
            <a:ext cx="4059125" cy="175432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5400" dirty="0">
                <a:solidFill>
                  <a:srgbClr val="4A7174"/>
                </a:solidFill>
                <a:latin typeface="Century Gothic" panose="020B0502020202020204" pitchFamily="34" charset="0"/>
              </a:rPr>
              <a:t>What is </a:t>
            </a:r>
          </a:p>
          <a:p>
            <a:r>
              <a:rPr lang="en-US" altLang="ko-KR" sz="5400" b="1" dirty="0">
                <a:solidFill>
                  <a:srgbClr val="EB6541"/>
                </a:solidFill>
                <a:latin typeface="Century Gothic" panose="020B0502020202020204" pitchFamily="34" charset="0"/>
              </a:rPr>
              <a:t>soft power</a:t>
            </a:r>
            <a:r>
              <a:rPr lang="en-US" altLang="ko-KR" sz="5400" dirty="0">
                <a:solidFill>
                  <a:srgbClr val="4A7174"/>
                </a:solidFill>
                <a:latin typeface="Century Gothic" panose="020B0502020202020204" pitchFamily="34" charset="0"/>
              </a:rPr>
              <a:t>?</a:t>
            </a:r>
            <a:endParaRPr lang="ko-KR" altLang="en-US" sz="5400" dirty="0">
              <a:solidFill>
                <a:srgbClr val="4A7174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71C3B9-15DC-69D4-FD26-6080985F8FEB}"/>
              </a:ext>
            </a:extLst>
          </p:cNvPr>
          <p:cNvSpPr txBox="1"/>
          <p:nvPr/>
        </p:nvSpPr>
        <p:spPr>
          <a:xfrm>
            <a:off x="6932104" y="4627418"/>
            <a:ext cx="4229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A7174"/>
                </a:solidFill>
                <a:latin typeface="Generica" panose="02000500000000000000" pitchFamily="2" charset="0"/>
              </a:rPr>
              <a:t>Global influence without the use of military</a:t>
            </a:r>
            <a:endParaRPr lang="ko-KR" altLang="en-US" dirty="0">
              <a:solidFill>
                <a:srgbClr val="4A7174"/>
              </a:solidFill>
              <a:latin typeface="Generica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347166"/>
      </p:ext>
    </p:extLst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70B557-5EC0-6222-837F-C4686FCF2AE0}"/>
              </a:ext>
            </a:extLst>
          </p:cNvPr>
          <p:cNvSpPr txBox="1"/>
          <p:nvPr/>
        </p:nvSpPr>
        <p:spPr>
          <a:xfrm>
            <a:off x="5582276" y="2551837"/>
            <a:ext cx="6392010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rgbClr val="EDDBC0"/>
                </a:solidFill>
                <a:latin typeface="Century Gothic" panose="020B0502020202020204" pitchFamily="34" charset="0"/>
              </a:rPr>
              <a:t>Nationalized Media</a:t>
            </a:r>
            <a:endParaRPr lang="ko-KR" altLang="en-US" sz="5400" dirty="0">
              <a:solidFill>
                <a:srgbClr val="EDDBC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71C3B9-15DC-69D4-FD26-6080985F8FEB}"/>
              </a:ext>
            </a:extLst>
          </p:cNvPr>
          <p:cNvSpPr txBox="1"/>
          <p:nvPr/>
        </p:nvSpPr>
        <p:spPr>
          <a:xfrm>
            <a:off x="5582276" y="4306163"/>
            <a:ext cx="5892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Creation of the </a:t>
            </a:r>
            <a:r>
              <a:rPr lang="en-US" altLang="ko-KR" b="1" dirty="0">
                <a:solidFill>
                  <a:srgbClr val="DBC8AC"/>
                </a:solidFill>
                <a:latin typeface="Generica" panose="02000500000000000000" pitchFamily="2" charset="0"/>
              </a:rPr>
              <a:t>CBC</a:t>
            </a:r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 (Canadian Broadcasting Corporation)</a:t>
            </a:r>
          </a:p>
          <a:p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Funding </a:t>
            </a:r>
            <a:endParaRPr lang="ko-KR" altLang="en-US" dirty="0">
              <a:solidFill>
                <a:srgbClr val="DBC8AC"/>
              </a:solidFill>
              <a:latin typeface="Generica" panose="02000500000000000000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448F4A7-AEFF-C2EC-4C5C-0D15C6F34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4000"/>
                    </a14:imgEffect>
                    <a14:imgEffect>
                      <a14:brightnessContrast bright="12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36" y="1766454"/>
            <a:ext cx="3807691" cy="380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42549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6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6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7A0075-44D8-C43E-C97A-0A3994617B29}"/>
              </a:ext>
            </a:extLst>
          </p:cNvPr>
          <p:cNvSpPr txBox="1"/>
          <p:nvPr/>
        </p:nvSpPr>
        <p:spPr>
          <a:xfrm>
            <a:off x="2133599" y="2459505"/>
            <a:ext cx="7924802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600" b="1" dirty="0">
                <a:solidFill>
                  <a:srgbClr val="B73F3F"/>
                </a:solidFill>
                <a:latin typeface="Century Gothic" panose="020B0502020202020204" pitchFamily="34" charset="0"/>
              </a:rPr>
              <a:t>Broadcasting Act </a:t>
            </a:r>
            <a:r>
              <a:rPr lang="en-US" altLang="ko-KR" sz="5400" dirty="0">
                <a:solidFill>
                  <a:srgbClr val="DD5454"/>
                </a:solidFill>
                <a:latin typeface="Century Gothic" panose="020B0502020202020204" pitchFamily="34" charset="0"/>
              </a:rPr>
              <a:t>(1958 / 1968)</a:t>
            </a:r>
            <a:endParaRPr lang="ko-KR" altLang="en-US" sz="5400" dirty="0">
              <a:solidFill>
                <a:srgbClr val="DD5454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08742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70B557-5EC0-6222-837F-C4686FCF2AE0}"/>
              </a:ext>
            </a:extLst>
          </p:cNvPr>
          <p:cNvSpPr txBox="1"/>
          <p:nvPr/>
        </p:nvSpPr>
        <p:spPr>
          <a:xfrm>
            <a:off x="1635827" y="2118587"/>
            <a:ext cx="5635830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rgbClr val="EDDBC0"/>
                </a:solidFill>
                <a:latin typeface="Century Gothic" panose="020B0502020202020204" pitchFamily="34" charset="0"/>
              </a:rPr>
              <a:t>Oversight Committee </a:t>
            </a:r>
            <a:endParaRPr lang="ko-KR" altLang="en-US" sz="5400" b="1" dirty="0">
              <a:solidFill>
                <a:srgbClr val="EDDBC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71C3B9-15DC-69D4-FD26-6080985F8FEB}"/>
              </a:ext>
            </a:extLst>
          </p:cNvPr>
          <p:cNvSpPr txBox="1"/>
          <p:nvPr/>
        </p:nvSpPr>
        <p:spPr>
          <a:xfrm>
            <a:off x="1635827" y="4093263"/>
            <a:ext cx="42899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Board of Broadcast Governors (</a:t>
            </a:r>
            <a:r>
              <a:rPr lang="en-US" altLang="ko-KR" b="1" dirty="0">
                <a:solidFill>
                  <a:srgbClr val="DBC8AC"/>
                </a:solidFill>
                <a:latin typeface="Generica" panose="02000500000000000000" pitchFamily="2" charset="0"/>
              </a:rPr>
              <a:t>BBG</a:t>
            </a:r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) </a:t>
            </a:r>
          </a:p>
          <a:p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CBC must report to government and BBG</a:t>
            </a:r>
          </a:p>
          <a:p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New technology: </a:t>
            </a:r>
            <a:r>
              <a:rPr lang="en-US" altLang="ko-KR" b="1" dirty="0">
                <a:solidFill>
                  <a:srgbClr val="DBC8AC"/>
                </a:solidFill>
                <a:latin typeface="Generica" panose="02000500000000000000" pitchFamily="2" charset="0"/>
              </a:rPr>
              <a:t>cable </a:t>
            </a:r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television</a:t>
            </a:r>
          </a:p>
          <a:p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Cable is basically unregulated  </a:t>
            </a:r>
          </a:p>
          <a:p>
            <a:r>
              <a:rPr lang="en-US" altLang="ko-KR" b="1" dirty="0">
                <a:solidFill>
                  <a:srgbClr val="DBC8AC"/>
                </a:solidFill>
                <a:latin typeface="Generica" panose="02000500000000000000" pitchFamily="2" charset="0"/>
              </a:rPr>
              <a:t>CRTC</a:t>
            </a:r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 replaces BBG </a:t>
            </a:r>
            <a:endParaRPr lang="ko-KR" altLang="en-US" dirty="0">
              <a:solidFill>
                <a:srgbClr val="DBC8AC"/>
              </a:solidFill>
              <a:latin typeface="Generica" panose="02000500000000000000" pitchFamily="2" charset="0"/>
            </a:endParaRPr>
          </a:p>
        </p:txBody>
      </p:sp>
      <p:pic>
        <p:nvPicPr>
          <p:cNvPr id="4" name="Graphic 3" descr="Meeting with solid fill">
            <a:extLst>
              <a:ext uri="{FF2B5EF4-FFF2-40B4-BE49-F238E27FC236}">
                <a16:creationId xmlns:a16="http://schemas.microsoft.com/office/drawing/2014/main" id="{12D633FE-D8E5-0D0B-B426-09BFD8BF9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1414226"/>
            <a:ext cx="4917373" cy="491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85569"/>
      </p:ext>
    </p:extLst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7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7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7A0075-44D8-C43E-C97A-0A3994617B29}"/>
              </a:ext>
            </a:extLst>
          </p:cNvPr>
          <p:cNvSpPr txBox="1"/>
          <p:nvPr/>
        </p:nvSpPr>
        <p:spPr>
          <a:xfrm>
            <a:off x="2694625" y="2505671"/>
            <a:ext cx="6802749" cy="18466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 b="1" dirty="0">
                <a:solidFill>
                  <a:srgbClr val="B73F3F"/>
                </a:solidFill>
                <a:latin typeface="Century Gothic" panose="020B0502020202020204" pitchFamily="34" charset="0"/>
              </a:rPr>
              <a:t>Broadcasting Act </a:t>
            </a:r>
            <a:r>
              <a:rPr lang="en-US" altLang="ko-KR" sz="5400" dirty="0">
                <a:solidFill>
                  <a:srgbClr val="DD5454"/>
                </a:solidFill>
                <a:latin typeface="Century Gothic" panose="020B0502020202020204" pitchFamily="34" charset="0"/>
              </a:rPr>
              <a:t>(1973 / 1991)</a:t>
            </a:r>
            <a:endParaRPr lang="ko-KR" altLang="en-US" sz="5400" dirty="0">
              <a:solidFill>
                <a:srgbClr val="DD5454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096585"/>
      </p:ext>
    </p:extLst>
  </p:cSld>
  <p:clrMapOvr>
    <a:masterClrMapping/>
  </p:clrMapOvr>
  <p:transition spd="slow">
    <p:push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70B557-5EC0-6222-837F-C4686FCF2AE0}"/>
              </a:ext>
            </a:extLst>
          </p:cNvPr>
          <p:cNvSpPr txBox="1"/>
          <p:nvPr/>
        </p:nvSpPr>
        <p:spPr>
          <a:xfrm>
            <a:off x="5582276" y="2136339"/>
            <a:ext cx="6392010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rgbClr val="EDDBC0"/>
                </a:solidFill>
                <a:latin typeface="Century Gothic" panose="020B0502020202020204" pitchFamily="34" charset="0"/>
              </a:rPr>
              <a:t>Modern Regulation</a:t>
            </a:r>
            <a:endParaRPr lang="ko-KR" altLang="en-US" sz="5400" dirty="0">
              <a:solidFill>
                <a:srgbClr val="EDDBC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71C3B9-15DC-69D4-FD26-6080985F8FEB}"/>
              </a:ext>
            </a:extLst>
          </p:cNvPr>
          <p:cNvSpPr txBox="1"/>
          <p:nvPr/>
        </p:nvSpPr>
        <p:spPr>
          <a:xfrm>
            <a:off x="5582276" y="3890665"/>
            <a:ext cx="3735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Last </a:t>
            </a:r>
            <a:r>
              <a:rPr lang="en-US" altLang="ko-KR" b="1" dirty="0">
                <a:solidFill>
                  <a:srgbClr val="DBC8AC"/>
                </a:solidFill>
                <a:latin typeface="Generica" panose="02000500000000000000" pitchFamily="2" charset="0"/>
              </a:rPr>
              <a:t>before the internet </a:t>
            </a:r>
          </a:p>
          <a:p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Amended in 2020 for online content</a:t>
            </a:r>
            <a:endParaRPr lang="ko-KR" altLang="en-US" dirty="0">
              <a:solidFill>
                <a:srgbClr val="DBC8AC"/>
              </a:solidFill>
              <a:latin typeface="Generica" panose="02000500000000000000" pitchFamily="2" charset="0"/>
            </a:endParaRPr>
          </a:p>
        </p:txBody>
      </p:sp>
      <p:pic>
        <p:nvPicPr>
          <p:cNvPr id="4" name="Graphic 3" descr="Wireless router with solid fill">
            <a:extLst>
              <a:ext uri="{FF2B5EF4-FFF2-40B4-BE49-F238E27FC236}">
                <a16:creationId xmlns:a16="http://schemas.microsoft.com/office/drawing/2014/main" id="{2ECC3CA0-243B-E13B-D374-407051A0A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9386" y="1058718"/>
            <a:ext cx="4740564" cy="474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26307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70B557-5EC0-6222-837F-C4686FCF2AE0}"/>
              </a:ext>
            </a:extLst>
          </p:cNvPr>
          <p:cNvSpPr txBox="1"/>
          <p:nvPr/>
        </p:nvSpPr>
        <p:spPr>
          <a:xfrm>
            <a:off x="1635827" y="2118587"/>
            <a:ext cx="5635830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rgbClr val="EDDBC0"/>
                </a:solidFill>
                <a:latin typeface="Century Gothic" panose="020B0502020202020204" pitchFamily="34" charset="0"/>
              </a:rPr>
              <a:t>Canadian Content </a:t>
            </a:r>
            <a:endParaRPr lang="ko-KR" altLang="en-US" sz="5400" b="1" dirty="0">
              <a:solidFill>
                <a:srgbClr val="EDDBC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71C3B9-15DC-69D4-FD26-6080985F8FEB}"/>
              </a:ext>
            </a:extLst>
          </p:cNvPr>
          <p:cNvSpPr txBox="1"/>
          <p:nvPr/>
        </p:nvSpPr>
        <p:spPr>
          <a:xfrm>
            <a:off x="1635827" y="4093263"/>
            <a:ext cx="241059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>
                <a:solidFill>
                  <a:srgbClr val="DBC8AC"/>
                </a:solidFill>
                <a:latin typeface="Generica" panose="02000500000000000000" pitchFamily="2" charset="0"/>
              </a:rPr>
              <a:t>Cancon</a:t>
            </a:r>
            <a:endParaRPr lang="en-US" altLang="ko-KR" dirty="0">
              <a:solidFill>
                <a:srgbClr val="DBC8AC"/>
              </a:solidFill>
              <a:latin typeface="Generica" panose="02000500000000000000" pitchFamily="2" charset="0"/>
            </a:endParaRPr>
          </a:p>
          <a:p>
            <a:r>
              <a:rPr lang="en-US" altLang="ko-KR" b="1" dirty="0">
                <a:solidFill>
                  <a:srgbClr val="DBC8AC"/>
                </a:solidFill>
                <a:latin typeface="Generica" panose="02000500000000000000" pitchFamily="2" charset="0"/>
              </a:rPr>
              <a:t>Radio: 40% </a:t>
            </a:r>
            <a:r>
              <a:rPr lang="en-US" altLang="ko-KR" dirty="0" err="1">
                <a:solidFill>
                  <a:srgbClr val="DBC8AC"/>
                </a:solidFill>
                <a:latin typeface="Generica" panose="02000500000000000000" pitchFamily="2" charset="0"/>
              </a:rPr>
              <a:t>Cancon</a:t>
            </a:r>
            <a:endParaRPr lang="en-US" altLang="ko-KR" dirty="0">
              <a:solidFill>
                <a:srgbClr val="DBC8AC"/>
              </a:solidFill>
              <a:latin typeface="Generica" panose="02000500000000000000" pitchFamily="2" charset="0"/>
            </a:endParaRPr>
          </a:p>
          <a:p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Television: 55% </a:t>
            </a:r>
            <a:r>
              <a:rPr lang="en-US" altLang="ko-KR" dirty="0" err="1">
                <a:solidFill>
                  <a:srgbClr val="DBC8AC"/>
                </a:solidFill>
                <a:latin typeface="Generica" panose="02000500000000000000" pitchFamily="2" charset="0"/>
              </a:rPr>
              <a:t>Cancon</a:t>
            </a:r>
            <a:endParaRPr lang="en-US" altLang="ko-KR" dirty="0">
              <a:solidFill>
                <a:srgbClr val="DBC8AC"/>
              </a:solidFill>
              <a:latin typeface="Generica" panose="02000500000000000000" pitchFamily="2" charset="0"/>
            </a:endParaRPr>
          </a:p>
          <a:p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CBC: 60% </a:t>
            </a:r>
            <a:r>
              <a:rPr lang="en-US" altLang="ko-KR" dirty="0" err="1">
                <a:solidFill>
                  <a:srgbClr val="DBC8AC"/>
                </a:solidFill>
                <a:latin typeface="Generica" panose="02000500000000000000" pitchFamily="2" charset="0"/>
              </a:rPr>
              <a:t>Cancon</a:t>
            </a:r>
            <a:endParaRPr lang="en-US" altLang="ko-KR" dirty="0">
              <a:solidFill>
                <a:srgbClr val="DBC8AC"/>
              </a:solidFill>
              <a:latin typeface="Generica" panose="02000500000000000000" pitchFamily="2" charset="0"/>
            </a:endParaRPr>
          </a:p>
          <a:p>
            <a:r>
              <a:rPr lang="en-US" altLang="ko-KR" b="1" dirty="0">
                <a:solidFill>
                  <a:srgbClr val="DBC8AC"/>
                </a:solidFill>
                <a:latin typeface="Generica" panose="02000500000000000000" pitchFamily="2" charset="0"/>
              </a:rPr>
              <a:t>MAPL</a:t>
            </a:r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 regulation </a:t>
            </a:r>
          </a:p>
          <a:p>
            <a:endParaRPr lang="ko-KR" altLang="en-US" dirty="0">
              <a:solidFill>
                <a:srgbClr val="DBC8AC"/>
              </a:solidFill>
              <a:latin typeface="Generica" panose="02000500000000000000" pitchFamily="2" charset="0"/>
            </a:endParaRPr>
          </a:p>
        </p:txBody>
      </p:sp>
      <p:pic>
        <p:nvPicPr>
          <p:cNvPr id="4" name="Graphic 3" descr="Maple Leaf with solid fill">
            <a:extLst>
              <a:ext uri="{FF2B5EF4-FFF2-40B4-BE49-F238E27FC236}">
                <a16:creationId xmlns:a16="http://schemas.microsoft.com/office/drawing/2014/main" id="{EF8FF14B-8862-9B08-207C-8AF33C126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06255">
            <a:off x="5962825" y="831571"/>
            <a:ext cx="5580207" cy="558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34104"/>
      </p:ext>
    </p:extLst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4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4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70B557-5EC0-6222-837F-C4686FCF2AE0}"/>
              </a:ext>
            </a:extLst>
          </p:cNvPr>
          <p:cNvSpPr txBox="1"/>
          <p:nvPr/>
        </p:nvSpPr>
        <p:spPr>
          <a:xfrm>
            <a:off x="5582276" y="2967335"/>
            <a:ext cx="639201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b="1" dirty="0">
                <a:solidFill>
                  <a:srgbClr val="F9F3EB"/>
                </a:solidFill>
                <a:latin typeface="Century Gothic" panose="020B0502020202020204" pitchFamily="34" charset="0"/>
              </a:rPr>
              <a:t>M</a:t>
            </a:r>
            <a:r>
              <a:rPr lang="en-US" altLang="ko-KR" sz="5400" dirty="0">
                <a:solidFill>
                  <a:srgbClr val="EDDBC0"/>
                </a:solidFill>
                <a:latin typeface="Century Gothic" panose="020B0502020202020204" pitchFamily="34" charset="0"/>
              </a:rPr>
              <a:t>usic</a:t>
            </a:r>
            <a:endParaRPr lang="ko-KR" altLang="en-US" sz="5400" dirty="0">
              <a:solidFill>
                <a:srgbClr val="EDDBC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71C3B9-15DC-69D4-FD26-6080985F8FEB}"/>
              </a:ext>
            </a:extLst>
          </p:cNvPr>
          <p:cNvSpPr txBox="1"/>
          <p:nvPr/>
        </p:nvSpPr>
        <p:spPr>
          <a:xfrm>
            <a:off x="5582276" y="3890665"/>
            <a:ext cx="4842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The music is </a:t>
            </a:r>
            <a:r>
              <a:rPr lang="en-US" altLang="ko-KR" b="1" dirty="0">
                <a:solidFill>
                  <a:srgbClr val="DBC8AC"/>
                </a:solidFill>
                <a:latin typeface="Generica" panose="02000500000000000000" pitchFamily="2" charset="0"/>
              </a:rPr>
              <a:t>composed</a:t>
            </a:r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 entirely by a Canadian</a:t>
            </a:r>
            <a:endParaRPr lang="ko-KR" altLang="en-US" dirty="0">
              <a:solidFill>
                <a:srgbClr val="DBC8AC"/>
              </a:solidFill>
              <a:latin typeface="Generica" panose="02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0BC27A-1D76-292B-0403-96B4F8EB45E0}"/>
              </a:ext>
            </a:extLst>
          </p:cNvPr>
          <p:cNvSpPr txBox="1"/>
          <p:nvPr/>
        </p:nvSpPr>
        <p:spPr>
          <a:xfrm>
            <a:off x="1074058" y="735955"/>
            <a:ext cx="3600666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4400" dirty="0">
                <a:solidFill>
                  <a:srgbClr val="DD5454"/>
                </a:solidFill>
                <a:latin typeface="BubbleGum" panose="00000400000000000000" pitchFamily="2" charset="0"/>
              </a:rPr>
              <a:t>M</a:t>
            </a:r>
            <a:endParaRPr lang="ko-KR" altLang="en-US" sz="34400" dirty="0">
              <a:solidFill>
                <a:srgbClr val="DD5454"/>
              </a:solidFill>
              <a:latin typeface="BubbleG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2466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4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4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70B557-5EC0-6222-837F-C4686FCF2AE0}"/>
              </a:ext>
            </a:extLst>
          </p:cNvPr>
          <p:cNvSpPr txBox="1"/>
          <p:nvPr/>
        </p:nvSpPr>
        <p:spPr>
          <a:xfrm>
            <a:off x="1635827" y="2534085"/>
            <a:ext cx="563583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b="1" dirty="0">
                <a:solidFill>
                  <a:srgbClr val="F9F3EB"/>
                </a:solidFill>
                <a:latin typeface="Century Gothic" panose="020B0502020202020204" pitchFamily="34" charset="0"/>
              </a:rPr>
              <a:t>A</a:t>
            </a:r>
            <a:r>
              <a:rPr lang="en-US" altLang="ko-KR" sz="5400" dirty="0">
                <a:solidFill>
                  <a:srgbClr val="EDDBC0"/>
                </a:solidFill>
                <a:latin typeface="Century Gothic" panose="020B0502020202020204" pitchFamily="34" charset="0"/>
              </a:rPr>
              <a:t>rtist</a:t>
            </a:r>
            <a:endParaRPr lang="ko-KR" altLang="en-US" sz="5400" b="1" dirty="0">
              <a:solidFill>
                <a:srgbClr val="EDDBC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71C3B9-15DC-69D4-FD26-6080985F8FEB}"/>
              </a:ext>
            </a:extLst>
          </p:cNvPr>
          <p:cNvSpPr txBox="1"/>
          <p:nvPr/>
        </p:nvSpPr>
        <p:spPr>
          <a:xfrm>
            <a:off x="1635827" y="3631597"/>
            <a:ext cx="3235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The music is, or the lyrics are, </a:t>
            </a:r>
            <a:r>
              <a:rPr lang="en-US" altLang="ko-KR" b="1" dirty="0">
                <a:solidFill>
                  <a:srgbClr val="DBC8AC"/>
                </a:solidFill>
                <a:latin typeface="Generica" panose="02000500000000000000" pitchFamily="2" charset="0"/>
              </a:rPr>
              <a:t>performed</a:t>
            </a:r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 </a:t>
            </a:r>
            <a:r>
              <a:rPr lang="en-US" altLang="ko-KR" b="1" dirty="0">
                <a:solidFill>
                  <a:srgbClr val="DBC8AC"/>
                </a:solidFill>
                <a:latin typeface="Generica" panose="02000500000000000000" pitchFamily="2" charset="0"/>
              </a:rPr>
              <a:t>principally</a:t>
            </a:r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 </a:t>
            </a:r>
            <a:b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</a:br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by a Canadian </a:t>
            </a:r>
            <a:endParaRPr lang="ko-KR" altLang="en-US" dirty="0">
              <a:solidFill>
                <a:srgbClr val="DBC8AC"/>
              </a:solidFill>
              <a:latin typeface="Generica" panose="02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688345-6870-FE02-68E8-003C381328E0}"/>
              </a:ext>
            </a:extLst>
          </p:cNvPr>
          <p:cNvSpPr txBox="1"/>
          <p:nvPr/>
        </p:nvSpPr>
        <p:spPr>
          <a:xfrm>
            <a:off x="6340651" y="735955"/>
            <a:ext cx="3021981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4400" dirty="0">
                <a:solidFill>
                  <a:srgbClr val="DD5454"/>
                </a:solidFill>
                <a:latin typeface="BubbleGum" panose="00000400000000000000" pitchFamily="2" charset="0"/>
              </a:rPr>
              <a:t>A</a:t>
            </a:r>
            <a:endParaRPr lang="ko-KR" altLang="en-US" sz="34400" dirty="0">
              <a:solidFill>
                <a:srgbClr val="DD5454"/>
              </a:solidFill>
              <a:latin typeface="BubbleG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35998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70B557-5EC0-6222-837F-C4686FCF2AE0}"/>
              </a:ext>
            </a:extLst>
          </p:cNvPr>
          <p:cNvSpPr txBox="1"/>
          <p:nvPr/>
        </p:nvSpPr>
        <p:spPr>
          <a:xfrm>
            <a:off x="5582276" y="2967335"/>
            <a:ext cx="639201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b="1" dirty="0">
                <a:solidFill>
                  <a:srgbClr val="F9F3EB"/>
                </a:solidFill>
                <a:latin typeface="Century Gothic" panose="020B0502020202020204" pitchFamily="34" charset="0"/>
              </a:rPr>
              <a:t>P</a:t>
            </a:r>
            <a:r>
              <a:rPr lang="en-US" altLang="ko-KR" sz="5400" dirty="0">
                <a:solidFill>
                  <a:srgbClr val="EDDBC0"/>
                </a:solidFill>
                <a:latin typeface="Century Gothic" panose="020B0502020202020204" pitchFamily="34" charset="0"/>
              </a:rPr>
              <a:t>erformance</a:t>
            </a:r>
            <a:r>
              <a:rPr lang="en-US" altLang="ko-KR" sz="5400" dirty="0">
                <a:solidFill>
                  <a:srgbClr val="DBC8AC"/>
                </a:solidFill>
                <a:latin typeface="Century Gothic" panose="020B0502020202020204" pitchFamily="34" charset="0"/>
              </a:rPr>
              <a:t> </a:t>
            </a:r>
            <a:endParaRPr lang="ko-KR" altLang="en-US" sz="5400" dirty="0">
              <a:solidFill>
                <a:srgbClr val="DBC8AC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71C3B9-15DC-69D4-FD26-6080985F8FEB}"/>
              </a:ext>
            </a:extLst>
          </p:cNvPr>
          <p:cNvSpPr txBox="1"/>
          <p:nvPr/>
        </p:nvSpPr>
        <p:spPr>
          <a:xfrm>
            <a:off x="5582276" y="3890665"/>
            <a:ext cx="62327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The musical selection consists of a </a:t>
            </a:r>
            <a:r>
              <a:rPr lang="en-US" altLang="ko-KR" b="1" dirty="0">
                <a:solidFill>
                  <a:srgbClr val="DBC8AC"/>
                </a:solidFill>
                <a:latin typeface="Generica" panose="02000500000000000000" pitchFamily="2" charset="0"/>
              </a:rPr>
              <a:t>live performance </a:t>
            </a:r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that is </a:t>
            </a:r>
          </a:p>
          <a:p>
            <a:pPr marL="285750" indent="-285750">
              <a:buFontTx/>
              <a:buChar char="-"/>
            </a:pPr>
            <a:r>
              <a:rPr lang="en-US" altLang="ko-KR" i="1" dirty="0">
                <a:solidFill>
                  <a:srgbClr val="DBC8AC"/>
                </a:solidFill>
                <a:latin typeface="Generica" panose="02000500000000000000" pitchFamily="2" charset="0"/>
              </a:rPr>
              <a:t>Recorded wholly </a:t>
            </a:r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in Canada or</a:t>
            </a:r>
          </a:p>
          <a:p>
            <a:pPr marL="285750" indent="-285750">
              <a:buFontTx/>
              <a:buChar char="-"/>
            </a:pPr>
            <a:r>
              <a:rPr lang="en-US" altLang="ko-KR" i="1" dirty="0">
                <a:solidFill>
                  <a:srgbClr val="DBC8AC"/>
                </a:solidFill>
                <a:latin typeface="Generica" panose="02000500000000000000" pitchFamily="2" charset="0"/>
              </a:rPr>
              <a:t>Performed wholly </a:t>
            </a:r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in Canada and broadcast live in Canada</a:t>
            </a:r>
            <a:endParaRPr lang="ko-KR" altLang="en-US" dirty="0">
              <a:solidFill>
                <a:srgbClr val="DBC8AC"/>
              </a:solidFill>
              <a:latin typeface="Generica" panose="02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C60D5C-6A04-D794-20AA-6B7252A48953}"/>
              </a:ext>
            </a:extLst>
          </p:cNvPr>
          <p:cNvSpPr txBox="1"/>
          <p:nvPr/>
        </p:nvSpPr>
        <p:spPr>
          <a:xfrm>
            <a:off x="1469712" y="735955"/>
            <a:ext cx="2658100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4400" dirty="0">
                <a:solidFill>
                  <a:srgbClr val="DD5454"/>
                </a:solidFill>
                <a:latin typeface="BubbleGum" panose="00000400000000000000" pitchFamily="2" charset="0"/>
              </a:rPr>
              <a:t>P</a:t>
            </a:r>
            <a:endParaRPr lang="ko-KR" altLang="en-US" sz="34400" dirty="0">
              <a:solidFill>
                <a:srgbClr val="DD5454"/>
              </a:solidFill>
              <a:latin typeface="BubbleG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70899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70B557-5EC0-6222-837F-C4686FCF2AE0}"/>
              </a:ext>
            </a:extLst>
          </p:cNvPr>
          <p:cNvSpPr txBox="1"/>
          <p:nvPr/>
        </p:nvSpPr>
        <p:spPr>
          <a:xfrm>
            <a:off x="1635827" y="3096792"/>
            <a:ext cx="563583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b="1" dirty="0">
                <a:solidFill>
                  <a:srgbClr val="F9F3EB"/>
                </a:solidFill>
                <a:latin typeface="Century Gothic" panose="020B0502020202020204" pitchFamily="34" charset="0"/>
              </a:rPr>
              <a:t>L</a:t>
            </a:r>
            <a:r>
              <a:rPr lang="en-US" altLang="ko-KR" sz="5400" dirty="0">
                <a:solidFill>
                  <a:srgbClr val="EDDBC0"/>
                </a:solidFill>
                <a:latin typeface="Century Gothic" panose="020B0502020202020204" pitchFamily="34" charset="0"/>
              </a:rPr>
              <a:t>yrics</a:t>
            </a:r>
            <a:r>
              <a:rPr lang="en-US" altLang="ko-KR" sz="5400" dirty="0">
                <a:solidFill>
                  <a:srgbClr val="DBC8AC"/>
                </a:solidFill>
                <a:latin typeface="Century Gothic" panose="020B0502020202020204" pitchFamily="34" charset="0"/>
              </a:rPr>
              <a:t> </a:t>
            </a:r>
            <a:endParaRPr lang="ko-KR" altLang="en-US" sz="5400" b="1" dirty="0">
              <a:solidFill>
                <a:srgbClr val="EDDBC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71C3B9-15DC-69D4-FD26-6080985F8FEB}"/>
              </a:ext>
            </a:extLst>
          </p:cNvPr>
          <p:cNvSpPr txBox="1"/>
          <p:nvPr/>
        </p:nvSpPr>
        <p:spPr>
          <a:xfrm>
            <a:off x="1635827" y="4093263"/>
            <a:ext cx="4701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The lyrics are </a:t>
            </a:r>
            <a:r>
              <a:rPr lang="en-US" altLang="ko-KR" b="1" dirty="0">
                <a:solidFill>
                  <a:srgbClr val="DBC8AC"/>
                </a:solidFill>
                <a:latin typeface="Generica" panose="02000500000000000000" pitchFamily="2" charset="0"/>
              </a:rPr>
              <a:t>written</a:t>
            </a:r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 entirely by a Canadian </a:t>
            </a:r>
            <a:endParaRPr lang="ko-KR" altLang="en-US" dirty="0">
              <a:solidFill>
                <a:srgbClr val="DBC8AC"/>
              </a:solidFill>
              <a:latin typeface="Generica" panose="02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977AB7-20DB-09CB-F6ED-DDD0A9500AFD}"/>
              </a:ext>
            </a:extLst>
          </p:cNvPr>
          <p:cNvSpPr txBox="1"/>
          <p:nvPr/>
        </p:nvSpPr>
        <p:spPr>
          <a:xfrm>
            <a:off x="7668289" y="735955"/>
            <a:ext cx="2234907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4400" dirty="0">
                <a:solidFill>
                  <a:srgbClr val="DD5454"/>
                </a:solidFill>
                <a:latin typeface="BubbleGum" panose="00000400000000000000" pitchFamily="2" charset="0"/>
              </a:rPr>
              <a:t>L</a:t>
            </a:r>
            <a:endParaRPr lang="ko-KR" altLang="en-US" sz="34400" dirty="0">
              <a:solidFill>
                <a:srgbClr val="DD5454"/>
              </a:solidFill>
              <a:latin typeface="BubbleG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1515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70B557-5EC0-6222-837F-C4686FCF2AE0}"/>
              </a:ext>
            </a:extLst>
          </p:cNvPr>
          <p:cNvSpPr txBox="1"/>
          <p:nvPr/>
        </p:nvSpPr>
        <p:spPr>
          <a:xfrm>
            <a:off x="1635827" y="2118587"/>
            <a:ext cx="2770310" cy="175432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5400" dirty="0">
                <a:solidFill>
                  <a:srgbClr val="4A7174"/>
                </a:solidFill>
                <a:latin typeface="Century Gothic" panose="020B0502020202020204" pitchFamily="34" charset="0"/>
              </a:rPr>
              <a:t>What is </a:t>
            </a:r>
          </a:p>
          <a:p>
            <a:r>
              <a:rPr lang="en-US" altLang="ko-KR" sz="5400" b="1" dirty="0">
                <a:solidFill>
                  <a:srgbClr val="EB6541"/>
                </a:solidFill>
                <a:latin typeface="Century Gothic" panose="020B0502020202020204" pitchFamily="34" charset="0"/>
              </a:rPr>
              <a:t>Hallyu</a:t>
            </a:r>
            <a:r>
              <a:rPr lang="en-US" altLang="ko-KR" sz="5400" dirty="0">
                <a:solidFill>
                  <a:srgbClr val="4A7174"/>
                </a:solidFill>
                <a:latin typeface="Century Gothic" panose="020B0502020202020204" pitchFamily="34" charset="0"/>
              </a:rPr>
              <a:t>?</a:t>
            </a:r>
            <a:endParaRPr lang="ko-KR" altLang="en-US" sz="5400" dirty="0">
              <a:solidFill>
                <a:srgbClr val="4A7174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71C3B9-15DC-69D4-FD26-6080985F8FEB}"/>
              </a:ext>
            </a:extLst>
          </p:cNvPr>
          <p:cNvSpPr txBox="1"/>
          <p:nvPr/>
        </p:nvSpPr>
        <p:spPr>
          <a:xfrm>
            <a:off x="1635827" y="4093263"/>
            <a:ext cx="206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A7174"/>
                </a:solidFill>
                <a:latin typeface="Generica" panose="02000500000000000000" pitchFamily="2" charset="0"/>
              </a:rPr>
              <a:t>The ”Korean” wave</a:t>
            </a:r>
            <a:endParaRPr lang="ko-KR" altLang="en-US" dirty="0">
              <a:solidFill>
                <a:srgbClr val="4A7174"/>
              </a:solidFill>
              <a:latin typeface="Generica" panose="02000500000000000000" pitchFamily="2" charset="0"/>
            </a:endParaRPr>
          </a:p>
        </p:txBody>
      </p:sp>
      <p:pic>
        <p:nvPicPr>
          <p:cNvPr id="6" name="Graphic 5" descr="Music notes with solid fill">
            <a:extLst>
              <a:ext uri="{FF2B5EF4-FFF2-40B4-BE49-F238E27FC236}">
                <a16:creationId xmlns:a16="http://schemas.microsoft.com/office/drawing/2014/main" id="{06F7C38C-E24F-4874-1EFF-4CC86888F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48097" y="925088"/>
            <a:ext cx="5379435" cy="537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38281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7A0075-44D8-C43E-C97A-0A3994617B29}"/>
              </a:ext>
            </a:extLst>
          </p:cNvPr>
          <p:cNvSpPr txBox="1"/>
          <p:nvPr/>
        </p:nvSpPr>
        <p:spPr>
          <a:xfrm>
            <a:off x="2694625" y="2967335"/>
            <a:ext cx="6802749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DD5454"/>
                </a:solidFill>
                <a:latin typeface="Century Gothic" panose="020B0502020202020204" pitchFamily="34" charset="0"/>
              </a:rPr>
              <a:t>as a result… </a:t>
            </a:r>
            <a:endParaRPr lang="ko-KR" altLang="en-US" sz="5400" dirty="0">
              <a:solidFill>
                <a:srgbClr val="DD5454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925801"/>
      </p:ext>
    </p:extLst>
  </p:cSld>
  <p:clrMapOvr>
    <a:masterClrMapping/>
  </p:clrMapOvr>
  <p:transition spd="slow">
    <p:cover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70B557-5EC0-6222-837F-C4686FCF2AE0}"/>
              </a:ext>
            </a:extLst>
          </p:cNvPr>
          <p:cNvSpPr txBox="1"/>
          <p:nvPr/>
        </p:nvSpPr>
        <p:spPr>
          <a:xfrm>
            <a:off x="5582276" y="2136339"/>
            <a:ext cx="4550015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rgbClr val="EDDBC0"/>
                </a:solidFill>
                <a:latin typeface="Century Gothic" panose="020B0502020202020204" pitchFamily="34" charset="0"/>
              </a:rPr>
              <a:t>Keep Artists </a:t>
            </a:r>
            <a:r>
              <a:rPr lang="en-US" altLang="ko-KR" sz="5400" b="1" dirty="0">
                <a:solidFill>
                  <a:srgbClr val="F9F3EB"/>
                </a:solidFill>
                <a:latin typeface="Century Gothic" panose="020B0502020202020204" pitchFamily="34" charset="0"/>
              </a:rPr>
              <a:t>in Canada</a:t>
            </a:r>
            <a:endParaRPr lang="ko-KR" altLang="en-US" sz="5400" b="1" dirty="0">
              <a:solidFill>
                <a:srgbClr val="F9F3EB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71C3B9-15DC-69D4-FD26-6080985F8FEB}"/>
              </a:ext>
            </a:extLst>
          </p:cNvPr>
          <p:cNvSpPr txBox="1"/>
          <p:nvPr/>
        </p:nvSpPr>
        <p:spPr>
          <a:xfrm>
            <a:off x="5582276" y="3890665"/>
            <a:ext cx="5861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Some Canadian international artists have recording </a:t>
            </a:r>
            <a:r>
              <a:rPr lang="en-US" altLang="ko-KR" b="1" dirty="0">
                <a:solidFill>
                  <a:srgbClr val="DBC8AC"/>
                </a:solidFill>
                <a:latin typeface="Generica" panose="02000500000000000000" pitchFamily="2" charset="0"/>
              </a:rPr>
              <a:t>studios</a:t>
            </a:r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 in Canada</a:t>
            </a:r>
          </a:p>
          <a:p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Anne Murray, Celine Dion, Avril Lavigne, and Shania Twain </a:t>
            </a:r>
            <a:endParaRPr lang="ko-KR" altLang="en-US" dirty="0">
              <a:solidFill>
                <a:srgbClr val="DBC8AC"/>
              </a:solidFill>
              <a:latin typeface="Generica" panose="02000500000000000000" pitchFamily="2" charset="0"/>
            </a:endParaRPr>
          </a:p>
        </p:txBody>
      </p:sp>
      <p:pic>
        <p:nvPicPr>
          <p:cNvPr id="4" name="Graphic 3" descr="Radio microphone with solid fill">
            <a:extLst>
              <a:ext uri="{FF2B5EF4-FFF2-40B4-BE49-F238E27FC236}">
                <a16:creationId xmlns:a16="http://schemas.microsoft.com/office/drawing/2014/main" id="{348D3B76-B702-9765-1A14-34C5EEFF1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941386">
            <a:off x="400958" y="1099443"/>
            <a:ext cx="4659112" cy="46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57834"/>
      </p:ext>
    </p:extLst>
  </p:cSld>
  <p:clrMapOvr>
    <a:masterClrMapping/>
  </p:clrMapOvr>
  <p:transition spd="med">
    <p:pull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8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8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70B557-5EC0-6222-837F-C4686FCF2AE0}"/>
              </a:ext>
            </a:extLst>
          </p:cNvPr>
          <p:cNvSpPr txBox="1"/>
          <p:nvPr/>
        </p:nvSpPr>
        <p:spPr>
          <a:xfrm>
            <a:off x="1635827" y="2118587"/>
            <a:ext cx="5635830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rgbClr val="EDDBC0"/>
                </a:solidFill>
                <a:latin typeface="Century Gothic" panose="020B0502020202020204" pitchFamily="34" charset="0"/>
              </a:rPr>
              <a:t>Broadcasting </a:t>
            </a:r>
            <a:r>
              <a:rPr lang="en-US" altLang="ko-KR" sz="5400" b="1" dirty="0">
                <a:solidFill>
                  <a:srgbClr val="F9F3EB"/>
                </a:solidFill>
                <a:latin typeface="Century Gothic" panose="020B0502020202020204" pitchFamily="34" charset="0"/>
              </a:rPr>
              <a:t>Choice</a:t>
            </a:r>
            <a:r>
              <a:rPr lang="en-US" altLang="ko-KR" sz="5400" dirty="0">
                <a:solidFill>
                  <a:srgbClr val="EDDBC0"/>
                </a:solidFill>
                <a:latin typeface="Century Gothic" panose="020B0502020202020204" pitchFamily="34" charset="0"/>
              </a:rPr>
              <a:t> </a:t>
            </a:r>
            <a:endParaRPr lang="ko-KR" altLang="en-US" sz="5400" b="1" dirty="0">
              <a:solidFill>
                <a:srgbClr val="EDDBC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71C3B9-15DC-69D4-FD26-6080985F8FEB}"/>
              </a:ext>
            </a:extLst>
          </p:cNvPr>
          <p:cNvSpPr txBox="1"/>
          <p:nvPr/>
        </p:nvSpPr>
        <p:spPr>
          <a:xfrm>
            <a:off x="1635827" y="4093263"/>
            <a:ext cx="55581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Canadians are exposed to </a:t>
            </a:r>
            <a:r>
              <a:rPr lang="en-US" altLang="ko-KR" b="1" dirty="0">
                <a:solidFill>
                  <a:srgbClr val="DBC8AC"/>
                </a:solidFill>
                <a:latin typeface="Generica" panose="02000500000000000000" pitchFamily="2" charset="0"/>
              </a:rPr>
              <a:t>more Canadian content </a:t>
            </a:r>
          </a:p>
          <a:p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After midnight, all Canadian </a:t>
            </a:r>
          </a:p>
          <a:p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Develop Canadian TV shows </a:t>
            </a:r>
          </a:p>
          <a:p>
            <a:r>
              <a:rPr lang="en-US" altLang="ko-KR" b="1" dirty="0">
                <a:solidFill>
                  <a:srgbClr val="DBC8AC"/>
                </a:solidFill>
                <a:latin typeface="Generica" panose="02000500000000000000" pitchFamily="2" charset="0"/>
              </a:rPr>
              <a:t>Limited choices </a:t>
            </a:r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for broadcasters like </a:t>
            </a:r>
            <a:r>
              <a:rPr lang="en-US" altLang="ko-KR" b="1" dirty="0">
                <a:solidFill>
                  <a:srgbClr val="DBC8AC"/>
                </a:solidFill>
                <a:latin typeface="Generica" panose="02000500000000000000" pitchFamily="2" charset="0"/>
              </a:rPr>
              <a:t>CBC</a:t>
            </a:r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 </a:t>
            </a:r>
          </a:p>
          <a:p>
            <a:r>
              <a:rPr lang="en-US" altLang="ko-KR" b="1" dirty="0">
                <a:solidFill>
                  <a:srgbClr val="DBC8AC"/>
                </a:solidFill>
                <a:latin typeface="Generica" panose="02000500000000000000" pitchFamily="2" charset="0"/>
              </a:rPr>
              <a:t>Bilingual</a:t>
            </a:r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 programming / French programming </a:t>
            </a:r>
          </a:p>
        </p:txBody>
      </p:sp>
      <p:pic>
        <p:nvPicPr>
          <p:cNvPr id="4" name="Graphic 3" descr="Signpost with solid fill">
            <a:extLst>
              <a:ext uri="{FF2B5EF4-FFF2-40B4-BE49-F238E27FC236}">
                <a16:creationId xmlns:a16="http://schemas.microsoft.com/office/drawing/2014/main" id="{CF17E3F6-74EB-84DC-1503-A786F9929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35091" y="2232890"/>
            <a:ext cx="5056909" cy="505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99498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7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7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70B557-5EC0-6222-837F-C4686FCF2AE0}"/>
              </a:ext>
            </a:extLst>
          </p:cNvPr>
          <p:cNvSpPr txBox="1"/>
          <p:nvPr/>
        </p:nvSpPr>
        <p:spPr>
          <a:xfrm>
            <a:off x="5582276" y="2136339"/>
            <a:ext cx="6392010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b="1" dirty="0">
                <a:solidFill>
                  <a:srgbClr val="F9F3EB"/>
                </a:solidFill>
                <a:latin typeface="Century Gothic" panose="020B0502020202020204" pitchFamily="34" charset="0"/>
              </a:rPr>
              <a:t>Promotes</a:t>
            </a:r>
            <a:r>
              <a:rPr lang="en-US" altLang="ko-KR" sz="5400" dirty="0">
                <a:solidFill>
                  <a:srgbClr val="EDDBC0"/>
                </a:solidFill>
                <a:latin typeface="Century Gothic" panose="020B0502020202020204" pitchFamily="34" charset="0"/>
              </a:rPr>
              <a:t> Canadian Artists</a:t>
            </a:r>
            <a:endParaRPr lang="ko-KR" altLang="en-US" sz="5400" dirty="0">
              <a:solidFill>
                <a:srgbClr val="EDDBC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71C3B9-15DC-69D4-FD26-6080985F8FEB}"/>
              </a:ext>
            </a:extLst>
          </p:cNvPr>
          <p:cNvSpPr txBox="1"/>
          <p:nvPr/>
        </p:nvSpPr>
        <p:spPr>
          <a:xfrm>
            <a:off x="5582276" y="3890665"/>
            <a:ext cx="57322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They have a chance to </a:t>
            </a:r>
            <a:r>
              <a:rPr lang="en-US" altLang="ko-KR" b="1" dirty="0">
                <a:solidFill>
                  <a:srgbClr val="DBC8AC"/>
                </a:solidFill>
                <a:latin typeface="Generica" panose="02000500000000000000" pitchFamily="2" charset="0"/>
              </a:rPr>
              <a:t>develop</a:t>
            </a:r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 locally </a:t>
            </a:r>
          </a:p>
          <a:p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Less competition </a:t>
            </a:r>
            <a:r>
              <a:rPr lang="en-US" altLang="ko-KR" b="1" dirty="0">
                <a:solidFill>
                  <a:srgbClr val="DBC8AC"/>
                </a:solidFill>
                <a:latin typeface="Generica" panose="02000500000000000000" pitchFamily="2" charset="0"/>
              </a:rPr>
              <a:t>before going international </a:t>
            </a:r>
          </a:p>
          <a:p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“Canadian bands” like Tragically Hip, Great Big Sea, </a:t>
            </a:r>
            <a:r>
              <a:rPr lang="en-US" altLang="ko-KR" dirty="0" err="1">
                <a:solidFill>
                  <a:srgbClr val="DBC8AC"/>
                </a:solidFill>
                <a:latin typeface="Generica" panose="02000500000000000000" pitchFamily="2" charset="0"/>
              </a:rPr>
              <a:t>Stompin</a:t>
            </a:r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’ Tom Connors, Arrogant Worms, etc. </a:t>
            </a:r>
            <a:endParaRPr lang="ko-KR" altLang="en-US" dirty="0">
              <a:solidFill>
                <a:srgbClr val="DBC8AC"/>
              </a:solidFill>
              <a:latin typeface="Generica" panose="02000500000000000000" pitchFamily="2" charset="0"/>
            </a:endParaRPr>
          </a:p>
        </p:txBody>
      </p:sp>
      <p:pic>
        <p:nvPicPr>
          <p:cNvPr id="4" name="Graphic 3" descr="Drum set with solid fill">
            <a:extLst>
              <a:ext uri="{FF2B5EF4-FFF2-40B4-BE49-F238E27FC236}">
                <a16:creationId xmlns:a16="http://schemas.microsoft.com/office/drawing/2014/main" id="{57D45475-7102-2711-E940-8C7856388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255" y="946727"/>
            <a:ext cx="4964546" cy="496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27417"/>
      </p:ext>
    </p:extLst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2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2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70B557-5EC0-6222-837F-C4686FCF2AE0}"/>
              </a:ext>
            </a:extLst>
          </p:cNvPr>
          <p:cNvSpPr txBox="1"/>
          <p:nvPr/>
        </p:nvSpPr>
        <p:spPr>
          <a:xfrm>
            <a:off x="1635827" y="2118587"/>
            <a:ext cx="5635830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rgbClr val="EDDBC0"/>
                </a:solidFill>
                <a:latin typeface="Century Gothic" panose="020B0502020202020204" pitchFamily="34" charset="0"/>
              </a:rPr>
              <a:t>A </a:t>
            </a:r>
            <a:r>
              <a:rPr lang="en-US" altLang="ko-KR" sz="5400" b="1" dirty="0">
                <a:solidFill>
                  <a:srgbClr val="F9F3EB"/>
                </a:solidFill>
                <a:latin typeface="Century Gothic" panose="020B0502020202020204" pitchFamily="34" charset="0"/>
              </a:rPr>
              <a:t>Change</a:t>
            </a:r>
            <a:r>
              <a:rPr lang="en-US" altLang="ko-KR" sz="5400" dirty="0">
                <a:solidFill>
                  <a:srgbClr val="EDDBC0"/>
                </a:solidFill>
                <a:latin typeface="Century Gothic" panose="020B0502020202020204" pitchFamily="34" charset="0"/>
              </a:rPr>
              <a:t> in Culture</a:t>
            </a:r>
            <a:endParaRPr lang="ko-KR" altLang="en-US" sz="5400" b="1" dirty="0">
              <a:solidFill>
                <a:srgbClr val="EDDBC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71C3B9-15DC-69D4-FD26-6080985F8FEB}"/>
              </a:ext>
            </a:extLst>
          </p:cNvPr>
          <p:cNvSpPr txBox="1"/>
          <p:nvPr/>
        </p:nvSpPr>
        <p:spPr>
          <a:xfrm>
            <a:off x="1635827" y="4093263"/>
            <a:ext cx="49568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Media influences culture, culture influences media </a:t>
            </a:r>
          </a:p>
          <a:p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More reflective of Canadian issues </a:t>
            </a:r>
          </a:p>
          <a:p>
            <a:r>
              <a:rPr lang="en-US" altLang="ko-KR" b="1" dirty="0">
                <a:solidFill>
                  <a:srgbClr val="DBC8AC"/>
                </a:solidFill>
                <a:latin typeface="Generica" panose="02000500000000000000" pitchFamily="2" charset="0"/>
              </a:rPr>
              <a:t>Not American </a:t>
            </a:r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centered </a:t>
            </a:r>
            <a:endParaRPr lang="ko-KR" altLang="en-US" dirty="0">
              <a:solidFill>
                <a:srgbClr val="DBC8AC"/>
              </a:solidFill>
              <a:latin typeface="Generica" panose="02000500000000000000" pitchFamily="2" charset="0"/>
            </a:endParaRPr>
          </a:p>
        </p:txBody>
      </p:sp>
      <p:pic>
        <p:nvPicPr>
          <p:cNvPr id="4" name="Graphic 3" descr="Polaroid Pictures with solid fill">
            <a:extLst>
              <a:ext uri="{FF2B5EF4-FFF2-40B4-BE49-F238E27FC236}">
                <a16:creationId xmlns:a16="http://schemas.microsoft.com/office/drawing/2014/main" id="{B5D569F9-BCFF-A8E9-58EB-39FAF7663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50583">
            <a:off x="7649961" y="2221816"/>
            <a:ext cx="3089799" cy="308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29165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7A0075-44D8-C43E-C97A-0A3994617B29}"/>
              </a:ext>
            </a:extLst>
          </p:cNvPr>
          <p:cNvSpPr txBox="1"/>
          <p:nvPr/>
        </p:nvSpPr>
        <p:spPr>
          <a:xfrm>
            <a:off x="1491915" y="1720841"/>
            <a:ext cx="9208170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DD5454"/>
                </a:solidFill>
                <a:latin typeface="Century Gothic" panose="020B0502020202020204" pitchFamily="34" charset="0"/>
              </a:rPr>
              <a:t>What are the key </a:t>
            </a:r>
            <a:r>
              <a:rPr lang="en-US" altLang="ko-KR" sz="5400" b="1" dirty="0">
                <a:solidFill>
                  <a:srgbClr val="B73F3F"/>
                </a:solidFill>
                <a:latin typeface="Century Gothic" panose="020B0502020202020204" pitchFamily="34" charset="0"/>
              </a:rPr>
              <a:t>differences</a:t>
            </a:r>
            <a:r>
              <a:rPr lang="en-US" altLang="ko-KR" sz="5400" dirty="0">
                <a:solidFill>
                  <a:srgbClr val="DD5454"/>
                </a:solidFill>
                <a:latin typeface="Century Gothic" panose="020B0502020202020204" pitchFamily="34" charset="0"/>
              </a:rPr>
              <a:t> between </a:t>
            </a:r>
            <a:r>
              <a:rPr lang="en-US" altLang="ko-KR" sz="5400" i="1" dirty="0">
                <a:solidFill>
                  <a:srgbClr val="DD5454"/>
                </a:solidFill>
                <a:latin typeface="Century Gothic" panose="020B0502020202020204" pitchFamily="34" charset="0"/>
              </a:rPr>
              <a:t>Hallyu</a:t>
            </a:r>
            <a:r>
              <a:rPr lang="en-US" altLang="ko-KR" sz="5400" dirty="0">
                <a:solidFill>
                  <a:srgbClr val="DD5454"/>
                </a:solidFill>
                <a:latin typeface="Century Gothic" panose="020B0502020202020204" pitchFamily="34" charset="0"/>
              </a:rPr>
              <a:t> and </a:t>
            </a:r>
            <a:r>
              <a:rPr lang="en-US" altLang="ko-KR" sz="5400" i="1" dirty="0">
                <a:solidFill>
                  <a:srgbClr val="DD5454"/>
                </a:solidFill>
                <a:latin typeface="Century Gothic" panose="020B0502020202020204" pitchFamily="34" charset="0"/>
              </a:rPr>
              <a:t>Canadian</a:t>
            </a:r>
            <a:r>
              <a:rPr lang="en-US" altLang="ko-KR" sz="5400" dirty="0">
                <a:solidFill>
                  <a:srgbClr val="DD5454"/>
                </a:solidFill>
                <a:latin typeface="Century Gothic" panose="020B0502020202020204" pitchFamily="34" charset="0"/>
              </a:rPr>
              <a:t> Content? </a:t>
            </a:r>
            <a:endParaRPr lang="ko-KR" altLang="en-US" sz="5400" dirty="0">
              <a:solidFill>
                <a:srgbClr val="DD5454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953499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70B557-5EC0-6222-837F-C4686FCF2AE0}"/>
              </a:ext>
            </a:extLst>
          </p:cNvPr>
          <p:cNvSpPr txBox="1"/>
          <p:nvPr/>
        </p:nvSpPr>
        <p:spPr>
          <a:xfrm>
            <a:off x="6900290" y="3431462"/>
            <a:ext cx="397736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rgbClr val="F9F3EB"/>
                </a:solidFill>
                <a:latin typeface="Century Gothic" panose="020B0502020202020204" pitchFamily="34" charset="0"/>
              </a:rPr>
              <a:t>Korea</a:t>
            </a:r>
            <a:endParaRPr lang="ko-KR" altLang="en-US" sz="5400" dirty="0">
              <a:solidFill>
                <a:srgbClr val="F9F3EB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71C3B9-15DC-69D4-FD26-6080985F8FEB}"/>
              </a:ext>
            </a:extLst>
          </p:cNvPr>
          <p:cNvSpPr txBox="1"/>
          <p:nvPr/>
        </p:nvSpPr>
        <p:spPr>
          <a:xfrm>
            <a:off x="6900290" y="4354792"/>
            <a:ext cx="18293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Soft power</a:t>
            </a:r>
          </a:p>
          <a:p>
            <a:r>
              <a:rPr lang="en-US" altLang="ko-KR" b="1" dirty="0">
                <a:solidFill>
                  <a:srgbClr val="DBC8AC"/>
                </a:solidFill>
                <a:latin typeface="Generica" panose="02000500000000000000" pitchFamily="2" charset="0"/>
              </a:rPr>
              <a:t>Global</a:t>
            </a:r>
          </a:p>
          <a:p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Exporting culture </a:t>
            </a:r>
            <a:endParaRPr lang="ko-KR" altLang="en-US" dirty="0">
              <a:solidFill>
                <a:srgbClr val="DBC8AC"/>
              </a:solidFill>
              <a:latin typeface="Generica" panose="02000500000000000000" pitchFamily="2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2636CA2-66C2-6AD7-5D28-179B5FAB5EA7}"/>
              </a:ext>
            </a:extLst>
          </p:cNvPr>
          <p:cNvSpPr/>
          <p:nvPr/>
        </p:nvSpPr>
        <p:spPr>
          <a:xfrm rot="6982622" flipH="1">
            <a:off x="1964943" y="1516425"/>
            <a:ext cx="3825148" cy="3825148"/>
          </a:xfrm>
          <a:custGeom>
            <a:avLst/>
            <a:gdLst>
              <a:gd name="connsiteX0" fmla="*/ 2686989 w 2808503"/>
              <a:gd name="connsiteY0" fmla="*/ 1740553 h 2808503"/>
              <a:gd name="connsiteX1" fmla="*/ 2100289 w 2808503"/>
              <a:gd name="connsiteY1" fmla="*/ 2531170 h 2808503"/>
              <a:gd name="connsiteX2" fmla="*/ 2079574 w 2808503"/>
              <a:gd name="connsiteY2" fmla="*/ 2543599 h 2808503"/>
              <a:gd name="connsiteX3" fmla="*/ 1996712 w 2808503"/>
              <a:gd name="connsiteY3" fmla="*/ 2589173 h 2808503"/>
              <a:gd name="connsiteX4" fmla="*/ 1967711 w 2808503"/>
              <a:gd name="connsiteY4" fmla="*/ 2605745 h 2808503"/>
              <a:gd name="connsiteX5" fmla="*/ 1408394 w 2808503"/>
              <a:gd name="connsiteY5" fmla="*/ 2730038 h 2808503"/>
              <a:gd name="connsiteX6" fmla="*/ 1151523 w 2808503"/>
              <a:gd name="connsiteY6" fmla="*/ 2676178 h 2808503"/>
              <a:gd name="connsiteX7" fmla="*/ 799361 w 2808503"/>
              <a:gd name="connsiteY7" fmla="*/ 2324016 h 2808503"/>
              <a:gd name="connsiteX8" fmla="*/ 745501 w 2808503"/>
              <a:gd name="connsiteY8" fmla="*/ 2067145 h 2808503"/>
              <a:gd name="connsiteX9" fmla="*/ 799361 w 2808503"/>
              <a:gd name="connsiteY9" fmla="*/ 1806130 h 2808503"/>
              <a:gd name="connsiteX10" fmla="*/ 1151523 w 2808503"/>
              <a:gd name="connsiteY10" fmla="*/ 1453968 h 2808503"/>
              <a:gd name="connsiteX11" fmla="*/ 1412538 w 2808503"/>
              <a:gd name="connsiteY11" fmla="*/ 1400108 h 2808503"/>
              <a:gd name="connsiteX12" fmla="*/ 1669409 w 2808503"/>
              <a:gd name="connsiteY12" fmla="*/ 1346248 h 2808503"/>
              <a:gd name="connsiteX13" fmla="*/ 2021571 w 2808503"/>
              <a:gd name="connsiteY13" fmla="*/ 994086 h 2808503"/>
              <a:gd name="connsiteX14" fmla="*/ 2075431 w 2808503"/>
              <a:gd name="connsiteY14" fmla="*/ 737215 h 2808503"/>
              <a:gd name="connsiteX15" fmla="*/ 1897278 w 2808503"/>
              <a:gd name="connsiteY15" fmla="*/ 285619 h 2808503"/>
              <a:gd name="connsiteX16" fmla="*/ 1698410 w 2808503"/>
              <a:gd name="connsiteY16" fmla="*/ 140611 h 2808503"/>
              <a:gd name="connsiteX17" fmla="*/ 1462255 w 2808503"/>
              <a:gd name="connsiteY17" fmla="*/ 78465 h 2808503"/>
              <a:gd name="connsiteX18" fmla="*/ 2730038 w 2808503"/>
              <a:gd name="connsiteY18" fmla="*/ 1404251 h 2808503"/>
              <a:gd name="connsiteX19" fmla="*/ 2686989 w 2808503"/>
              <a:gd name="connsiteY19" fmla="*/ 1740553 h 2808503"/>
              <a:gd name="connsiteX20" fmla="*/ 2768861 w 2808503"/>
              <a:gd name="connsiteY20" fmla="*/ 1734187 h 2808503"/>
              <a:gd name="connsiteX21" fmla="*/ 1734186 w 2808503"/>
              <a:gd name="connsiteY21" fmla="*/ 39643 h 2808503"/>
              <a:gd name="connsiteX22" fmla="*/ 39643 w 2808503"/>
              <a:gd name="connsiteY22" fmla="*/ 1074318 h 2808503"/>
              <a:gd name="connsiteX23" fmla="*/ 1074317 w 2808503"/>
              <a:gd name="connsiteY23" fmla="*/ 2768861 h 2808503"/>
              <a:gd name="connsiteX24" fmla="*/ 2768861 w 2808503"/>
              <a:gd name="connsiteY24" fmla="*/ 1734187 h 2808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08503" h="2808503">
                <a:moveTo>
                  <a:pt x="2686989" y="1740553"/>
                </a:moveTo>
                <a:cubicBezTo>
                  <a:pt x="2602120" y="2065849"/>
                  <a:pt x="2395484" y="2350946"/>
                  <a:pt x="2100289" y="2531170"/>
                </a:cubicBezTo>
                <a:cubicBezTo>
                  <a:pt x="2092003" y="2535313"/>
                  <a:pt x="2087860" y="2539456"/>
                  <a:pt x="2079574" y="2543599"/>
                </a:cubicBezTo>
                <a:cubicBezTo>
                  <a:pt x="2050572" y="2560171"/>
                  <a:pt x="2025714" y="2576744"/>
                  <a:pt x="1996712" y="2589173"/>
                </a:cubicBezTo>
                <a:cubicBezTo>
                  <a:pt x="1988426" y="2593316"/>
                  <a:pt x="1975997" y="2597459"/>
                  <a:pt x="1967711" y="2605745"/>
                </a:cubicBezTo>
                <a:cubicBezTo>
                  <a:pt x="1793701" y="2688607"/>
                  <a:pt x="1603119" y="2730038"/>
                  <a:pt x="1408394" y="2730038"/>
                </a:cubicBezTo>
                <a:cubicBezTo>
                  <a:pt x="1321390" y="2730038"/>
                  <a:pt x="1234385" y="2713465"/>
                  <a:pt x="1151523" y="2676178"/>
                </a:cubicBezTo>
                <a:cubicBezTo>
                  <a:pt x="994086" y="2609888"/>
                  <a:pt x="865651" y="2481453"/>
                  <a:pt x="799361" y="2324016"/>
                </a:cubicBezTo>
                <a:cubicBezTo>
                  <a:pt x="766217" y="2241154"/>
                  <a:pt x="745501" y="2154149"/>
                  <a:pt x="745501" y="2067145"/>
                </a:cubicBezTo>
                <a:cubicBezTo>
                  <a:pt x="745501" y="1975997"/>
                  <a:pt x="762074" y="1888992"/>
                  <a:pt x="799361" y="1806130"/>
                </a:cubicBezTo>
                <a:cubicBezTo>
                  <a:pt x="865651" y="1648693"/>
                  <a:pt x="994086" y="1520258"/>
                  <a:pt x="1151523" y="1453968"/>
                </a:cubicBezTo>
                <a:cubicBezTo>
                  <a:pt x="1234385" y="1420824"/>
                  <a:pt x="1321390" y="1400108"/>
                  <a:pt x="1412538" y="1400108"/>
                </a:cubicBezTo>
                <a:cubicBezTo>
                  <a:pt x="1499542" y="1400108"/>
                  <a:pt x="1586547" y="1383536"/>
                  <a:pt x="1669409" y="1346248"/>
                </a:cubicBezTo>
                <a:cubicBezTo>
                  <a:pt x="1826846" y="1279959"/>
                  <a:pt x="1955281" y="1151523"/>
                  <a:pt x="2021571" y="994086"/>
                </a:cubicBezTo>
                <a:cubicBezTo>
                  <a:pt x="2054715" y="911224"/>
                  <a:pt x="2075431" y="824220"/>
                  <a:pt x="2075431" y="737215"/>
                </a:cubicBezTo>
                <a:cubicBezTo>
                  <a:pt x="2075431" y="567349"/>
                  <a:pt x="2013285" y="405768"/>
                  <a:pt x="1897278" y="285619"/>
                </a:cubicBezTo>
                <a:cubicBezTo>
                  <a:pt x="1839275" y="227616"/>
                  <a:pt x="1772986" y="177899"/>
                  <a:pt x="1698410" y="140611"/>
                </a:cubicBezTo>
                <a:cubicBezTo>
                  <a:pt x="1623835" y="103323"/>
                  <a:pt x="1545116" y="82608"/>
                  <a:pt x="1462255" y="78465"/>
                </a:cubicBezTo>
                <a:cubicBezTo>
                  <a:pt x="2170722" y="111610"/>
                  <a:pt x="2730038" y="695784"/>
                  <a:pt x="2730038" y="1404251"/>
                </a:cubicBezTo>
                <a:cubicBezTo>
                  <a:pt x="2730038" y="1519222"/>
                  <a:pt x="2715278" y="1632121"/>
                  <a:pt x="2686989" y="1740553"/>
                </a:cubicBezTo>
                <a:close/>
                <a:moveTo>
                  <a:pt x="2768861" y="1734187"/>
                </a:moveTo>
                <a:cubicBezTo>
                  <a:pt x="2951078" y="980534"/>
                  <a:pt x="2487839" y="221861"/>
                  <a:pt x="1734186" y="39643"/>
                </a:cubicBezTo>
                <a:cubicBezTo>
                  <a:pt x="980534" y="-142574"/>
                  <a:pt x="221861" y="320665"/>
                  <a:pt x="39643" y="1074318"/>
                </a:cubicBezTo>
                <a:cubicBezTo>
                  <a:pt x="-142575" y="1827970"/>
                  <a:pt x="320665" y="2586643"/>
                  <a:pt x="1074317" y="2768861"/>
                </a:cubicBezTo>
                <a:cubicBezTo>
                  <a:pt x="1827970" y="2951079"/>
                  <a:pt x="2586643" y="2487839"/>
                  <a:pt x="2768861" y="1734187"/>
                </a:cubicBezTo>
                <a:close/>
              </a:path>
            </a:pathLst>
          </a:custGeom>
          <a:solidFill>
            <a:srgbClr val="DD5454"/>
          </a:solidFill>
          <a:ln w="41374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452730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4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4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3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70B557-5EC0-6222-837F-C4686FCF2AE0}"/>
              </a:ext>
            </a:extLst>
          </p:cNvPr>
          <p:cNvSpPr txBox="1"/>
          <p:nvPr/>
        </p:nvSpPr>
        <p:spPr>
          <a:xfrm>
            <a:off x="1672772" y="1693577"/>
            <a:ext cx="563583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rgbClr val="F9F3EB"/>
                </a:solidFill>
                <a:latin typeface="Century Gothic" panose="020B0502020202020204" pitchFamily="34" charset="0"/>
              </a:rPr>
              <a:t>Canada</a:t>
            </a:r>
            <a:endParaRPr lang="ko-KR" altLang="en-US" sz="5400" b="1" dirty="0">
              <a:solidFill>
                <a:srgbClr val="F9F3EB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71C3B9-15DC-69D4-FD26-6080985F8FEB}"/>
              </a:ext>
            </a:extLst>
          </p:cNvPr>
          <p:cNvSpPr txBox="1"/>
          <p:nvPr/>
        </p:nvSpPr>
        <p:spPr>
          <a:xfrm>
            <a:off x="1774372" y="2698573"/>
            <a:ext cx="3086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Laws</a:t>
            </a:r>
          </a:p>
          <a:p>
            <a:r>
              <a:rPr lang="en-US" altLang="ko-KR" b="1" dirty="0">
                <a:solidFill>
                  <a:srgbClr val="DBC8AC"/>
                </a:solidFill>
                <a:latin typeface="Generica" panose="02000500000000000000" pitchFamily="2" charset="0"/>
              </a:rPr>
              <a:t>Domestic</a:t>
            </a:r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 </a:t>
            </a:r>
          </a:p>
          <a:p>
            <a:r>
              <a:rPr lang="en-US" altLang="ko-KR" dirty="0">
                <a:solidFill>
                  <a:srgbClr val="DBC8AC"/>
                </a:solidFill>
                <a:latin typeface="Generica" panose="02000500000000000000" pitchFamily="2" charset="0"/>
              </a:rPr>
              <a:t>Promoting homegrown talent</a:t>
            </a:r>
            <a:endParaRPr lang="ko-KR" altLang="en-US" dirty="0">
              <a:solidFill>
                <a:srgbClr val="DBC8AC"/>
              </a:solidFill>
              <a:latin typeface="Generica" panose="02000500000000000000" pitchFamily="2" charset="0"/>
            </a:endParaRPr>
          </a:p>
        </p:txBody>
      </p:sp>
      <p:pic>
        <p:nvPicPr>
          <p:cNvPr id="6" name="Graphic 5" descr="Maple Leaf outline">
            <a:extLst>
              <a:ext uri="{FF2B5EF4-FFF2-40B4-BE49-F238E27FC236}">
                <a16:creationId xmlns:a16="http://schemas.microsoft.com/office/drawing/2014/main" id="{95869603-6766-8556-B926-9E88FCFF6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451496">
            <a:off x="5057278" y="767727"/>
            <a:ext cx="5927186" cy="592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84232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54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00A4EE-E329-67F0-30D4-383D13A80C50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B7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B4A3F-58AC-1D91-D8B9-3A7F647B4B4F}"/>
              </a:ext>
            </a:extLst>
          </p:cNvPr>
          <p:cNvSpPr txBox="1"/>
          <p:nvPr/>
        </p:nvSpPr>
        <p:spPr>
          <a:xfrm>
            <a:off x="1469712" y="735955"/>
            <a:ext cx="2892138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4400" dirty="0">
                <a:solidFill>
                  <a:srgbClr val="B73F3F"/>
                </a:solidFill>
                <a:latin typeface="BubbleGum" panose="00000400000000000000" pitchFamily="2" charset="0"/>
              </a:rPr>
              <a:t>X</a:t>
            </a:r>
            <a:endParaRPr lang="ko-KR" altLang="en-US" sz="34400" dirty="0">
              <a:solidFill>
                <a:srgbClr val="B73F3F"/>
              </a:solidFill>
              <a:latin typeface="BubbleGum" panose="000004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99259A-90C5-889D-6755-37A147D5A97B}"/>
              </a:ext>
            </a:extLst>
          </p:cNvPr>
          <p:cNvSpPr txBox="1"/>
          <p:nvPr/>
        </p:nvSpPr>
        <p:spPr>
          <a:xfrm>
            <a:off x="7482584" y="865264"/>
            <a:ext cx="2996333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4400" dirty="0">
                <a:solidFill>
                  <a:srgbClr val="DD5454"/>
                </a:solidFill>
                <a:latin typeface="BubbleGum" panose="00000400000000000000" pitchFamily="2" charset="0"/>
              </a:rPr>
              <a:t>O</a:t>
            </a:r>
            <a:endParaRPr lang="ko-KR" altLang="en-US" sz="34400" dirty="0">
              <a:solidFill>
                <a:srgbClr val="DD5454"/>
              </a:solidFill>
              <a:latin typeface="BubbleGum" panose="000004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95A564-2726-89EE-5D31-C46926F21936}"/>
              </a:ext>
            </a:extLst>
          </p:cNvPr>
          <p:cNvSpPr txBox="1"/>
          <p:nvPr/>
        </p:nvSpPr>
        <p:spPr>
          <a:xfrm>
            <a:off x="2694625" y="2136339"/>
            <a:ext cx="6802749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b="1" dirty="0">
                <a:solidFill>
                  <a:srgbClr val="EDDBC0"/>
                </a:solidFill>
                <a:latin typeface="Century Gothic" panose="020B0502020202020204" pitchFamily="34" charset="0"/>
              </a:rPr>
              <a:t>Guess</a:t>
            </a:r>
            <a:r>
              <a:rPr lang="en-US" altLang="ko-KR" sz="5400" dirty="0">
                <a:solidFill>
                  <a:srgbClr val="EDDBC0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US" altLang="ko-KR" sz="5400" dirty="0">
                <a:solidFill>
                  <a:srgbClr val="EDDBC0"/>
                </a:solidFill>
                <a:latin typeface="Century Gothic" panose="020B0502020202020204" pitchFamily="34" charset="0"/>
              </a:rPr>
              <a:t>the </a:t>
            </a:r>
          </a:p>
          <a:p>
            <a:pPr algn="ctr"/>
            <a:r>
              <a:rPr lang="en-US" altLang="ko-KR" sz="5400" b="1" dirty="0">
                <a:solidFill>
                  <a:srgbClr val="EDDBC0"/>
                </a:solidFill>
                <a:latin typeface="Century Gothic" panose="020B0502020202020204" pitchFamily="34" charset="0"/>
              </a:rPr>
              <a:t>Canuck</a:t>
            </a:r>
            <a:endParaRPr lang="ko-KR" altLang="en-US" sz="5400" b="1" dirty="0">
              <a:solidFill>
                <a:srgbClr val="EDDB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285425"/>
      </p:ext>
    </p:extLst>
  </p:cSld>
  <p:clrMapOvr>
    <a:masterClrMapping/>
  </p:clrMapOvr>
  <p:transition spd="slow">
    <p:push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EB1AFD-804B-79C4-43E5-D9DD8D58BA6A}"/>
              </a:ext>
            </a:extLst>
          </p:cNvPr>
          <p:cNvSpPr txBox="1"/>
          <p:nvPr/>
        </p:nvSpPr>
        <p:spPr>
          <a:xfrm>
            <a:off x="2102265" y="752030"/>
            <a:ext cx="35602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Music Appreciation</a:t>
            </a:r>
          </a:p>
          <a:p>
            <a:r>
              <a:rPr lang="en-US" altLang="ko-KR" dirty="0"/>
              <a:t>Specific Songs to Review</a:t>
            </a:r>
          </a:p>
          <a:p>
            <a:r>
              <a:rPr lang="en-US" altLang="ko-KR" dirty="0"/>
              <a:t>Have trainees suggest songs</a:t>
            </a:r>
          </a:p>
          <a:p>
            <a:r>
              <a:rPr lang="en-US" altLang="ko-KR" dirty="0"/>
              <a:t>How to recommend something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74393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71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7A0075-44D8-C43E-C97A-0A3994617B29}"/>
              </a:ext>
            </a:extLst>
          </p:cNvPr>
          <p:cNvSpPr txBox="1"/>
          <p:nvPr/>
        </p:nvSpPr>
        <p:spPr>
          <a:xfrm>
            <a:off x="2694625" y="2551837"/>
            <a:ext cx="6802749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D6E4E5"/>
                </a:solidFill>
                <a:latin typeface="Century Gothic" panose="020B0502020202020204" pitchFamily="34" charset="0"/>
              </a:rPr>
              <a:t>How did Hallyu become </a:t>
            </a:r>
            <a:r>
              <a:rPr lang="en-US" altLang="ko-KR" sz="5400" b="1" dirty="0">
                <a:solidFill>
                  <a:srgbClr val="EFF5F5"/>
                </a:solidFill>
                <a:latin typeface="Century Gothic" panose="020B0502020202020204" pitchFamily="34" charset="0"/>
              </a:rPr>
              <a:t>popular</a:t>
            </a:r>
            <a:r>
              <a:rPr lang="en-US" altLang="ko-KR" sz="5400" dirty="0">
                <a:solidFill>
                  <a:srgbClr val="D6E4E5"/>
                </a:solidFill>
                <a:latin typeface="Century Gothic" panose="020B0502020202020204" pitchFamily="34" charset="0"/>
              </a:rPr>
              <a:t>? </a:t>
            </a:r>
            <a:endParaRPr lang="ko-KR" altLang="en-US" sz="5400" dirty="0">
              <a:solidFill>
                <a:srgbClr val="D6E4E5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368269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FB9D79-7628-C70F-41EF-A4415FD820F6}"/>
              </a:ext>
            </a:extLst>
          </p:cNvPr>
          <p:cNvSpPr txBox="1"/>
          <p:nvPr/>
        </p:nvSpPr>
        <p:spPr>
          <a:xfrm>
            <a:off x="1062644" y="530477"/>
            <a:ext cx="94011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effectLst/>
              </a:rPr>
              <a:t>Roll, M. (2021, October 21). </a:t>
            </a:r>
            <a:r>
              <a:rPr lang="en-US" altLang="ko-KR" i="1" dirty="0">
                <a:effectLst/>
              </a:rPr>
              <a:t>Korean Wave (Hallyu) - rise of Korea's Cultural Economy &amp; Pop culture</a:t>
            </a:r>
            <a:r>
              <a:rPr lang="en-US" altLang="ko-KR" dirty="0">
                <a:effectLst/>
              </a:rPr>
              <a:t>. Martin Roll. Retrieved December 2, 2022, from https://martinroll.com/resources/articles/asia/korean-wave-hallyu-the-rise-of-koreas-cultural-economy-pop-culture/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CBBB33-342B-A360-EE91-C582E63D2F9D}"/>
              </a:ext>
            </a:extLst>
          </p:cNvPr>
          <p:cNvSpPr txBox="1"/>
          <p:nvPr/>
        </p:nvSpPr>
        <p:spPr>
          <a:xfrm>
            <a:off x="1062644" y="1995011"/>
            <a:ext cx="94011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effectLst/>
              </a:rPr>
              <a:t>Ha, S. (2021, August 20). </a:t>
            </a:r>
            <a:r>
              <a:rPr lang="en-US" altLang="ko-KR" i="1" dirty="0">
                <a:effectLst/>
              </a:rPr>
              <a:t>The K-pop groups who sold the most albums to date</a:t>
            </a:r>
            <a:r>
              <a:rPr lang="en-US" altLang="ko-KR" dirty="0">
                <a:effectLst/>
              </a:rPr>
              <a:t>. </a:t>
            </a:r>
            <a:r>
              <a:rPr lang="en-US" altLang="ko-KR" dirty="0" err="1">
                <a:effectLst/>
              </a:rPr>
              <a:t>allkpop</a:t>
            </a:r>
            <a:r>
              <a:rPr lang="en-US" altLang="ko-KR" dirty="0">
                <a:effectLst/>
              </a:rPr>
              <a:t>. Retrieved December 2, 2022, from https://www.allkpop.com/article/2021/08/the-k-pop-groups-who-sold-the-most-albums-to-date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605B5E-0E56-4BFD-65D1-F6A4BD37EE92}"/>
              </a:ext>
            </a:extLst>
          </p:cNvPr>
          <p:cNvSpPr txBox="1"/>
          <p:nvPr/>
        </p:nvSpPr>
        <p:spPr>
          <a:xfrm>
            <a:off x="1062644" y="3182546"/>
            <a:ext cx="94011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marR="0" indent="-360045"/>
            <a:r>
              <a:rPr lang="en-US" altLang="ko-KR" sz="1800" dirty="0">
                <a:effectLst/>
                <a:latin typeface="굴림" panose="020B0600000101010101" pitchFamily="50" charset="-127"/>
                <a:ea typeface="굴림" panose="020B0600000101010101" pitchFamily="50" charset="-127"/>
                <a:cs typeface="굴림" panose="020B0600000101010101" pitchFamily="50" charset="-127"/>
              </a:rPr>
              <a:t>Government of Canada, C. R.-television and T. C. (C. R. T. C. (2009, August 10). </a:t>
            </a:r>
            <a:r>
              <a:rPr lang="en-US" altLang="ko-KR" sz="1800" i="1" dirty="0">
                <a:effectLst/>
                <a:latin typeface="굴림" panose="020B0600000101010101" pitchFamily="50" charset="-127"/>
                <a:ea typeface="굴림" panose="020B0600000101010101" pitchFamily="50" charset="-127"/>
                <a:cs typeface="굴림" panose="020B0600000101010101" pitchFamily="50" charset="-127"/>
              </a:rPr>
              <a:t>The MAPL system - defining a Canadian song</a:t>
            </a:r>
            <a:r>
              <a:rPr lang="en-US" altLang="ko-KR" sz="1800" dirty="0">
                <a:effectLst/>
                <a:latin typeface="굴림" panose="020B0600000101010101" pitchFamily="50" charset="-127"/>
                <a:ea typeface="굴림" panose="020B0600000101010101" pitchFamily="50" charset="-127"/>
                <a:cs typeface="굴림" panose="020B0600000101010101" pitchFamily="50" charset="-127"/>
              </a:rPr>
              <a:t>. CRTC. Retrieved November 23, 2022, from https://crtc.gc.ca/eng/info_sht/r1.htm </a:t>
            </a:r>
            <a:endParaRPr lang="en-US" altLang="ko-KR" sz="3600" dirty="0">
              <a:effectLst/>
              <a:latin typeface="굴림" panose="020B0600000101010101" pitchFamily="50" charset="-127"/>
              <a:ea typeface="굴림" panose="020B0600000101010101" pitchFamily="50" charset="-127"/>
              <a:cs typeface="굴림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DC9A36-5AF1-EEFE-0921-D123EA9B2435}"/>
              </a:ext>
            </a:extLst>
          </p:cNvPr>
          <p:cNvSpPr txBox="1"/>
          <p:nvPr/>
        </p:nvSpPr>
        <p:spPr>
          <a:xfrm>
            <a:off x="1062644" y="437008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/>
              <a:t>https://en.wikipedia.org/wiki/Broadcasting_Act_(Canada)</a:t>
            </a:r>
          </a:p>
        </p:txBody>
      </p:sp>
    </p:spTree>
    <p:extLst>
      <p:ext uri="{BB962C8B-B14F-4D97-AF65-F5344CB8AC3E}">
        <p14:creationId xmlns:p14="http://schemas.microsoft.com/office/powerpoint/2010/main" val="4254983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70B557-5EC0-6222-837F-C4686FCF2AE0}"/>
              </a:ext>
            </a:extLst>
          </p:cNvPr>
          <p:cNvSpPr txBox="1"/>
          <p:nvPr/>
        </p:nvSpPr>
        <p:spPr>
          <a:xfrm>
            <a:off x="6096000" y="1584251"/>
            <a:ext cx="5564696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rgbClr val="4A7174"/>
                </a:solidFill>
                <a:latin typeface="Century Gothic" panose="020B0502020202020204" pitchFamily="34" charset="0"/>
              </a:rPr>
              <a:t>Lifting the </a:t>
            </a:r>
            <a:r>
              <a:rPr lang="en-US" altLang="ko-KR" sz="5400" b="1" dirty="0">
                <a:solidFill>
                  <a:srgbClr val="EB6541"/>
                </a:solidFill>
                <a:latin typeface="Century Gothic" panose="020B0502020202020204" pitchFamily="34" charset="0"/>
              </a:rPr>
              <a:t>travel ban</a:t>
            </a:r>
            <a:r>
              <a:rPr lang="en-US" altLang="ko-KR" sz="5400" dirty="0">
                <a:solidFill>
                  <a:srgbClr val="4A7174"/>
                </a:solidFill>
                <a:latin typeface="Century Gothic" panose="020B0502020202020204" pitchFamily="34" charset="0"/>
              </a:rPr>
              <a:t> on Korean citizens. </a:t>
            </a:r>
            <a:endParaRPr lang="ko-KR" altLang="en-US" sz="5400" dirty="0">
              <a:solidFill>
                <a:srgbClr val="4A7174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71C3B9-15DC-69D4-FD26-6080985F8FEB}"/>
              </a:ext>
            </a:extLst>
          </p:cNvPr>
          <p:cNvSpPr txBox="1"/>
          <p:nvPr/>
        </p:nvSpPr>
        <p:spPr>
          <a:xfrm>
            <a:off x="6096000" y="4169574"/>
            <a:ext cx="5120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A7174"/>
                </a:solidFill>
                <a:latin typeface="Generica" panose="02000500000000000000" pitchFamily="2" charset="0"/>
              </a:rPr>
              <a:t>Exposure to other cultures and ways to do business</a:t>
            </a:r>
          </a:p>
          <a:p>
            <a:r>
              <a:rPr lang="en-US" altLang="ko-KR" dirty="0">
                <a:solidFill>
                  <a:srgbClr val="4A7174"/>
                </a:solidFill>
                <a:latin typeface="Generica" panose="02000500000000000000" pitchFamily="2" charset="0"/>
              </a:rPr>
              <a:t>(especially USA and Europe) </a:t>
            </a:r>
            <a:endParaRPr lang="ko-KR" altLang="en-US" dirty="0">
              <a:solidFill>
                <a:srgbClr val="4A7174"/>
              </a:solidFill>
              <a:latin typeface="Generica" panose="02000500000000000000" pitchFamily="2" charset="0"/>
            </a:endParaRPr>
          </a:p>
        </p:txBody>
      </p:sp>
      <p:pic>
        <p:nvPicPr>
          <p:cNvPr id="6" name="Graphic 5" descr="Airplane with solid fill">
            <a:extLst>
              <a:ext uri="{FF2B5EF4-FFF2-40B4-BE49-F238E27FC236}">
                <a16:creationId xmlns:a16="http://schemas.microsoft.com/office/drawing/2014/main" id="{95AC2FC9-B364-4D27-F4EC-4DD730194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2056" y="764192"/>
            <a:ext cx="5682343" cy="56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1564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70B557-5EC0-6222-837F-C4686FCF2AE0}"/>
              </a:ext>
            </a:extLst>
          </p:cNvPr>
          <p:cNvSpPr txBox="1"/>
          <p:nvPr/>
        </p:nvSpPr>
        <p:spPr>
          <a:xfrm>
            <a:off x="1635827" y="2118587"/>
            <a:ext cx="5412673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rgbClr val="4A7174"/>
                </a:solidFill>
                <a:latin typeface="Century Gothic" panose="020B0502020202020204" pitchFamily="34" charset="0"/>
              </a:rPr>
              <a:t>Restructuring </a:t>
            </a:r>
            <a:r>
              <a:rPr lang="en-US" altLang="ko-KR" sz="5400" b="1" dirty="0">
                <a:solidFill>
                  <a:srgbClr val="EB6541"/>
                </a:solidFill>
                <a:latin typeface="Century Gothic" panose="020B0502020202020204" pitchFamily="34" charset="0"/>
              </a:rPr>
              <a:t>Chaebols</a:t>
            </a:r>
            <a:endParaRPr lang="ko-KR" altLang="en-US" sz="5400" b="1" dirty="0">
              <a:solidFill>
                <a:srgbClr val="EB654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71C3B9-15DC-69D4-FD26-6080985F8FEB}"/>
              </a:ext>
            </a:extLst>
          </p:cNvPr>
          <p:cNvSpPr txBox="1"/>
          <p:nvPr/>
        </p:nvSpPr>
        <p:spPr>
          <a:xfrm>
            <a:off x="1635827" y="4093263"/>
            <a:ext cx="37481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A7174"/>
                </a:solidFill>
                <a:latin typeface="Generica" panose="02000500000000000000" pitchFamily="2" charset="0"/>
              </a:rPr>
              <a:t>IMF loan (1997) – Asian financial Crisis </a:t>
            </a:r>
          </a:p>
          <a:p>
            <a:r>
              <a:rPr lang="en-US" altLang="ko-KR" dirty="0">
                <a:solidFill>
                  <a:srgbClr val="4A7174"/>
                </a:solidFill>
                <a:latin typeface="Generica" panose="02000500000000000000" pitchFamily="2" charset="0"/>
              </a:rPr>
              <a:t>Only used 19.5B of 97B loan</a:t>
            </a:r>
          </a:p>
          <a:p>
            <a:r>
              <a:rPr lang="en-US" altLang="ko-KR" dirty="0">
                <a:solidFill>
                  <a:srgbClr val="4A7174"/>
                </a:solidFill>
                <a:latin typeface="Generica" panose="02000500000000000000" pitchFamily="2" charset="0"/>
              </a:rPr>
              <a:t>Paid back by the end of 2001</a:t>
            </a:r>
          </a:p>
          <a:p>
            <a:r>
              <a:rPr lang="en-US" altLang="ko-KR" dirty="0">
                <a:solidFill>
                  <a:srgbClr val="4A7174"/>
                </a:solidFill>
                <a:latin typeface="Generica" panose="02000500000000000000" pitchFamily="2" charset="0"/>
              </a:rPr>
              <a:t>Restructured chaebols to specialize</a:t>
            </a:r>
          </a:p>
          <a:p>
            <a:r>
              <a:rPr lang="en-US" altLang="ko-KR" dirty="0">
                <a:solidFill>
                  <a:srgbClr val="4A7174"/>
                </a:solidFill>
                <a:latin typeface="Generica" panose="02000500000000000000" pitchFamily="2" charset="0"/>
              </a:rPr>
              <a:t>Entrepreneurs emerged </a:t>
            </a:r>
          </a:p>
        </p:txBody>
      </p:sp>
      <p:pic>
        <p:nvPicPr>
          <p:cNvPr id="4" name="Graphic 3" descr="Board Of Directors with solid fill">
            <a:extLst>
              <a:ext uri="{FF2B5EF4-FFF2-40B4-BE49-F238E27FC236}">
                <a16:creationId xmlns:a16="http://schemas.microsoft.com/office/drawing/2014/main" id="{F3265ABC-A1AB-C54E-E132-A33B37189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8731" y="1053513"/>
            <a:ext cx="56388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85689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70B557-5EC0-6222-837F-C4686FCF2AE0}"/>
              </a:ext>
            </a:extLst>
          </p:cNvPr>
          <p:cNvSpPr txBox="1"/>
          <p:nvPr/>
        </p:nvSpPr>
        <p:spPr>
          <a:xfrm>
            <a:off x="6429828" y="1879197"/>
            <a:ext cx="5312229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b="1" dirty="0">
                <a:solidFill>
                  <a:srgbClr val="EB6541"/>
                </a:solidFill>
                <a:latin typeface="Century Gothic" panose="020B0502020202020204" pitchFamily="34" charset="0"/>
              </a:rPr>
              <a:t>Branding</a:t>
            </a:r>
            <a:r>
              <a:rPr lang="en-US" altLang="ko-KR" sz="5400" dirty="0">
                <a:solidFill>
                  <a:srgbClr val="4A7174"/>
                </a:solidFill>
                <a:latin typeface="Century Gothic" panose="020B0502020202020204" pitchFamily="34" charset="0"/>
              </a:rPr>
              <a:t> of Korean Companies</a:t>
            </a:r>
            <a:endParaRPr lang="ko-KR" altLang="en-US" sz="5400" dirty="0">
              <a:solidFill>
                <a:srgbClr val="4A7174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71C3B9-15DC-69D4-FD26-6080985F8FEB}"/>
              </a:ext>
            </a:extLst>
          </p:cNvPr>
          <p:cNvSpPr txBox="1"/>
          <p:nvPr/>
        </p:nvSpPr>
        <p:spPr>
          <a:xfrm>
            <a:off x="6429828" y="4598389"/>
            <a:ext cx="17796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A7174"/>
                </a:solidFill>
                <a:latin typeface="Generica" panose="02000500000000000000" pitchFamily="2" charset="0"/>
              </a:rPr>
              <a:t>Samsung, LG…</a:t>
            </a:r>
          </a:p>
          <a:p>
            <a:r>
              <a:rPr lang="en-US" altLang="ko-KR" dirty="0">
                <a:solidFill>
                  <a:srgbClr val="4A7174"/>
                </a:solidFill>
                <a:latin typeface="Generica" panose="02000500000000000000" pitchFamily="2" charset="0"/>
              </a:rPr>
              <a:t>Foreign markets</a:t>
            </a:r>
          </a:p>
          <a:p>
            <a:r>
              <a:rPr lang="en-US" altLang="ko-KR" dirty="0">
                <a:solidFill>
                  <a:srgbClr val="4A7174"/>
                </a:solidFill>
                <a:latin typeface="Generica" panose="02000500000000000000" pitchFamily="2" charset="0"/>
              </a:rPr>
              <a:t>Advertising </a:t>
            </a:r>
          </a:p>
          <a:p>
            <a:r>
              <a:rPr lang="en-US" altLang="ko-KR" dirty="0">
                <a:solidFill>
                  <a:srgbClr val="4A7174"/>
                </a:solidFill>
                <a:latin typeface="Generica" panose="02000500000000000000" pitchFamily="2" charset="0"/>
              </a:rPr>
              <a:t>High quality</a:t>
            </a:r>
            <a:endParaRPr lang="ko-KR" altLang="en-US" dirty="0">
              <a:solidFill>
                <a:srgbClr val="4A7174"/>
              </a:solidFill>
              <a:latin typeface="Generica" panose="02000500000000000000" pitchFamily="2" charset="0"/>
            </a:endParaRPr>
          </a:p>
        </p:txBody>
      </p:sp>
      <p:pic>
        <p:nvPicPr>
          <p:cNvPr id="6" name="Graphic 5" descr="Badge Tm with solid fill">
            <a:extLst>
              <a:ext uri="{FF2B5EF4-FFF2-40B4-BE49-F238E27FC236}">
                <a16:creationId xmlns:a16="http://schemas.microsoft.com/office/drawing/2014/main" id="{3E35202B-0CA1-FCF4-81EB-EA58F169A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548336">
            <a:off x="976131" y="1141321"/>
            <a:ext cx="4131208" cy="413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99623"/>
      </p:ext>
    </p:extLst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8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4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4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fographic showing the most valuable brands in 2022">
            <a:extLst>
              <a:ext uri="{FF2B5EF4-FFF2-40B4-BE49-F238E27FC236}">
                <a16:creationId xmlns:a16="http://schemas.microsoft.com/office/drawing/2014/main" id="{68909F75-0172-1296-816C-41C62A3D7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7" y="0"/>
            <a:ext cx="4443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28B9D5-A376-96E5-D063-96F7CEB59607}"/>
              </a:ext>
            </a:extLst>
          </p:cNvPr>
          <p:cNvSpPr txBox="1"/>
          <p:nvPr/>
        </p:nvSpPr>
        <p:spPr>
          <a:xfrm>
            <a:off x="192504" y="6398477"/>
            <a:ext cx="70745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600" dirty="0">
                <a:solidFill>
                  <a:srgbClr val="D6E4E5"/>
                </a:solidFill>
              </a:rPr>
              <a:t>https://www.visualcapitalist.com/top-100-most-valuable-brands-in-2022/</a:t>
            </a:r>
          </a:p>
        </p:txBody>
      </p:sp>
      <p:pic>
        <p:nvPicPr>
          <p:cNvPr id="4" name="Graphic 3" descr="Badge Tm with solid fill">
            <a:extLst>
              <a:ext uri="{FF2B5EF4-FFF2-40B4-BE49-F238E27FC236}">
                <a16:creationId xmlns:a16="http://schemas.microsoft.com/office/drawing/2014/main" id="{0162C72C-D385-C4D6-681B-4C9D34529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548336">
            <a:off x="396518" y="471214"/>
            <a:ext cx="2749831" cy="27498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61F525-7A1D-DC15-A040-8ECA4DA380A3}"/>
              </a:ext>
            </a:extLst>
          </p:cNvPr>
          <p:cNvSpPr txBox="1"/>
          <p:nvPr/>
        </p:nvSpPr>
        <p:spPr>
          <a:xfrm>
            <a:off x="2846182" y="2540238"/>
            <a:ext cx="271580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rgbClr val="4A7174"/>
                </a:solidFill>
                <a:latin typeface="Century Gothic" panose="020B0502020202020204" pitchFamily="34" charset="0"/>
              </a:rPr>
              <a:t>6 – </a:t>
            </a:r>
            <a:r>
              <a:rPr lang="en-US" altLang="ko-KR" sz="3200" b="1" dirty="0">
                <a:solidFill>
                  <a:srgbClr val="EB6541"/>
                </a:solidFill>
                <a:latin typeface="Century Gothic" panose="020B0502020202020204" pitchFamily="34" charset="0"/>
              </a:rPr>
              <a:t>Samsung</a:t>
            </a:r>
          </a:p>
          <a:p>
            <a:r>
              <a:rPr lang="en-US" altLang="ko-KR" sz="3200" dirty="0">
                <a:solidFill>
                  <a:srgbClr val="4A7174"/>
                </a:solidFill>
                <a:latin typeface="Century Gothic" panose="020B0502020202020204" pitchFamily="34" charset="0"/>
              </a:rPr>
              <a:t>72 – Hyundai</a:t>
            </a:r>
          </a:p>
          <a:p>
            <a:r>
              <a:rPr lang="en-US" altLang="ko-KR" sz="3200" dirty="0">
                <a:solidFill>
                  <a:srgbClr val="4A7174"/>
                </a:solidFill>
                <a:latin typeface="Century Gothic" panose="020B0502020202020204" pitchFamily="34" charset="0"/>
              </a:rPr>
              <a:t>73 – SK </a:t>
            </a:r>
          </a:p>
          <a:p>
            <a:r>
              <a:rPr lang="en-US" altLang="ko-KR" sz="3200" dirty="0">
                <a:solidFill>
                  <a:srgbClr val="4A7174"/>
                </a:solidFill>
                <a:latin typeface="Century Gothic" panose="020B0502020202020204" pitchFamily="34" charset="0"/>
              </a:rPr>
              <a:t>91 – LG</a:t>
            </a:r>
          </a:p>
        </p:txBody>
      </p:sp>
    </p:spTree>
    <p:extLst>
      <p:ext uri="{BB962C8B-B14F-4D97-AF65-F5344CB8AC3E}">
        <p14:creationId xmlns:p14="http://schemas.microsoft.com/office/powerpoint/2010/main" val="221091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70B557-5EC0-6222-837F-C4686FCF2AE0}"/>
              </a:ext>
            </a:extLst>
          </p:cNvPr>
          <p:cNvSpPr txBox="1"/>
          <p:nvPr/>
        </p:nvSpPr>
        <p:spPr>
          <a:xfrm>
            <a:off x="1635827" y="2118587"/>
            <a:ext cx="4997202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b="1" dirty="0">
                <a:solidFill>
                  <a:srgbClr val="EB6541"/>
                </a:solidFill>
                <a:latin typeface="Century Gothic" panose="020B0502020202020204" pitchFamily="34" charset="0"/>
              </a:rPr>
              <a:t>Censorship</a:t>
            </a:r>
            <a:r>
              <a:rPr lang="en-US" altLang="ko-KR" sz="5400" dirty="0">
                <a:solidFill>
                  <a:srgbClr val="4A7174"/>
                </a:solidFill>
                <a:latin typeface="Century Gothic" panose="020B0502020202020204" pitchFamily="34" charset="0"/>
              </a:rPr>
              <a:t> Laws </a:t>
            </a:r>
            <a:endParaRPr lang="ko-KR" altLang="en-US" sz="5400" dirty="0">
              <a:solidFill>
                <a:srgbClr val="4A7174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71C3B9-15DC-69D4-FD26-6080985F8FEB}"/>
              </a:ext>
            </a:extLst>
          </p:cNvPr>
          <p:cNvSpPr txBox="1"/>
          <p:nvPr/>
        </p:nvSpPr>
        <p:spPr>
          <a:xfrm>
            <a:off x="1635827" y="4093263"/>
            <a:ext cx="40254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4A7174"/>
                </a:solidFill>
                <a:latin typeface="Generica" panose="02000500000000000000" pitchFamily="2" charset="0"/>
              </a:rPr>
              <a:t>Lifting of the ban on controversial topics</a:t>
            </a:r>
          </a:p>
          <a:p>
            <a:r>
              <a:rPr lang="en-US" altLang="ko-KR" dirty="0">
                <a:solidFill>
                  <a:srgbClr val="4A7174"/>
                </a:solidFill>
                <a:latin typeface="Generica" panose="02000500000000000000" pitchFamily="2" charset="0"/>
              </a:rPr>
              <a:t>Freedom in creating media </a:t>
            </a:r>
          </a:p>
          <a:p>
            <a:r>
              <a:rPr lang="en-US" altLang="ko-KR" dirty="0">
                <a:solidFill>
                  <a:srgbClr val="4A7174"/>
                </a:solidFill>
                <a:latin typeface="Generica" panose="02000500000000000000" pitchFamily="2" charset="0"/>
              </a:rPr>
              <a:t>Emboldened youth </a:t>
            </a:r>
            <a:endParaRPr lang="ko-KR" altLang="en-US" dirty="0">
              <a:solidFill>
                <a:srgbClr val="4A7174"/>
              </a:solidFill>
              <a:latin typeface="Generica" panose="02000500000000000000" pitchFamily="2" charset="0"/>
            </a:endParaRPr>
          </a:p>
        </p:txBody>
      </p:sp>
      <p:pic>
        <p:nvPicPr>
          <p:cNvPr id="4" name="Graphic 3" descr="Worried face with solid fill with solid fill">
            <a:extLst>
              <a:ext uri="{FF2B5EF4-FFF2-40B4-BE49-F238E27FC236}">
                <a16:creationId xmlns:a16="http://schemas.microsoft.com/office/drawing/2014/main" id="{E835EEEA-D4E2-3CC7-8AEC-23F5743AE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1084942"/>
            <a:ext cx="4997201" cy="49972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2EECEF2-61C4-3AC4-8360-AC00CD516F78}"/>
              </a:ext>
            </a:extLst>
          </p:cNvPr>
          <p:cNvSpPr/>
          <p:nvPr/>
        </p:nvSpPr>
        <p:spPr>
          <a:xfrm>
            <a:off x="6429829" y="4093263"/>
            <a:ext cx="4310742" cy="812566"/>
          </a:xfrm>
          <a:prstGeom prst="rect">
            <a:avLst/>
          </a:prstGeom>
          <a:solidFill>
            <a:srgbClr val="D6E4E5"/>
          </a:solidFill>
          <a:ln w="76200">
            <a:solidFill>
              <a:srgbClr val="EFF5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2197150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3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630"/>
                                </p:stCondLst>
                                <p:childTnLst>
                                  <p:par>
                                    <p:cTn id="10" presetID="2" presetClass="entr" presetSubtype="4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856</Words>
  <Application>Microsoft Office PowerPoint</Application>
  <PresentationFormat>Widescreen</PresentationFormat>
  <Paragraphs>165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Generica</vt:lpstr>
      <vt:lpstr>굴림</vt:lpstr>
      <vt:lpstr>Century Gothic</vt:lpstr>
      <vt:lpstr>arial</vt:lpstr>
      <vt:lpstr>맑은 고딕</vt:lpstr>
      <vt:lpstr>arial</vt:lpstr>
      <vt:lpstr>BubbleGum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ESL Toybox</dc:creator>
  <cp:lastModifiedBy>ESL Toybox</cp:lastModifiedBy>
  <cp:revision>17</cp:revision>
  <dcterms:created xsi:type="dcterms:W3CDTF">2022-12-01T23:38:03Z</dcterms:created>
  <dcterms:modified xsi:type="dcterms:W3CDTF">2023-01-02T00:07:47Z</dcterms:modified>
</cp:coreProperties>
</file>