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8" r:id="rId3"/>
    <p:sldId id="275" r:id="rId4"/>
    <p:sldId id="264" r:id="rId5"/>
    <p:sldId id="293" r:id="rId6"/>
    <p:sldId id="276" r:id="rId7"/>
    <p:sldId id="266" r:id="rId8"/>
    <p:sldId id="294" r:id="rId9"/>
    <p:sldId id="277" r:id="rId10"/>
    <p:sldId id="257" r:id="rId11"/>
    <p:sldId id="278" r:id="rId12"/>
    <p:sldId id="267" r:id="rId13"/>
    <p:sldId id="279" r:id="rId14"/>
    <p:sldId id="259" r:id="rId15"/>
    <p:sldId id="280" r:id="rId16"/>
    <p:sldId id="265" r:id="rId17"/>
    <p:sldId id="295" r:id="rId18"/>
    <p:sldId id="281" r:id="rId19"/>
    <p:sldId id="260" r:id="rId20"/>
    <p:sldId id="282" r:id="rId21"/>
    <p:sldId id="261" r:id="rId22"/>
    <p:sldId id="283" r:id="rId23"/>
    <p:sldId id="269" r:id="rId24"/>
    <p:sldId id="296" r:id="rId25"/>
    <p:sldId id="284" r:id="rId26"/>
    <p:sldId id="263" r:id="rId27"/>
    <p:sldId id="285" r:id="rId28"/>
    <p:sldId id="268" r:id="rId29"/>
    <p:sldId id="297" r:id="rId30"/>
    <p:sldId id="286" r:id="rId31"/>
    <p:sldId id="270" r:id="rId32"/>
    <p:sldId id="298" r:id="rId33"/>
    <p:sldId id="287" r:id="rId34"/>
    <p:sldId id="273" r:id="rId35"/>
    <p:sldId id="288" r:id="rId36"/>
    <p:sldId id="271" r:id="rId37"/>
    <p:sldId id="289" r:id="rId38"/>
    <p:sldId id="272" r:id="rId39"/>
    <p:sldId id="299" r:id="rId40"/>
    <p:sldId id="290" r:id="rId41"/>
    <p:sldId id="262" r:id="rId42"/>
    <p:sldId id="291" r:id="rId43"/>
    <p:sldId id="274" r:id="rId44"/>
    <p:sldId id="300" r:id="rId45"/>
    <p:sldId id="292" r:id="rId46"/>
  </p:sldIdLst>
  <p:sldSz cx="12192000" cy="6858000"/>
  <p:notesSz cx="6858000" cy="9144000"/>
  <p:embeddedFontLst>
    <p:embeddedFont>
      <p:font typeface="Arial Narrow" panose="020B0606020202030204" pitchFamily="34" charset="0"/>
      <p:regular r:id="rId47"/>
      <p:bold r:id="rId48"/>
      <p:italic r:id="rId49"/>
      <p:boldItalic r:id="rId50"/>
    </p:embeddedFont>
    <p:embeddedFont>
      <p:font typeface="Berlin Sans FB" panose="020E0602020502020306" pitchFamily="34" charset="0"/>
      <p:regular r:id="rId51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Impact" panose="020B0806030902050204" pitchFamily="34" charset="0"/>
      <p:regular r:id="rId5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m schilstra" initials="ts" lastIdx="1" clrIdx="0">
    <p:extLst>
      <p:ext uri="{19B8F6BF-5375-455C-9EA6-DF929625EA0E}">
        <p15:presenceInfo xmlns:p15="http://schemas.microsoft.com/office/powerpoint/2012/main" userId="5a7f4fbf429c625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3DD"/>
    <a:srgbClr val="FFA69E"/>
    <a:srgbClr val="5E64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" y="11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0F83-81E9-429F-A7E9-E5F08360FD28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4AA6-9D59-489A-A4B4-7DF2839794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51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0F83-81E9-429F-A7E9-E5F08360FD28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4AA6-9D59-489A-A4B4-7DF2839794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263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0F83-81E9-429F-A7E9-E5F08360FD28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4AA6-9D59-489A-A4B4-7DF2839794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30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0F83-81E9-429F-A7E9-E5F08360FD28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4AA6-9D59-489A-A4B4-7DF2839794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491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0F83-81E9-429F-A7E9-E5F08360FD28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4AA6-9D59-489A-A4B4-7DF2839794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616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0F83-81E9-429F-A7E9-E5F08360FD28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4AA6-9D59-489A-A4B4-7DF2839794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777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0F83-81E9-429F-A7E9-E5F08360FD28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4AA6-9D59-489A-A4B4-7DF2839794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240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0F83-81E9-429F-A7E9-E5F08360FD28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4AA6-9D59-489A-A4B4-7DF2839794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021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0F83-81E9-429F-A7E9-E5F08360FD28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4AA6-9D59-489A-A4B4-7DF2839794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60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0F83-81E9-429F-A7E9-E5F08360FD28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4AA6-9D59-489A-A4B4-7DF2839794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342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0F83-81E9-429F-A7E9-E5F08360FD28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4AA6-9D59-489A-A4B4-7DF2839794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261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64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60F83-81E9-429F-A7E9-E5F08360FD28}" type="datetimeFigureOut">
              <a:rPr lang="ko-KR" altLang="en-US" smtClean="0"/>
              <a:t>2020-08-25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64AA6-9D59-489A-A4B4-7DF2839794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6323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0013C55-30F7-4BEC-BCAF-12D647F96437}"/>
              </a:ext>
            </a:extLst>
          </p:cNvPr>
          <p:cNvSpPr txBox="1"/>
          <p:nvPr/>
        </p:nvSpPr>
        <p:spPr>
          <a:xfrm>
            <a:off x="2202024" y="3915233"/>
            <a:ext cx="946746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600" spc="-300" dirty="0">
                <a:solidFill>
                  <a:srgbClr val="FAF3DD"/>
                </a:solidFill>
                <a:latin typeface="Impact" panose="020B0806030902050204" pitchFamily="34" charset="0"/>
              </a:rPr>
              <a:t>CANADIANS</a:t>
            </a:r>
            <a:endParaRPr lang="ko-KR" altLang="en-US" sz="16600" spc="-3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93690B-7ACC-466B-AACC-2D73083E9602}"/>
              </a:ext>
            </a:extLst>
          </p:cNvPr>
          <p:cNvSpPr txBox="1"/>
          <p:nvPr/>
        </p:nvSpPr>
        <p:spPr>
          <a:xfrm>
            <a:off x="6643397" y="2942767"/>
            <a:ext cx="48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Famous</a:t>
            </a:r>
            <a:endParaRPr lang="ko-KR" altLang="en-US" sz="9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FE089D-0308-4594-A377-EC547FB72EFF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98B713-B983-4340-8600-457C367F2838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332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pic>
        <p:nvPicPr>
          <p:cNvPr id="1028" name="Picture 4" descr="Drake Posts Photos of Son Adonis for the First Time">
            <a:extLst>
              <a:ext uri="{FF2B5EF4-FFF2-40B4-BE49-F238E27FC236}">
                <a16:creationId xmlns:a16="http://schemas.microsoft.com/office/drawing/2014/main" id="{D450248B-E87C-4324-A84E-E22A49C17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46" y="1896492"/>
            <a:ext cx="4321693" cy="43176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A28FA-D943-47B4-BD80-296A652B0BDB}"/>
              </a:ext>
            </a:extLst>
          </p:cNvPr>
          <p:cNvSpPr txBox="1"/>
          <p:nvPr/>
        </p:nvSpPr>
        <p:spPr>
          <a:xfrm>
            <a:off x="957134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Drake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050" name="Picture 2" descr="Bruno Mars Festival Tickets - Festicket">
            <a:extLst>
              <a:ext uri="{FF2B5EF4-FFF2-40B4-BE49-F238E27FC236}">
                <a16:creationId xmlns:a16="http://schemas.microsoft.com/office/drawing/2014/main" id="{A7AF7981-254E-429D-96D1-338EF3F3E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1"/>
          <a:stretch/>
        </p:blipFill>
        <p:spPr bwMode="auto">
          <a:xfrm>
            <a:off x="6529683" y="1686494"/>
            <a:ext cx="4773185" cy="44439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56CE8A-B6ED-4399-8C71-F298B129BA5F}"/>
              </a:ext>
            </a:extLst>
          </p:cNvPr>
          <p:cNvSpPr txBox="1"/>
          <p:nvPr/>
        </p:nvSpPr>
        <p:spPr>
          <a:xfrm>
            <a:off x="6634062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Bruno Mars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9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9091AC-AB28-42D1-8045-16BA2A078548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F21D29-4DCF-4634-9D1F-FB6EFEE7D976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2530" name="Picture 2" descr="Someone Is Spamming University of Michigan Students With 'Hotline ...">
            <a:extLst>
              <a:ext uri="{FF2B5EF4-FFF2-40B4-BE49-F238E27FC236}">
                <a16:creationId xmlns:a16="http://schemas.microsoft.com/office/drawing/2014/main" id="{63A9243F-22C7-439F-9F8E-2BE637CE2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29" b="99429" l="2429" r="98000">
                        <a14:foregroundMark x1="25286" y1="9286" x2="15000" y2="13000"/>
                        <a14:foregroundMark x1="15000" y1="13000" x2="11571" y2="22286"/>
                        <a14:foregroundMark x1="11571" y1="22286" x2="13571" y2="30714"/>
                        <a14:foregroundMark x1="13571" y1="30714" x2="16286" y2="33429"/>
                        <a14:foregroundMark x1="24286" y1="43286" x2="17429" y2="81000"/>
                        <a14:foregroundMark x1="17429" y1="81000" x2="26286" y2="87429"/>
                        <a14:foregroundMark x1="26286" y1="87429" x2="41000" y2="78000"/>
                        <a14:foregroundMark x1="41000" y1="78000" x2="51714" y2="79286"/>
                        <a14:foregroundMark x1="51714" y1="79286" x2="60143" y2="90857"/>
                        <a14:foregroundMark x1="60143" y1="90857" x2="82571" y2="96857"/>
                        <a14:foregroundMark x1="82571" y1="96857" x2="90286" y2="92286"/>
                        <a14:foregroundMark x1="90286" y1="92286" x2="94000" y2="79429"/>
                        <a14:foregroundMark x1="94000" y1="79429" x2="90857" y2="68429"/>
                        <a14:foregroundMark x1="90857" y1="68429" x2="69714" y2="43143"/>
                        <a14:foregroundMark x1="69714" y1="43143" x2="58714" y2="35286"/>
                        <a14:foregroundMark x1="58714" y1="35286" x2="57000" y2="34714"/>
                        <a14:foregroundMark x1="84571" y1="70000" x2="63429" y2="62857"/>
                        <a14:foregroundMark x1="63429" y1="62857" x2="44857" y2="62429"/>
                        <a14:foregroundMark x1="83571" y1="78429" x2="45857" y2="71000"/>
                        <a14:foregroundMark x1="45857" y1="71000" x2="36714" y2="67286"/>
                        <a14:foregroundMark x1="78000" y1="93857" x2="51143" y2="84000"/>
                        <a14:foregroundMark x1="44571" y1="17429" x2="52286" y2="13286"/>
                        <a14:foregroundMark x1="52286" y1="13286" x2="60571" y2="15714"/>
                        <a14:foregroundMark x1="60571" y1="15714" x2="85714" y2="47000"/>
                        <a14:foregroundMark x1="98000" y1="57143" x2="91143" y2="52429"/>
                        <a14:foregroundMark x1="96714" y1="61714" x2="95143" y2="96714"/>
                        <a14:foregroundMark x1="95143" y1="96714" x2="69857" y2="98000"/>
                        <a14:foregroundMark x1="47429" y1="92143" x2="48857" y2="99429"/>
                        <a14:foregroundMark x1="7571" y1="76000" x2="10000" y2="84143"/>
                        <a14:foregroundMark x1="10000" y1="84143" x2="11571" y2="86000"/>
                        <a14:foregroundMark x1="5571" y1="81000" x2="2571" y2="76429"/>
                        <a14:foregroundMark x1="19332" y1="6357" x2="18714" y2="6429"/>
                        <a14:foregroundMark x1="27286" y1="5429" x2="20447" y2="6227"/>
                        <a14:foregroundMark x1="18714" y1="7192" x2="18714" y2="7000"/>
                        <a14:backgroundMark x1="16571" y1="5143" x2="19429" y2="5143"/>
                        <a14:backgroundMark x1="19429" y1="5571" x2="19000" y2="6143"/>
                        <a14:backgroundMark x1="1857" y1="75571" x2="3286" y2="73000"/>
                        <a14:backgroundMark x1="2143" y1="77429" x2="4571" y2="70143"/>
                        <a14:backgroundMark x1="2143" y1="77286" x2="3714" y2="70571"/>
                        <a14:backgroundMark x1="18286" y1="6571" x2="18286" y2="6571"/>
                        <a14:backgroundMark x1="19000" y1="5714" x2="19000" y2="5714"/>
                        <a14:backgroundMark x1="18714" y1="5714" x2="18714" y2="5714"/>
                        <a14:backgroundMark x1="18714" y1="6143" x2="18714" y2="6143"/>
                        <a14:backgroundMark x1="18714" y1="6143" x2="18714" y2="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1238250"/>
            <a:ext cx="561975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84A56B-88A1-4AE2-A7BB-A89566CE4133}"/>
              </a:ext>
            </a:extLst>
          </p:cNvPr>
          <p:cNvSpPr txBox="1"/>
          <p:nvPr/>
        </p:nvSpPr>
        <p:spPr>
          <a:xfrm>
            <a:off x="997168" y="1669247"/>
            <a:ext cx="610603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Marvin’s Room (2011)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Take Care (2011)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The Motto (2012)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Hold on, We’re Going Home (2013)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Started From the Bottom (2013) 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Hotline Bling (2015)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Passionfruit (2017)</a:t>
            </a:r>
          </a:p>
          <a:p>
            <a:r>
              <a:rPr lang="en-US" altLang="ko-KR" sz="3600" dirty="0">
                <a:latin typeface="Arial Narrow" panose="020B0606020202030204" pitchFamily="34" charset="0"/>
              </a:rPr>
              <a:t>God’s Plan (2018) </a:t>
            </a:r>
          </a:p>
        </p:txBody>
      </p:sp>
      <p:pic>
        <p:nvPicPr>
          <p:cNvPr id="5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AF0B121A-763F-425C-B7FF-21935DF58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143" y="6193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mmanuel Macron's low profile on China is strategic | Financial Times">
            <a:extLst>
              <a:ext uri="{FF2B5EF4-FFF2-40B4-BE49-F238E27FC236}">
                <a16:creationId xmlns:a16="http://schemas.microsoft.com/office/drawing/2014/main" id="{EC0C6BAB-E737-4894-BFBA-C5CC7123E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0" r="21523"/>
          <a:stretch/>
        </p:blipFill>
        <p:spPr bwMode="auto">
          <a:xfrm>
            <a:off x="7285254" y="1686494"/>
            <a:ext cx="3918811" cy="45182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Prime Minister Justin Trudeau | Prime Minister of Canada">
            <a:extLst>
              <a:ext uri="{FF2B5EF4-FFF2-40B4-BE49-F238E27FC236}">
                <a16:creationId xmlns:a16="http://schemas.microsoft.com/office/drawing/2014/main" id="{FA556842-B550-458D-9CEC-BD0374105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91" y="1686494"/>
            <a:ext cx="4034853" cy="45930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6375634" y="5657671"/>
            <a:ext cx="58073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Emanuel Macron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391667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Justin Trudeau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4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ran plane victims would be alive had there been no regional ...">
            <a:extLst>
              <a:ext uri="{FF2B5EF4-FFF2-40B4-BE49-F238E27FC236}">
                <a16:creationId xmlns:a16="http://schemas.microsoft.com/office/drawing/2014/main" id="{029F791F-79DC-48D3-AD44-A31144B0C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38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FBFFD0-6FB7-411C-8222-A0DC0106355E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9BC0D6-60AC-4A4B-8A72-B41617B53D5A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129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S Charts: Travis Scott's 'The Scotts' Explodes to Number One ...">
            <a:extLst>
              <a:ext uri="{FF2B5EF4-FFF2-40B4-BE49-F238E27FC236}">
                <a16:creationId xmlns:a16="http://schemas.microsoft.com/office/drawing/2014/main" id="{2022F996-7C1D-4487-ABD8-D0D9C0342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8" r="20017" b="26043"/>
          <a:stretch/>
        </p:blipFill>
        <p:spPr bwMode="auto">
          <a:xfrm>
            <a:off x="678025" y="1585518"/>
            <a:ext cx="5078259" cy="44931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pic>
        <p:nvPicPr>
          <p:cNvPr id="10242" name="Picture 2" descr="See The Weeknd's Transformation In New Music Video For 'Starboy ...">
            <a:extLst>
              <a:ext uri="{FF2B5EF4-FFF2-40B4-BE49-F238E27FC236}">
                <a16:creationId xmlns:a16="http://schemas.microsoft.com/office/drawing/2014/main" id="{ACD043BA-D8D6-48EC-A845-AC567E25C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40" y="1772815"/>
            <a:ext cx="4407159" cy="44071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0CAD5-4FBB-4556-ABCF-0E64C45FB1B9}"/>
              </a:ext>
            </a:extLst>
          </p:cNvPr>
          <p:cNvSpPr txBox="1"/>
          <p:nvPr/>
        </p:nvSpPr>
        <p:spPr>
          <a:xfrm>
            <a:off x="6634062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The </a:t>
            </a:r>
            <a:r>
              <a:rPr lang="en-US" altLang="ko-KR" sz="6600" spc="-300" dirty="0" err="1">
                <a:solidFill>
                  <a:srgbClr val="FFA69E"/>
                </a:solidFill>
                <a:latin typeface="Berlin Sans FB" panose="020E0602020502020306" pitchFamily="34" charset="0"/>
              </a:rPr>
              <a:t>Weeknd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310CA-531B-4DFB-AEE9-E714B99AED2C}"/>
              </a:ext>
            </a:extLst>
          </p:cNvPr>
          <p:cNvSpPr txBox="1"/>
          <p:nvPr/>
        </p:nvSpPr>
        <p:spPr>
          <a:xfrm>
            <a:off x="391667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Travis Scott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71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256958-46CE-4F8A-A013-0CCAC4F408D4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D46E2F-E05A-4947-A95E-03F42C17487F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4578" name="Picture 2" descr="How The Weeknd Mastered his Brand - Trapital by Dan Runcie">
            <a:extLst>
              <a:ext uri="{FF2B5EF4-FFF2-40B4-BE49-F238E27FC236}">
                <a16:creationId xmlns:a16="http://schemas.microsoft.com/office/drawing/2014/main" id="{14490C10-18EB-4780-AEA0-77BBC57BF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9125" l="10000" r="90000">
                        <a14:foregroundMark x1="44750" y1="92000" x2="51250" y2="94625"/>
                        <a14:foregroundMark x1="51250" y1="94625" x2="51667" y2="94625"/>
                        <a14:foregroundMark x1="34083" y1="99125" x2="44417" y2="98625"/>
                        <a14:foregroundMark x1="57339" y1="4702" x2="58750" y2="4500"/>
                        <a14:foregroundMark x1="53500" y1="5250" x2="57302" y2="4707"/>
                        <a14:foregroundMark x1="58750" y1="4500" x2="63333" y2="8750"/>
                        <a14:foregroundMark x1="63987" y1="10922" x2="67583" y2="22875"/>
                        <a14:foregroundMark x1="63333" y1="8750" x2="63579" y2="9568"/>
                        <a14:foregroundMark x1="67583" y1="22875" x2="67583" y2="24000"/>
                        <a14:foregroundMark x1="57228" y1="4628" x2="54667" y2="3750"/>
                        <a14:foregroundMark x1="60500" y1="5750" x2="57356" y2="4672"/>
                        <a14:foregroundMark x1="46500" y1="10875" x2="46917" y2="11000"/>
                        <a14:backgroundMark x1="62333" y1="1250" x2="52500" y2="1375"/>
                        <a14:backgroundMark x1="56667" y1="2625" x2="56167" y2="3500"/>
                        <a14:backgroundMark x1="63917" y1="9750" x2="63667" y2="1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1" y="847725"/>
            <a:ext cx="9015413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8B6BA7-6B97-4AB1-A6A6-AB73E1BCF8DF}"/>
              </a:ext>
            </a:extLst>
          </p:cNvPr>
          <p:cNvSpPr txBox="1"/>
          <p:nvPr/>
        </p:nvSpPr>
        <p:spPr>
          <a:xfrm>
            <a:off x="1794214" y="2274838"/>
            <a:ext cx="49792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Wicked Games (2011)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The Hills (2015)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Starboy (2016) </a:t>
            </a:r>
          </a:p>
          <a:p>
            <a:r>
              <a:rPr lang="en-US" altLang="ko-KR" sz="3600" dirty="0">
                <a:latin typeface="Arial Narrow" panose="020B0606020202030204" pitchFamily="34" charset="0"/>
              </a:rPr>
              <a:t>I Can’t Feel My Face (2018) </a:t>
            </a:r>
          </a:p>
        </p:txBody>
      </p:sp>
      <p:pic>
        <p:nvPicPr>
          <p:cNvPr id="5" name="Weeknd - I Cant feel my face">
            <a:hlinkClick r:id="" action="ppaction://media"/>
            <a:extLst>
              <a:ext uri="{FF2B5EF4-FFF2-40B4-BE49-F238E27FC236}">
                <a16:creationId xmlns:a16="http://schemas.microsoft.com/office/drawing/2014/main" id="{FA05D3C1-2032-40E6-BA6A-1C81F65AB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65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4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pic>
        <p:nvPicPr>
          <p:cNvPr id="16386" name="Picture 2" descr="Jim Carrey gets real in his satirical fictional memoir – Orange ...">
            <a:extLst>
              <a:ext uri="{FF2B5EF4-FFF2-40B4-BE49-F238E27FC236}">
                <a16:creationId xmlns:a16="http://schemas.microsoft.com/office/drawing/2014/main" id="{D63B4F4C-939D-4F63-A03F-5657E689D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6" b="22183"/>
          <a:stretch/>
        </p:blipFill>
        <p:spPr bwMode="auto">
          <a:xfrm>
            <a:off x="7558695" y="1591461"/>
            <a:ext cx="3441191" cy="43982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Robin Williams' Best Roles: His 5 Most Memorable Movies | Time">
            <a:extLst>
              <a:ext uri="{FF2B5EF4-FFF2-40B4-BE49-F238E27FC236}">
                <a16:creationId xmlns:a16="http://schemas.microsoft.com/office/drawing/2014/main" id="{CEA1DE0B-7049-4AB3-BA90-BBF1977FD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" b="30153"/>
          <a:stretch/>
        </p:blipFill>
        <p:spPr bwMode="auto">
          <a:xfrm>
            <a:off x="1377124" y="1627465"/>
            <a:ext cx="3881261" cy="4326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6839335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Jim Carrey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360728" y="5657671"/>
            <a:ext cx="54834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Robbin Williams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8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mber slim">
            <a:hlinkClick r:id="" action="ppaction://media"/>
            <a:extLst>
              <a:ext uri="{FF2B5EF4-FFF2-40B4-BE49-F238E27FC236}">
                <a16:creationId xmlns:a16="http://schemas.microsoft.com/office/drawing/2014/main" id="{3CF8291D-3336-4D3C-8D3D-0B690FDB1A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0"/>
    </mc:Choice>
    <mc:Fallback xmlns="">
      <p:transition spd="slow" advTm="21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337764-44D2-4906-9189-2EB81AFAC2CE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536319-DA2D-4C8E-B0AD-1A60DFF3994F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5602" name="Picture 2" descr="Jim Carrey in Dumb and Dumber To - Movie Fanatic">
            <a:extLst>
              <a:ext uri="{FF2B5EF4-FFF2-40B4-BE49-F238E27FC236}">
                <a16:creationId xmlns:a16="http://schemas.microsoft.com/office/drawing/2014/main" id="{F13E6EB5-648C-4326-8E2C-CA99B9688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68" b="98772" l="10000" r="90000">
                        <a14:foregroundMark x1="32982" y1="74386" x2="27544" y2="84035"/>
                        <a14:foregroundMark x1="27544" y1="84035" x2="26842" y2="92982"/>
                        <a14:foregroundMark x1="26842" y1="92982" x2="30526" y2="95263"/>
                        <a14:foregroundMark x1="72632" y1="80351" x2="81754" y2="92982"/>
                        <a14:foregroundMark x1="81754" y1="92982" x2="83684" y2="98947"/>
                        <a14:foregroundMark x1="53860" y1="16491" x2="44737" y2="12807"/>
                        <a14:foregroundMark x1="44737" y1="12807" x2="44211" y2="12807"/>
                        <a14:foregroundMark x1="69825" y1="9298" x2="74035" y2="7368"/>
                        <a14:backgroundMark x1="21579" y1="70526" x2="26667" y2="67193"/>
                        <a14:backgroundMark x1="71754" y1="40351" x2="82456" y2="63333"/>
                        <a14:backgroundMark x1="82456" y1="63333" x2="88596" y2="69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10" y="4572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EF211E-9623-47C3-B934-D4C9449BA3D6}"/>
              </a:ext>
            </a:extLst>
          </p:cNvPr>
          <p:cNvSpPr txBox="1"/>
          <p:nvPr/>
        </p:nvSpPr>
        <p:spPr>
          <a:xfrm>
            <a:off x="411802" y="117693"/>
            <a:ext cx="7904728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Ace Ventura:  Pet Detective (1994)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The Mask (1994) </a:t>
            </a:r>
          </a:p>
          <a:p>
            <a:r>
              <a:rPr lang="en-US" altLang="ko-KR" sz="3600" dirty="0">
                <a:latin typeface="Arial Narrow" panose="020B0606020202030204" pitchFamily="34" charset="0"/>
              </a:rPr>
              <a:t>Dumb and Dumber (1994)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The Cable Guy (1996)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Liar, Liar (1996)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Truman Show (1998)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Man on the Moon (1999)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Me, Myself, and </a:t>
            </a:r>
            <a:r>
              <a:rPr lang="en-US" altLang="ko-KR" sz="3600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Irine</a:t>
            </a: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(2000)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How the Grinch Stole Christmas (2000)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Bruce Almighty (2003)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Eternal Sunshine of the Spotless Mind (2004)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A Series of Unfortunate Events (2004) </a:t>
            </a:r>
          </a:p>
        </p:txBody>
      </p:sp>
    </p:spTree>
    <p:extLst>
      <p:ext uri="{BB962C8B-B14F-4D97-AF65-F5344CB8AC3E}">
        <p14:creationId xmlns:p14="http://schemas.microsoft.com/office/powerpoint/2010/main" val="139392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pic>
        <p:nvPicPr>
          <p:cNvPr id="9218" name="Picture 2" descr="Shawn Mendes stood in silence with the Queen for 10 MINUTES ...">
            <a:extLst>
              <a:ext uri="{FF2B5EF4-FFF2-40B4-BE49-F238E27FC236}">
                <a16:creationId xmlns:a16="http://schemas.microsoft.com/office/drawing/2014/main" id="{13B8C498-F777-4798-95C5-9D62FC93B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7" y="1906829"/>
            <a:ext cx="3634784" cy="43726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D6F00-F5A1-47FA-A969-BB668AD97475}"/>
              </a:ext>
            </a:extLst>
          </p:cNvPr>
          <p:cNvSpPr txBox="1"/>
          <p:nvPr/>
        </p:nvSpPr>
        <p:spPr>
          <a:xfrm>
            <a:off x="6400801" y="5657671"/>
            <a:ext cx="5346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Shawn Mendes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098" name="Picture 2" descr="Selena Gomez + chef = fun times - CNN">
            <a:extLst>
              <a:ext uri="{FF2B5EF4-FFF2-40B4-BE49-F238E27FC236}">
                <a16:creationId xmlns:a16="http://schemas.microsoft.com/office/drawing/2014/main" id="{8FC3BAFD-4683-4A43-8AC1-A770A9FBB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 r="24165"/>
          <a:stretch/>
        </p:blipFill>
        <p:spPr bwMode="auto">
          <a:xfrm>
            <a:off x="996656" y="1809344"/>
            <a:ext cx="4104508" cy="4470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15F01-2C65-4E28-9777-BF301790446E}"/>
              </a:ext>
            </a:extLst>
          </p:cNvPr>
          <p:cNvSpPr txBox="1"/>
          <p:nvPr/>
        </p:nvSpPr>
        <p:spPr>
          <a:xfrm>
            <a:off x="391667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Selena Gomez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0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nteresting things you didn't know about Ariana Grande - Insider">
            <a:extLst>
              <a:ext uri="{FF2B5EF4-FFF2-40B4-BE49-F238E27FC236}">
                <a16:creationId xmlns:a16="http://schemas.microsoft.com/office/drawing/2014/main" id="{AE845C9A-9F21-4CDC-B796-F9F00D87B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8" r="17174" b="16872"/>
          <a:stretch/>
        </p:blipFill>
        <p:spPr bwMode="auto">
          <a:xfrm>
            <a:off x="6701174" y="1912775"/>
            <a:ext cx="4595168" cy="4368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pic>
        <p:nvPicPr>
          <p:cNvPr id="1026" name="Picture 2" descr="Justin Bieber - Age, Life &amp; Songs - Biography">
            <a:extLst>
              <a:ext uri="{FF2B5EF4-FFF2-40B4-BE49-F238E27FC236}">
                <a16:creationId xmlns:a16="http://schemas.microsoft.com/office/drawing/2014/main" id="{59559BFA-C167-480A-BEE8-671E196FE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92" y="1912775"/>
            <a:ext cx="3529771" cy="4366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51148C-5A2A-4BE5-9995-E06E70DF4FDE}"/>
              </a:ext>
            </a:extLst>
          </p:cNvPr>
          <p:cNvSpPr txBox="1"/>
          <p:nvPr/>
        </p:nvSpPr>
        <p:spPr>
          <a:xfrm>
            <a:off x="807522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Justin Bieber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A9E5D9-F12F-49E2-B953-809EFAD368A6}"/>
              </a:ext>
            </a:extLst>
          </p:cNvPr>
          <p:cNvSpPr txBox="1"/>
          <p:nvPr/>
        </p:nvSpPr>
        <p:spPr>
          <a:xfrm>
            <a:off x="6362508" y="5657671"/>
            <a:ext cx="54230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Ariana Grande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4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0526EF-A03B-48D8-8306-64B71AD47983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86239-EF26-4263-A8AA-0B3670B08083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8" name="Picture 4" descr="Shawn Mendes PNG 2 by hollandftmendes on DeviantArt">
            <a:extLst>
              <a:ext uri="{FF2B5EF4-FFF2-40B4-BE49-F238E27FC236}">
                <a16:creationId xmlns:a16="http://schemas.microsoft.com/office/drawing/2014/main" id="{9D391833-74EA-4E0C-8841-08EAC9E08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84" y="0"/>
            <a:ext cx="4535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C4C643-288B-4FDA-AB84-344DF717F98A}"/>
              </a:ext>
            </a:extLst>
          </p:cNvPr>
          <p:cNvSpPr txBox="1"/>
          <p:nvPr/>
        </p:nvSpPr>
        <p:spPr>
          <a:xfrm>
            <a:off x="1294956" y="2015758"/>
            <a:ext cx="70085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Stitches  (2015) </a:t>
            </a:r>
          </a:p>
          <a:p>
            <a:r>
              <a:rPr lang="en-US" altLang="ko-KR" sz="3600" dirty="0">
                <a:latin typeface="Arial Narrow" panose="020B0606020202030204" pitchFamily="34" charset="0"/>
              </a:rPr>
              <a:t>There’s Nothing Holding Me Back (2016)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In My Blood (2018) 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Senorita (2019)</a:t>
            </a:r>
          </a:p>
        </p:txBody>
      </p:sp>
      <p:pic>
        <p:nvPicPr>
          <p:cNvPr id="6" name="Shawn Mendes - Nothing Holding me back">
            <a:hlinkClick r:id="" action="ppaction://media"/>
            <a:extLst>
              <a:ext uri="{FF2B5EF4-FFF2-40B4-BE49-F238E27FC236}">
                <a16:creationId xmlns:a16="http://schemas.microsoft.com/office/drawing/2014/main" id="{40AD2F5F-892D-4574-8487-C0839F54F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143" y="6237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6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ichael Buble to play 2020 OKC concert">
            <a:extLst>
              <a:ext uri="{FF2B5EF4-FFF2-40B4-BE49-F238E27FC236}">
                <a16:creationId xmlns:a16="http://schemas.microsoft.com/office/drawing/2014/main" id="{12E6B2B5-60FD-4BD0-80C9-218508946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04" y="1586203"/>
            <a:ext cx="3665116" cy="47348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391667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Michael </a:t>
            </a:r>
            <a:r>
              <a:rPr lang="en-US" altLang="ko-KR" sz="6600" spc="-300" dirty="0" err="1">
                <a:solidFill>
                  <a:srgbClr val="FFA69E"/>
                </a:solidFill>
                <a:latin typeface="Berlin Sans FB" panose="020E0602020502020306" pitchFamily="34" charset="0"/>
              </a:rPr>
              <a:t>Buble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122" name="Picture 2" descr="Charlie Puth Drops 'The Way I Am' Music Video | TigerBeat">
            <a:extLst>
              <a:ext uri="{FF2B5EF4-FFF2-40B4-BE49-F238E27FC236}">
                <a16:creationId xmlns:a16="http://schemas.microsoft.com/office/drawing/2014/main" id="{903CC18D-485E-4280-AEF6-307F447E6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r="28319"/>
          <a:stretch/>
        </p:blipFill>
        <p:spPr bwMode="auto">
          <a:xfrm>
            <a:off x="7090837" y="1296230"/>
            <a:ext cx="4269995" cy="47517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6839335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Charlie </a:t>
            </a:r>
            <a:r>
              <a:rPr lang="en-US" altLang="ko-KR" sz="6600" spc="-300" dirty="0" err="1">
                <a:solidFill>
                  <a:srgbClr val="FFA69E"/>
                </a:solidFill>
                <a:latin typeface="Berlin Sans FB" panose="020E0602020502020306" pitchFamily="34" charset="0"/>
              </a:rPr>
              <a:t>Puth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54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81FD76-0352-4388-9512-B86B942AE4FE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F97075-1D52-40AE-B2D9-2403FEBC90DB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52" name="Picture 4" descr="Michael Bublé set to replace Ant and Dec as the host of Brit ...">
            <a:extLst>
              <a:ext uri="{FF2B5EF4-FFF2-40B4-BE49-F238E27FC236}">
                <a16:creationId xmlns:a16="http://schemas.microsoft.com/office/drawing/2014/main" id="{03B30B2F-9CC2-413A-AB54-F8A64ECC8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929" l="9937" r="97161">
                        <a14:foregroundMark x1="97161" y1="44787" x2="89905" y2="41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685" y="-314470"/>
            <a:ext cx="6087115" cy="81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6CC190-FBF9-42D2-823D-5270CF3D3541}"/>
              </a:ext>
            </a:extLst>
          </p:cNvPr>
          <p:cNvSpPr txBox="1"/>
          <p:nvPr/>
        </p:nvSpPr>
        <p:spPr>
          <a:xfrm>
            <a:off x="1355916" y="2274838"/>
            <a:ext cx="48958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Home (2005)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Save the Last Dance (2005)</a:t>
            </a:r>
          </a:p>
          <a:p>
            <a:r>
              <a:rPr lang="en-US" altLang="ko-KR" sz="3600" dirty="0">
                <a:latin typeface="Arial Narrow" panose="020B0606020202030204" pitchFamily="34" charset="0"/>
              </a:rPr>
              <a:t>Everything (2007)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Haven’t Met You Yet (2009) </a:t>
            </a:r>
          </a:p>
        </p:txBody>
      </p:sp>
      <p:pic>
        <p:nvPicPr>
          <p:cNvPr id="6" name="Buble - everything">
            <a:hlinkClick r:id="" action="ppaction://media"/>
            <a:extLst>
              <a:ext uri="{FF2B5EF4-FFF2-40B4-BE49-F238E27FC236}">
                <a16:creationId xmlns:a16="http://schemas.microsoft.com/office/drawing/2014/main" id="{6DF02E98-D1F7-48FB-A38E-E543E2ABF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257" y="6085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fficial Chicago Bulls Jersey - Signed by Michael Jordan ...">
            <a:extLst>
              <a:ext uri="{FF2B5EF4-FFF2-40B4-BE49-F238E27FC236}">
                <a16:creationId xmlns:a16="http://schemas.microsoft.com/office/drawing/2014/main" id="{E3963CCE-B5B8-4F52-837A-F8CCD12B2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6" r="15605"/>
          <a:stretch/>
        </p:blipFill>
        <p:spPr bwMode="auto">
          <a:xfrm>
            <a:off x="6740410" y="1639669"/>
            <a:ext cx="4770857" cy="457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6631354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Michael Jordan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2290" name="Picture 2" descr="Wayne Gretzky by the numbers: A look at 'The Great One's' NHL ...">
            <a:extLst>
              <a:ext uri="{FF2B5EF4-FFF2-40B4-BE49-F238E27FC236}">
                <a16:creationId xmlns:a16="http://schemas.microsoft.com/office/drawing/2014/main" id="{BAA31A5A-BEEF-439F-8137-0D1B578BE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r="22704"/>
          <a:stretch/>
        </p:blipFill>
        <p:spPr bwMode="auto">
          <a:xfrm>
            <a:off x="680733" y="1754154"/>
            <a:ext cx="4671933" cy="46466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1" y="5657671"/>
            <a:ext cx="56632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Wayne Gretzky  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8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etzky slim">
            <a:hlinkClick r:id="" action="ppaction://media"/>
            <a:extLst>
              <a:ext uri="{FF2B5EF4-FFF2-40B4-BE49-F238E27FC236}">
                <a16:creationId xmlns:a16="http://schemas.microsoft.com/office/drawing/2014/main" id="{2FD00AD2-DB0D-4703-AD4E-5144C60F08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94732" y="0"/>
            <a:ext cx="13381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5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00"/>
    </mc:Choice>
    <mc:Fallback xmlns="">
      <p:transition spd="slow" advTm="5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E38096-443E-4E6A-822B-C52EEFF6D7EC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672F20-B5B7-4ABA-B900-D59DF599D877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C18A0-AF94-4A3B-8545-D5485916C8E9}"/>
              </a:ext>
            </a:extLst>
          </p:cNvPr>
          <p:cNvSpPr txBox="1"/>
          <p:nvPr/>
        </p:nvSpPr>
        <p:spPr>
          <a:xfrm>
            <a:off x="773208" y="1081378"/>
            <a:ext cx="685796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61 NHL records: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Most goals (career) 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Most goals (season) 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Most assists (career)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Most assists (season)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Most points (career) 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Most points (season) 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Stanley Cup (1984,1985,1987,1988)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Team Canada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Number has been retired   </a:t>
            </a:r>
          </a:p>
        </p:txBody>
      </p:sp>
      <p:pic>
        <p:nvPicPr>
          <p:cNvPr id="6146" name="Picture 2" descr="Wayne Gretzky a big believer in Olympics">
            <a:extLst>
              <a:ext uri="{FF2B5EF4-FFF2-40B4-BE49-F238E27FC236}">
                <a16:creationId xmlns:a16="http://schemas.microsoft.com/office/drawing/2014/main" id="{94B1559B-7C8C-4A60-9046-51DD9E807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08" b="97049" l="9961" r="89844">
                        <a14:foregroundMark x1="30371" y1="91493" x2="33594" y2="86458"/>
                        <a14:foregroundMark x1="43262" y1="57639" x2="49805" y2="51215"/>
                        <a14:foregroundMark x1="49805" y1="51215" x2="47461" y2="55035"/>
                        <a14:foregroundMark x1="44629" y1="59375" x2="43555" y2="58854"/>
                        <a14:foregroundMark x1="35254" y1="45139" x2="43164" y2="58333"/>
                        <a14:foregroundMark x1="45117" y1="63715" x2="49121" y2="69097"/>
                        <a14:foregroundMark x1="52415" y1="76209" x2="54590" y2="80903"/>
                        <a14:foregroundMark x1="49121" y1="69097" x2="51984" y2="75278"/>
                        <a14:foregroundMark x1="67871" y1="86979" x2="62402" y2="89063"/>
                        <a14:foregroundMark x1="62402" y1="89063" x2="57617" y2="87153"/>
                        <a14:foregroundMark x1="57617" y1="87153" x2="56826" y2="85406"/>
                        <a14:foregroundMark x1="66113" y1="97049" x2="65918" y2="96181"/>
                        <a14:foregroundMark x1="60840" y1="39583" x2="59082" y2="30556"/>
                        <a14:foregroundMark x1="59082" y1="30556" x2="51563" y2="17014"/>
                        <a14:foregroundMark x1="51563" y1="17014" x2="50000" y2="9375"/>
                        <a14:foregroundMark x1="48828" y1="5208" x2="50000" y2="7292"/>
                        <a14:foregroundMark x1="38574" y1="72917" x2="37305" y2="71875"/>
                        <a14:foregroundMark x1="36328" y1="72222" x2="39453" y2="75347"/>
                        <a14:foregroundMark x1="39551" y1="76042" x2="38965" y2="76389"/>
                        <a14:foregroundMark x1="31738" y1="31424" x2="32324" y2="34375"/>
                        <a14:foregroundMark x1="34863" y1="18750" x2="39551" y2="15625"/>
                        <a14:foregroundMark x1="39551" y1="15625" x2="43262" y2="15625"/>
                        <a14:foregroundMark x1="35156" y1="18229" x2="44629" y2="15278"/>
                        <a14:foregroundMark x1="55371" y1="41146" x2="53711" y2="43924"/>
                        <a14:foregroundMark x1="42871" y1="35417" x2="44824" y2="40972"/>
                        <a14:foregroundMark x1="58789" y1="86632" x2="57360" y2="84641"/>
                        <a14:foregroundMark x1="58496" y1="86632" x2="57313" y2="84709"/>
                        <a14:foregroundMark x1="58203" y1="85938" x2="57537" y2="84389"/>
                        <a14:backgroundMark x1="42578" y1="83507" x2="42383" y2="72917"/>
                        <a14:backgroundMark x1="67871" y1="78472" x2="67578" y2="70833"/>
                        <a14:backgroundMark x1="60254" y1="81076" x2="55664" y2="76389"/>
                        <a14:backgroundMark x1="55664" y1="76389" x2="55664" y2="75000"/>
                        <a14:backgroundMark x1="52246" y1="80035" x2="52051" y2="77951"/>
                        <a14:backgroundMark x1="40332" y1="6076" x2="12012" y2="9722"/>
                        <a14:backgroundMark x1="12012" y1="9722" x2="8301" y2="9201"/>
                        <a14:backgroundMark x1="56445" y1="80903" x2="56445" y2="80903"/>
                        <a14:backgroundMark x1="55664" y1="80382" x2="55957" y2="79514"/>
                        <a14:backgroundMark x1="55371" y1="79514" x2="57910" y2="83854"/>
                        <a14:backgroundMark x1="39551" y1="88715" x2="35352" y2="96007"/>
                        <a14:backgroundMark x1="35352" y1="96007" x2="37402" y2="87500"/>
                        <a14:backgroundMark x1="37402" y1="87500" x2="38965" y2="84201"/>
                        <a14:backgroundMark x1="52637" y1="73611" x2="67090" y2="77083"/>
                        <a14:backgroundMark x1="32031" y1="95833" x2="37012" y2="91667"/>
                        <a14:backgroundMark x1="37012" y1="91667" x2="38281" y2="88194"/>
                        <a14:backgroundMark x1="38867" y1="88194" x2="39844" y2="92188"/>
                        <a14:backgroundMark x1="56250" y1="2951" x2="79199" y2="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28" y="1154333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6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éline Dion - All By Myself (Live in Boston, 2008) - YouTube">
            <a:extLst>
              <a:ext uri="{FF2B5EF4-FFF2-40B4-BE49-F238E27FC236}">
                <a16:creationId xmlns:a16="http://schemas.microsoft.com/office/drawing/2014/main" id="{8ABF1B8B-E653-4564-9E89-C68E49304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7" r="8164"/>
          <a:stretch/>
        </p:blipFill>
        <p:spPr bwMode="auto">
          <a:xfrm>
            <a:off x="7253466" y="1621008"/>
            <a:ext cx="3710004" cy="45906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6839335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Celine Dion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pic>
        <p:nvPicPr>
          <p:cNvPr id="7170" name="Picture 2" descr="Gwen Stefani's biggest career moments | Gallery | Wonderwall.com">
            <a:extLst>
              <a:ext uri="{FF2B5EF4-FFF2-40B4-BE49-F238E27FC236}">
                <a16:creationId xmlns:a16="http://schemas.microsoft.com/office/drawing/2014/main" id="{1AB73366-7CD6-4152-B061-43446A76A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" b="15046"/>
          <a:stretch/>
        </p:blipFill>
        <p:spPr bwMode="auto">
          <a:xfrm>
            <a:off x="1394497" y="1516525"/>
            <a:ext cx="3767936" cy="45906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752394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Gwen Stefani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0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D2FA03-3D92-468F-BE92-D6577059ECA8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E39276-8199-47CA-9D15-984E6D399CDC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9155B-AFF7-40AB-B115-8AADE759F75C}"/>
              </a:ext>
            </a:extLst>
          </p:cNvPr>
          <p:cNvSpPr txBox="1"/>
          <p:nvPr/>
        </p:nvSpPr>
        <p:spPr>
          <a:xfrm>
            <a:off x="1173036" y="1345198"/>
            <a:ext cx="729398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Where Does My Heart Beat Now? (1990) 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Beauty and the Beast (1992)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The Power of Love (1993)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It’s All Coming Back to Me (1996)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Because You Loved Me (1996)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All by Myself (1996) </a:t>
            </a:r>
          </a:p>
          <a:p>
            <a:r>
              <a:rPr lang="en-US" altLang="ko-KR" sz="3600" dirty="0">
                <a:latin typeface="Arial Narrow" panose="020B0606020202030204" pitchFamily="34" charset="0"/>
              </a:rPr>
              <a:t>My Heart Will Go On (1997)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I Drove All Night (2000) </a:t>
            </a:r>
          </a:p>
        </p:txBody>
      </p:sp>
      <p:pic>
        <p:nvPicPr>
          <p:cNvPr id="2052" name="Picture 4" descr="Video De Show De Celine Dion | Ville du Muy">
            <a:extLst>
              <a:ext uri="{FF2B5EF4-FFF2-40B4-BE49-F238E27FC236}">
                <a16:creationId xmlns:a16="http://schemas.microsoft.com/office/drawing/2014/main" id="{01022FC5-E1F0-486B-9F0C-446348255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11" y="1468494"/>
            <a:ext cx="5389506" cy="538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eline dion - titanic">
            <a:hlinkClick r:id="" action="ppaction://media"/>
            <a:extLst>
              <a:ext uri="{FF2B5EF4-FFF2-40B4-BE49-F238E27FC236}">
                <a16:creationId xmlns:a16="http://schemas.microsoft.com/office/drawing/2014/main" id="{E320704E-6EA2-4419-9656-88B4EB2A2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171" y="612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4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aron Fotheringham — IE Disabilities EXPO">
            <a:extLst>
              <a:ext uri="{FF2B5EF4-FFF2-40B4-BE49-F238E27FC236}">
                <a16:creationId xmlns:a16="http://schemas.microsoft.com/office/drawing/2014/main" id="{C5E11C32-16DD-4F1D-8EF7-367DE8C8E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" b="32721"/>
          <a:stretch/>
        </p:blipFill>
        <p:spPr bwMode="auto">
          <a:xfrm>
            <a:off x="911984" y="1585519"/>
            <a:ext cx="4572000" cy="4311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758027" y="4734342"/>
            <a:ext cx="48799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Aaron Fotheringham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3314" name="Picture 2" descr="A Message of Hope – 40th Anniversary of Terry Fox's Run Across ...">
            <a:extLst>
              <a:ext uri="{FF2B5EF4-FFF2-40B4-BE49-F238E27FC236}">
                <a16:creationId xmlns:a16="http://schemas.microsoft.com/office/drawing/2014/main" id="{035B9989-C2CF-4183-8F88-DDCA4E35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56" y="438538"/>
            <a:ext cx="3828368" cy="55610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6839335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Terry Fox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rry Fox Slim">
            <a:hlinkClick r:id="" action="ppaction://media"/>
            <a:extLst>
              <a:ext uri="{FF2B5EF4-FFF2-40B4-BE49-F238E27FC236}">
                <a16:creationId xmlns:a16="http://schemas.microsoft.com/office/drawing/2014/main" id="{5B8F3BB2-DFFD-47EF-8007-6B04F764C7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1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0"/>
    </mc:Choice>
    <mc:Fallback xmlns="">
      <p:transition spd="slow" advTm="1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32A3C7-9737-41C7-985E-8C26317E6751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33BBCE-D3C7-4D0D-9323-3616AD1575B1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9458" name="Picture 2" descr="Download Justin Bieber HQ PNG Image | FreePNGImg">
            <a:extLst>
              <a:ext uri="{FF2B5EF4-FFF2-40B4-BE49-F238E27FC236}">
                <a16:creationId xmlns:a16="http://schemas.microsoft.com/office/drawing/2014/main" id="{84D2EED3-BBE4-4428-A5FB-1A73F833C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-20113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0B6D2-4659-4FB4-8BEA-AB12BB2F4D9C}"/>
              </a:ext>
            </a:extLst>
          </p:cNvPr>
          <p:cNvSpPr txBox="1"/>
          <p:nvPr/>
        </p:nvSpPr>
        <p:spPr>
          <a:xfrm>
            <a:off x="1371922" y="2103962"/>
            <a:ext cx="557120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Baby (2010)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As Long as You Love Me (2013)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Let Me Love You</a:t>
            </a:r>
            <a:r>
              <a:rPr lang="ko-KR" altLang="en-US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(2013)</a:t>
            </a:r>
            <a:r>
              <a:rPr lang="ko-KR" altLang="en-US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en-US" altLang="ko-KR" sz="3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Love Yourself (2015)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I Don’t Care (2019)</a:t>
            </a:r>
          </a:p>
          <a:p>
            <a:r>
              <a:rPr lang="en-US" altLang="ko-KR" sz="3600" dirty="0">
                <a:latin typeface="Arial Narrow" panose="020B0606020202030204" pitchFamily="34" charset="0"/>
              </a:rPr>
              <a:t>Sorry (2019) </a:t>
            </a:r>
          </a:p>
        </p:txBody>
      </p:sp>
      <p:pic>
        <p:nvPicPr>
          <p:cNvPr id="5" name="Bieber - Sorry">
            <a:hlinkClick r:id="" action="ppaction://media"/>
            <a:extLst>
              <a:ext uri="{FF2B5EF4-FFF2-40B4-BE49-F238E27FC236}">
                <a16:creationId xmlns:a16="http://schemas.microsoft.com/office/drawing/2014/main" id="{752DC2E6-1A77-4120-8DE5-D04D73F39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686" y="607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2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357432-7642-40CB-AAED-36B99FB27E14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6F3D1F-5CEE-487D-8EB6-4501C062FA46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56BF2A-284D-4C55-9CD0-5A412F8F762C}"/>
              </a:ext>
            </a:extLst>
          </p:cNvPr>
          <p:cNvSpPr txBox="1"/>
          <p:nvPr/>
        </p:nvSpPr>
        <p:spPr>
          <a:xfrm>
            <a:off x="1622979" y="488855"/>
            <a:ext cx="533101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Canadian Athlete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Cancer Research Activist </a:t>
            </a:r>
          </a:p>
          <a:p>
            <a:endParaRPr lang="en-US" altLang="ko-KR" sz="3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altLang="ko-KR" sz="3600" dirty="0">
                <a:solidFill>
                  <a:schemeClr val="tx1">
                    <a:lumMod val="95000"/>
                  </a:schemeClr>
                </a:solidFill>
                <a:latin typeface="Arial Narrow" panose="020B0606020202030204" pitchFamily="34" charset="0"/>
              </a:rPr>
              <a:t>Marathon of Hope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Tried to run across Canada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143 days, 5,373kms 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Died before he could finish</a:t>
            </a:r>
          </a:p>
          <a:p>
            <a:pPr marL="571500" indent="-571500">
              <a:buFontTx/>
              <a:buChar char="-"/>
            </a:pPr>
            <a:endParaRPr lang="en-US" altLang="ko-KR" sz="3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Terry Fox Foundation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Terry Fox Run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Inspiration to many </a:t>
            </a:r>
          </a:p>
        </p:txBody>
      </p:sp>
      <p:pic>
        <p:nvPicPr>
          <p:cNvPr id="7170" name="Picture 2" descr="Volunteers sought for this fall's Terry Fox Run in Langley City ...">
            <a:extLst>
              <a:ext uri="{FF2B5EF4-FFF2-40B4-BE49-F238E27FC236}">
                <a16:creationId xmlns:a16="http://schemas.microsoft.com/office/drawing/2014/main" id="{737D821A-08BE-41F4-8490-C1D754451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10" y="2206172"/>
            <a:ext cx="5525870" cy="367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18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he Inside Tale of Colin O'Brady's Death-Defying, Record-Breaking ...">
            <a:extLst>
              <a:ext uri="{FF2B5EF4-FFF2-40B4-BE49-F238E27FC236}">
                <a16:creationId xmlns:a16="http://schemas.microsoft.com/office/drawing/2014/main" id="{74631DD9-2491-481C-A86E-17F7EEA1E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16269" r="34397" b="12538"/>
          <a:stretch/>
        </p:blipFill>
        <p:spPr bwMode="auto">
          <a:xfrm>
            <a:off x="6182795" y="1351577"/>
            <a:ext cx="5763127" cy="47374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6839335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Colin </a:t>
            </a:r>
            <a:r>
              <a:rPr lang="en-US" altLang="ko-KR" sz="6600" spc="-300" dirty="0" err="1">
                <a:solidFill>
                  <a:srgbClr val="FFA69E"/>
                </a:solidFill>
                <a:latin typeface="Berlin Sans FB" panose="020E0602020502020306" pitchFamily="34" charset="0"/>
              </a:rPr>
              <a:t>O'Brady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5602" name="Picture 2" descr="Chris Hadfield Brushes his Teeth in Space - YouTube">
            <a:extLst>
              <a:ext uri="{FF2B5EF4-FFF2-40B4-BE49-F238E27FC236}">
                <a16:creationId xmlns:a16="http://schemas.microsoft.com/office/drawing/2014/main" id="{5826F1D8-CD9F-48F7-8A26-1BE1ABA75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r="19515"/>
          <a:stretch/>
        </p:blipFill>
        <p:spPr bwMode="auto">
          <a:xfrm>
            <a:off x="472752" y="1602347"/>
            <a:ext cx="4996045" cy="46093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391667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Chris Hadfield 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0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ace Oddity slim">
            <a:hlinkClick r:id="" action="ppaction://media"/>
            <a:extLst>
              <a:ext uri="{FF2B5EF4-FFF2-40B4-BE49-F238E27FC236}">
                <a16:creationId xmlns:a16="http://schemas.microsoft.com/office/drawing/2014/main" id="{470F3F76-BED6-4995-8EB5-819EC23149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 out="1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9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0"/>
    </mc:Choice>
    <mc:Fallback xmlns="">
      <p:transition spd="slow" advTm="2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41ACC8-FA99-4509-842C-078FA5BA0EC6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4AFF27-6BEA-474B-BBFB-9D2A2E31DA15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2CEE01-C371-4316-8586-B41F686D48E4}"/>
              </a:ext>
            </a:extLst>
          </p:cNvPr>
          <p:cNvSpPr txBox="1"/>
          <p:nvPr/>
        </p:nvSpPr>
        <p:spPr>
          <a:xfrm>
            <a:off x="2157810" y="2551837"/>
            <a:ext cx="32560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Astronaut (1992)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Science Educator</a:t>
            </a:r>
          </a:p>
          <a:p>
            <a:r>
              <a:rPr lang="en-US" altLang="ko-KR" sz="3600" dirty="0">
                <a:solidFill>
                  <a:schemeClr val="tx1">
                    <a:lumMod val="95000"/>
                  </a:schemeClr>
                </a:solidFill>
                <a:latin typeface="Arial Narrow" panose="020B0606020202030204" pitchFamily="34" charset="0"/>
              </a:rPr>
              <a:t>“Space Oddity”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59DE218-9215-498A-82A8-3FFE9E7A8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67" b="99300" l="7792" r="94792">
                        <a14:foregroundMark x1="13042" y1="57100" x2="13042" y2="67733"/>
                        <a14:foregroundMark x1="13042" y1="67733" x2="18792" y2="74800"/>
                        <a14:foregroundMark x1="18792" y1="74800" x2="42833" y2="83900"/>
                        <a14:foregroundMark x1="42833" y1="83900" x2="49458" y2="94233"/>
                        <a14:foregroundMark x1="68042" y1="98667" x2="83875" y2="61767"/>
                        <a14:foregroundMark x1="83875" y1="61767" x2="83875" y2="61767"/>
                        <a14:foregroundMark x1="87208" y1="58233" x2="70833" y2="24433"/>
                        <a14:foregroundMark x1="70833" y1="24433" x2="70833" y2="24433"/>
                        <a14:foregroundMark x1="73625" y1="12000" x2="65500" y2="14567"/>
                        <a14:foregroundMark x1="65500" y1="14567" x2="60333" y2="21367"/>
                        <a14:foregroundMark x1="60333" y1="21367" x2="61958" y2="31100"/>
                        <a14:foregroundMark x1="53333" y1="32433" x2="50042" y2="16233"/>
                        <a14:foregroundMark x1="50042" y1="16233" x2="47208" y2="13100"/>
                        <a14:foregroundMark x1="18875" y1="43767" x2="25542" y2="36000"/>
                        <a14:foregroundMark x1="69167" y1="7100" x2="50833" y2="11600"/>
                        <a14:foregroundMark x1="50833" y1="11600" x2="41667" y2="20800"/>
                        <a14:foregroundMark x1="41667" y1="20800" x2="40833" y2="29333"/>
                        <a14:foregroundMark x1="83625" y1="13767" x2="86375" y2="48900"/>
                        <a14:foregroundMark x1="82792" y1="74233" x2="90792" y2="69300"/>
                        <a14:foregroundMark x1="90792" y1="69300" x2="93042" y2="61867"/>
                        <a14:foregroundMark x1="93042" y1="61867" x2="92625" y2="52900"/>
                        <a14:foregroundMark x1="92625" y1="52900" x2="85333" y2="47200"/>
                        <a14:foregroundMark x1="85333" y1="47200" x2="90667" y2="63233"/>
                        <a14:foregroundMark x1="90667" y1="63233" x2="86375" y2="70667"/>
                        <a14:foregroundMark x1="8625" y1="70667" x2="7833" y2="62300"/>
                        <a14:foregroundMark x1="7833" y1="62300" x2="9458" y2="58667"/>
                        <a14:foregroundMark x1="63625" y1="65567" x2="73292" y2="64500"/>
                        <a14:foregroundMark x1="73292" y1="64500" x2="75542" y2="60667"/>
                        <a14:foregroundMark x1="59458" y1="45333" x2="56125" y2="50233"/>
                        <a14:foregroundMark x1="59458" y1="98900" x2="70375" y2="98000"/>
                        <a14:foregroundMark x1="70375" y1="98000" x2="71667" y2="98900"/>
                        <a14:foregroundMark x1="91667" y1="53567" x2="90542" y2="50233"/>
                        <a14:foregroundMark x1="93750" y1="53067" x2="90333" y2="48867"/>
                        <a14:foregroundMark x1="93583" y1="66767" x2="94833" y2="59367"/>
                        <a14:foregroundMark x1="94833" y1="59367" x2="93667" y2="55033"/>
                        <a14:foregroundMark x1="80750" y1="75833" x2="91333" y2="69300"/>
                        <a14:foregroundMark x1="87500" y1="74033" x2="81792" y2="76267"/>
                        <a14:foregroundMark x1="87333" y1="74300" x2="92250" y2="67767"/>
                        <a14:foregroundMark x1="92250" y1="67767" x2="93042" y2="65567"/>
                        <a14:foregroundMark x1="94083" y1="53900" x2="93750" y2="59433"/>
                        <a14:foregroundMark x1="88042" y1="43600" x2="85958" y2="20433"/>
                        <a14:foregroundMark x1="61792" y1="94867" x2="59542" y2="99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171" y="435429"/>
            <a:ext cx="5138057" cy="642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0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6839335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Daft Punk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391667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Deadmau5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2530" name="Picture 2" descr="All You Need to Know About: Deadmau5 in Vancouver | Georgia ...">
            <a:extLst>
              <a:ext uri="{FF2B5EF4-FFF2-40B4-BE49-F238E27FC236}">
                <a16:creationId xmlns:a16="http://schemas.microsoft.com/office/drawing/2014/main" id="{4AE918D4-0501-4E02-8B3A-C2BEFB2F0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15660"/>
          <a:stretch/>
        </p:blipFill>
        <p:spPr bwMode="auto">
          <a:xfrm>
            <a:off x="929956" y="1920259"/>
            <a:ext cx="4422710" cy="38637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isney Wants Daft Punk to Score Soundtrack for Planned Tron Sequel ...">
            <a:extLst>
              <a:ext uri="{FF2B5EF4-FFF2-40B4-BE49-F238E27FC236}">
                <a16:creationId xmlns:a16="http://schemas.microsoft.com/office/drawing/2014/main" id="{258ACA2E-DB6E-4EEC-8156-86663BBF7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r="21548" b="9508"/>
          <a:stretch/>
        </p:blipFill>
        <p:spPr bwMode="auto">
          <a:xfrm>
            <a:off x="6619545" y="1664183"/>
            <a:ext cx="4909981" cy="41198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19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0E95DE-27B2-4558-9FD0-181167A1C049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0D5BC7-CBB5-45BA-9B38-FEA5A9D1DECB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21C043-94D6-4A0B-9B1F-2532201E1FEF}"/>
              </a:ext>
            </a:extLst>
          </p:cNvPr>
          <p:cNvSpPr txBox="1"/>
          <p:nvPr/>
        </p:nvSpPr>
        <p:spPr>
          <a:xfrm>
            <a:off x="1245249" y="3016294"/>
            <a:ext cx="48507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DJ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Top 5 highest paid producer</a:t>
            </a:r>
          </a:p>
        </p:txBody>
      </p:sp>
      <p:pic>
        <p:nvPicPr>
          <p:cNvPr id="4098" name="Picture 2" descr="Dead Mouse Logo Png , Png Download - Deadmau5 Transparent, Png ...">
            <a:extLst>
              <a:ext uri="{FF2B5EF4-FFF2-40B4-BE49-F238E27FC236}">
                <a16:creationId xmlns:a16="http://schemas.microsoft.com/office/drawing/2014/main" id="{AC01DF85-0EBE-4997-8D72-5DF165FCC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39" b="96517" l="10000" r="90000">
                        <a14:foregroundMark x1="25116" y1="15210" x2="53837" y2="30490"/>
                        <a14:foregroundMark x1="70465" y1="6539" x2="64535" y2="14001"/>
                        <a14:foregroundMark x1="64535" y1="14001" x2="64535" y2="17768"/>
                        <a14:foregroundMark x1="53140" y1="27292" x2="48372" y2="33831"/>
                        <a14:foregroundMark x1="48372" y1="33831" x2="34070" y2="23312"/>
                        <a14:foregroundMark x1="42442" y1="28571" x2="48023" y2="35821"/>
                        <a14:foregroundMark x1="48023" y1="35821" x2="58256" y2="30490"/>
                        <a14:foregroundMark x1="58256" y1="30490" x2="58721" y2="27719"/>
                        <a14:foregroundMark x1="54884" y1="21393" x2="50698" y2="27079"/>
                        <a14:foregroundMark x1="51744" y1="41080" x2="50349" y2="48259"/>
                        <a14:foregroundMark x1="50349" y1="48259" x2="53721" y2="40512"/>
                        <a14:foregroundMark x1="53721" y1="40512" x2="48953" y2="37029"/>
                        <a14:foregroundMark x1="56279" y1="35537" x2="49419" y2="42360"/>
                        <a14:foregroundMark x1="49419" y1="42360" x2="47558" y2="49467"/>
                        <a14:foregroundMark x1="47558" y1="49467" x2="45814" y2="40938"/>
                        <a14:foregroundMark x1="45814" y1="40938" x2="57791" y2="36887"/>
                        <a14:foregroundMark x1="57791" y1="36887" x2="53837" y2="42146"/>
                        <a14:foregroundMark x1="64186" y1="96517" x2="61395" y2="87207"/>
                        <a14:backgroundMark x1="54535" y1="81023" x2="54535" y2="81023"/>
                        <a14:backgroundMark x1="66628" y1="56077" x2="66628" y2="56077"/>
                        <a14:backgroundMark x1="51744" y1="89552" x2="53488" y2="8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343" y="362857"/>
            <a:ext cx="3970757" cy="649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00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0 Facts About Dwight D. Eisenhower | Mental Floss">
            <a:extLst>
              <a:ext uri="{FF2B5EF4-FFF2-40B4-BE49-F238E27FC236}">
                <a16:creationId xmlns:a16="http://schemas.microsoft.com/office/drawing/2014/main" id="{5DE055C7-D2B0-44D8-BC60-D48D05683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0" r="19660" b="38201"/>
          <a:stretch/>
        </p:blipFill>
        <p:spPr bwMode="auto">
          <a:xfrm>
            <a:off x="829883" y="1857142"/>
            <a:ext cx="4451351" cy="4233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6428793" y="5657671"/>
            <a:ext cx="5700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Tommy Douglas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-208818" y="5651660"/>
            <a:ext cx="65287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Dwight Eisenhower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4578" name="Picture 2" descr="Tommy Douglas | Canadian politician | Britannica">
            <a:extLst>
              <a:ext uri="{FF2B5EF4-FFF2-40B4-BE49-F238E27FC236}">
                <a16:creationId xmlns:a16="http://schemas.microsoft.com/office/drawing/2014/main" id="{B26FC3ED-98F7-44B6-ACF4-8E96DD5B2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5"/>
          <a:stretch/>
        </p:blipFill>
        <p:spPr bwMode="auto">
          <a:xfrm>
            <a:off x="6839335" y="1686494"/>
            <a:ext cx="4451350" cy="42454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77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w Democrats celebrate 75-year anniversary of Tommy Douglas ...">
            <a:extLst>
              <a:ext uri="{FF2B5EF4-FFF2-40B4-BE49-F238E27FC236}">
                <a16:creationId xmlns:a16="http://schemas.microsoft.com/office/drawing/2014/main" id="{AB018119-6BE2-4C72-AAF0-CF42AAB97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6900"/>
              </a:clrFrom>
              <a:clrTo>
                <a:srgbClr val="FF69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62" y="1559510"/>
            <a:ext cx="9419538" cy="529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5F4141-969E-465F-8678-B8A0981503DE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654595-56BC-4E5E-92DE-A095C3FA092B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A75E25-DEB3-4790-95DB-6590FDB0412C}"/>
              </a:ext>
            </a:extLst>
          </p:cNvPr>
          <p:cNvSpPr txBox="1"/>
          <p:nvPr/>
        </p:nvSpPr>
        <p:spPr>
          <a:xfrm>
            <a:off x="275176" y="2223596"/>
            <a:ext cx="582082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Politician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Universal Health Care 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Saskatchewan  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First in North America</a:t>
            </a:r>
          </a:p>
          <a:p>
            <a:endParaRPr lang="en-US" altLang="ko-KR" sz="3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Order of Canada Award</a:t>
            </a:r>
          </a:p>
          <a:p>
            <a:r>
              <a:rPr lang="en-US" altLang="ko-KR" sz="3600" dirty="0">
                <a:solidFill>
                  <a:schemeClr val="tx1">
                    <a:lumMod val="95000"/>
                  </a:schemeClr>
                </a:solidFill>
                <a:latin typeface="Arial Narrow" panose="020B0606020202030204" pitchFamily="34" charset="0"/>
              </a:rPr>
              <a:t>“Greatest Canadian” (CBC 2004) </a:t>
            </a:r>
          </a:p>
        </p:txBody>
      </p:sp>
    </p:spTree>
    <p:extLst>
      <p:ext uri="{BB962C8B-B14F-4D97-AF65-F5344CB8AC3E}">
        <p14:creationId xmlns:p14="http://schemas.microsoft.com/office/powerpoint/2010/main" val="59022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F77BEBFF-A682-4FA6-8511-006676E9E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49" y="1686494"/>
            <a:ext cx="5416051" cy="43270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Keira Knightley was 'pleased' when her daughter pointed out lack ...">
            <a:extLst>
              <a:ext uri="{FF2B5EF4-FFF2-40B4-BE49-F238E27FC236}">
                <a16:creationId xmlns:a16="http://schemas.microsoft.com/office/drawing/2014/main" id="{140914D5-5109-4C99-A4CE-ED6DD7FDC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2" t="6605" r="14269" b="4954"/>
          <a:stretch/>
        </p:blipFill>
        <p:spPr bwMode="auto">
          <a:xfrm>
            <a:off x="6784537" y="1459487"/>
            <a:ext cx="4859384" cy="45216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6688864" y="5657671"/>
            <a:ext cx="5180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Keira Knightley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-131064" y="5657671"/>
            <a:ext cx="680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Rachael McAdams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tebook slim">
            <a:hlinkClick r:id="" action="ppaction://media"/>
            <a:extLst>
              <a:ext uri="{FF2B5EF4-FFF2-40B4-BE49-F238E27FC236}">
                <a16:creationId xmlns:a16="http://schemas.microsoft.com/office/drawing/2014/main" id="{DD63BC5C-6C27-4D50-A4FB-7F3DF4FCF8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00"/>
    </mc:Choice>
    <mc:Fallback xmlns="">
      <p:transition spd="slow" advTm="3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pic>
        <p:nvPicPr>
          <p:cNvPr id="8194" name="Picture 2" descr="Alanis Morissette and Ryan Reynolds Breakup Timeline | InStyle">
            <a:extLst>
              <a:ext uri="{FF2B5EF4-FFF2-40B4-BE49-F238E27FC236}">
                <a16:creationId xmlns:a16="http://schemas.microsoft.com/office/drawing/2014/main" id="{B3EEC3E1-5ABD-491D-8D0F-D2F9488F4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123" r="8116" b="-123"/>
          <a:stretch/>
        </p:blipFill>
        <p:spPr bwMode="auto">
          <a:xfrm>
            <a:off x="1031236" y="1535185"/>
            <a:ext cx="4404830" cy="48530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662474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Ryan Reynolds 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pic>
        <p:nvPicPr>
          <p:cNvPr id="8196" name="Picture 4" descr="Hugh Jackman praised by fans following kind gesture | HELLO!">
            <a:extLst>
              <a:ext uri="{FF2B5EF4-FFF2-40B4-BE49-F238E27FC236}">
                <a16:creationId xmlns:a16="http://schemas.microsoft.com/office/drawing/2014/main" id="{1F5CD690-AD2C-42D7-AD1E-6D468A397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7" r="14452"/>
          <a:stretch/>
        </p:blipFill>
        <p:spPr bwMode="auto">
          <a:xfrm>
            <a:off x="7314417" y="1265311"/>
            <a:ext cx="4404831" cy="49463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6501469" y="5657671"/>
            <a:ext cx="5555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Hugh Jackman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7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5EA9EB-70F1-46D0-BE25-573A668C677D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C902A6-D11B-4FE4-A144-EB06856F8D18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AEB25-C10F-4A98-96A2-791BDD126FB1}"/>
              </a:ext>
            </a:extLst>
          </p:cNvPr>
          <p:cNvSpPr txBox="1"/>
          <p:nvPr/>
        </p:nvSpPr>
        <p:spPr>
          <a:xfrm>
            <a:off x="1405265" y="2825656"/>
            <a:ext cx="43476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Mean Girls (2004) </a:t>
            </a:r>
          </a:p>
          <a:p>
            <a:r>
              <a:rPr lang="en-US" altLang="ko-KR" sz="3600" dirty="0">
                <a:latin typeface="Arial Narrow" panose="020B0606020202030204" pitchFamily="34" charset="0"/>
              </a:rPr>
              <a:t>The Notebook (2004)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Sherlock Holmes (2009)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Midnight in Paris (2011) </a:t>
            </a:r>
          </a:p>
        </p:txBody>
      </p:sp>
      <p:pic>
        <p:nvPicPr>
          <p:cNvPr id="9218" name="Picture 2" descr="My First Time … Watching 'The Notebook': How To Fall In Love With ...">
            <a:extLst>
              <a:ext uri="{FF2B5EF4-FFF2-40B4-BE49-F238E27FC236}">
                <a16:creationId xmlns:a16="http://schemas.microsoft.com/office/drawing/2014/main" id="{0C0652FA-6299-4A85-A5D9-F8910EE30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01" b="97406" l="9862" r="89879">
                        <a14:foregroundMark x1="31661" y1="88716" x2="31228" y2="95979"/>
                        <a14:foregroundMark x1="31228" y1="95979" x2="31661" y2="97406"/>
                        <a14:foregroundMark x1="53806" y1="8301" x2="53979" y2="11025"/>
                        <a14:backgroundMark x1="28028" y1="74968" x2="20675" y2="91829"/>
                        <a14:backgroundMark x1="38408" y1="98444" x2="38408" y2="9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455" y="101599"/>
            <a:ext cx="10129910" cy="675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8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pic>
        <p:nvPicPr>
          <p:cNvPr id="19458" name="Picture 2" descr="The Hot Seat: Singer-songwriter Alanis Morissette">
            <a:extLst>
              <a:ext uri="{FF2B5EF4-FFF2-40B4-BE49-F238E27FC236}">
                <a16:creationId xmlns:a16="http://schemas.microsoft.com/office/drawing/2014/main" id="{4756877A-D3B8-4906-AE60-E59D5EE8C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r="32326"/>
          <a:stretch/>
        </p:blipFill>
        <p:spPr bwMode="auto">
          <a:xfrm>
            <a:off x="7357184" y="1600978"/>
            <a:ext cx="3844213" cy="4495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lton John Reveals Near-Fatal Health Crisis in New Book | PEOPLE.com">
            <a:extLst>
              <a:ext uri="{FF2B5EF4-FFF2-40B4-BE49-F238E27FC236}">
                <a16:creationId xmlns:a16="http://schemas.microsoft.com/office/drawing/2014/main" id="{7A60B89E-1DC8-4498-9246-79C94554D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7"/>
          <a:stretch/>
        </p:blipFill>
        <p:spPr bwMode="auto">
          <a:xfrm>
            <a:off x="1112678" y="1590920"/>
            <a:ext cx="3844213" cy="4495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391667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Elton John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5756989" y="5657671"/>
            <a:ext cx="70446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Alanis Morrissette  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3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D9D0FF-8F91-4761-BCF9-2276723EF449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7ACB58-6636-4899-B3F0-96B929DFA56E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6BB701-D1B0-43BE-8878-C0B10B34AEC6}"/>
              </a:ext>
            </a:extLst>
          </p:cNvPr>
          <p:cNvSpPr txBox="1"/>
          <p:nvPr/>
        </p:nvSpPr>
        <p:spPr>
          <a:xfrm>
            <a:off x="1430940" y="1468494"/>
            <a:ext cx="466506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You Learn (1995) </a:t>
            </a:r>
          </a:p>
          <a:p>
            <a:r>
              <a:rPr lang="en-US" altLang="ko-KR" sz="3600" dirty="0">
                <a:latin typeface="Arial Narrow" panose="020B0606020202030204" pitchFamily="34" charset="0"/>
              </a:rPr>
              <a:t>You </a:t>
            </a:r>
            <a:r>
              <a:rPr lang="en-US" altLang="ko-KR" sz="3600" dirty="0" err="1">
                <a:latin typeface="Arial Narrow" panose="020B0606020202030204" pitchFamily="34" charset="0"/>
              </a:rPr>
              <a:t>Oughta</a:t>
            </a:r>
            <a:r>
              <a:rPr lang="en-US" altLang="ko-KR" sz="3600" dirty="0">
                <a:latin typeface="Arial Narrow" panose="020B0606020202030204" pitchFamily="34" charset="0"/>
              </a:rPr>
              <a:t> Know (1995)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Hand in My Pocket (1995)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Head Over Feet (1995)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Uninvited (1998)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Thank You (1998)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Hands Clean (2002)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Everything (2004) </a:t>
            </a:r>
          </a:p>
        </p:txBody>
      </p:sp>
      <p:pic>
        <p:nvPicPr>
          <p:cNvPr id="1026" name="Picture 2" descr="Free Download MP3: ALANIS MORISSETTE - Havoc and Bright Lights (2012)">
            <a:extLst>
              <a:ext uri="{FF2B5EF4-FFF2-40B4-BE49-F238E27FC236}">
                <a16:creationId xmlns:a16="http://schemas.microsoft.com/office/drawing/2014/main" id="{5D4FCF03-A1B8-4FDB-83EA-93A63E587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3" b="99678" l="10000" r="90000">
                        <a14:foregroundMark x1="52727" y1="4670" x2="51136" y2="10145"/>
                        <a14:foregroundMark x1="59773" y1="3543" x2="54773" y2="805"/>
                        <a14:foregroundMark x1="35682" y1="80515" x2="40455" y2="97101"/>
                        <a14:foregroundMark x1="66136" y1="93076" x2="72727" y2="99678"/>
                        <a14:foregroundMark x1="72727" y1="99678" x2="72727" y2="99678"/>
                        <a14:foregroundMark x1="23182" y1="92271" x2="23182" y2="92271"/>
                        <a14:backgroundMark x1="75227" y1="65700" x2="75227" y2="65700"/>
                        <a14:backgroundMark x1="75000" y1="68116" x2="75000" y2="68116"/>
                        <a14:backgroundMark x1="74773" y1="70692" x2="74773" y2="70692"/>
                        <a14:backgroundMark x1="76591" y1="70048" x2="76591" y2="70048"/>
                        <a14:backgroundMark x1="75227" y1="69243" x2="75227" y2="69243"/>
                        <a14:backgroundMark x1="21818" y1="90338" x2="21818" y2="90338"/>
                        <a14:backgroundMark x1="22955" y1="91465" x2="22955" y2="91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966045"/>
            <a:ext cx="4191000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y2mate (mp3cut.net) (1)">
            <a:hlinkClick r:id="" action="ppaction://media"/>
            <a:extLst>
              <a:ext uri="{FF2B5EF4-FFF2-40B4-BE49-F238E27FC236}">
                <a16:creationId xmlns:a16="http://schemas.microsoft.com/office/drawing/2014/main" id="{B147BDAD-72E0-4F90-812F-233E47FDA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65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pic>
        <p:nvPicPr>
          <p:cNvPr id="21506" name="Picture 2" descr="A New Chapter For Georges St-Pierre | UFC">
            <a:extLst>
              <a:ext uri="{FF2B5EF4-FFF2-40B4-BE49-F238E27FC236}">
                <a16:creationId xmlns:a16="http://schemas.microsoft.com/office/drawing/2014/main" id="{A24D1309-C239-4E1F-BBED-82F6C2BFF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1" t="2330" r="17349" b="1845"/>
          <a:stretch/>
        </p:blipFill>
        <p:spPr bwMode="auto">
          <a:xfrm>
            <a:off x="6481894" y="1262444"/>
            <a:ext cx="5254305" cy="48192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6297330" y="5657671"/>
            <a:ext cx="5963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George St. Pierre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8436" name="Picture 4" descr="Brock Lesnar - Superfights">
            <a:extLst>
              <a:ext uri="{FF2B5EF4-FFF2-40B4-BE49-F238E27FC236}">
                <a16:creationId xmlns:a16="http://schemas.microsoft.com/office/drawing/2014/main" id="{BC84F541-0087-4705-AF34-6F1E902D1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r="19009"/>
          <a:stretch/>
        </p:blipFill>
        <p:spPr bwMode="auto">
          <a:xfrm>
            <a:off x="1023868" y="1497593"/>
            <a:ext cx="4380262" cy="45841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637021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Brock </a:t>
            </a:r>
            <a:r>
              <a:rPr lang="en-US" altLang="ko-KR" sz="6600" spc="-300" dirty="0" err="1">
                <a:solidFill>
                  <a:srgbClr val="FFA69E"/>
                </a:solidFill>
                <a:latin typeface="Berlin Sans FB" panose="020E0602020502020306" pitchFamily="34" charset="0"/>
              </a:rPr>
              <a:t>Lesnar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orges slim">
            <a:hlinkClick r:id="" action="ppaction://media"/>
            <a:extLst>
              <a:ext uri="{FF2B5EF4-FFF2-40B4-BE49-F238E27FC236}">
                <a16:creationId xmlns:a16="http://schemas.microsoft.com/office/drawing/2014/main" id="{776DEEB9-9B42-4EDE-A3B8-D38EE7E90D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6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0"/>
    </mc:Choice>
    <mc:Fallback xmlns="">
      <p:transition spd="slow" advTm="2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46312F-A2CF-4063-95D7-5FFDA4D328FB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C0AD45-1497-42F2-8CFE-57E24604019D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4706F-D683-4F54-850B-8F97F9BA8491}"/>
              </a:ext>
            </a:extLst>
          </p:cNvPr>
          <p:cNvSpPr txBox="1"/>
          <p:nvPr/>
        </p:nvSpPr>
        <p:spPr>
          <a:xfrm>
            <a:off x="940808" y="2230569"/>
            <a:ext cx="80720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MMA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3x UFC Welterweight Champion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UFC Middleweight Champion </a:t>
            </a:r>
          </a:p>
          <a:p>
            <a:r>
              <a:rPr lang="en-US" altLang="ko-KR" sz="3600" dirty="0">
                <a:solidFill>
                  <a:schemeClr val="tx1">
                    <a:lumMod val="95000"/>
                  </a:schemeClr>
                </a:solidFill>
                <a:latin typeface="Arial Narrow" panose="020B0606020202030204" pitchFamily="34" charset="0"/>
              </a:rPr>
              <a:t>Canadian Athlete of the Year (2008,2009,2010)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Considered one of the greatest</a:t>
            </a:r>
          </a:p>
        </p:txBody>
      </p:sp>
      <p:pic>
        <p:nvPicPr>
          <p:cNvPr id="5124" name="Picture 4" descr="The Official Website of the Ultimate Fighting Championship® (UFC ...">
            <a:extLst>
              <a:ext uri="{FF2B5EF4-FFF2-40B4-BE49-F238E27FC236}">
                <a16:creationId xmlns:a16="http://schemas.microsoft.com/office/drawing/2014/main" id="{F87802B0-CFA6-4399-91CC-33AC8F9C7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9486" y="-20113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1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adpool slim">
            <a:hlinkClick r:id="" action="ppaction://media"/>
            <a:extLst>
              <a:ext uri="{FF2B5EF4-FFF2-40B4-BE49-F238E27FC236}">
                <a16:creationId xmlns:a16="http://schemas.microsoft.com/office/drawing/2014/main" id="{32F7F292-FD51-4368-BCDC-268A7E1E8B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9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0"/>
    </mc:Choice>
    <mc:Fallback xmlns="">
      <p:transition spd="slow" advTm="17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3AFC25-5707-4F9D-87DC-D2D5CACA2EC8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EAF2B5-B22E-4C1A-B72D-D6DFA9475490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482" name="Picture 2" descr="Deadpool PNG | PNGWave">
            <a:extLst>
              <a:ext uri="{FF2B5EF4-FFF2-40B4-BE49-F238E27FC236}">
                <a16:creationId xmlns:a16="http://schemas.microsoft.com/office/drawing/2014/main" id="{3B030E5E-071F-4DAC-B974-16DC077E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4" b="96379" l="4396" r="97473">
                        <a14:foregroundMark x1="53407" y1="6964" x2="48791" y2="17827"/>
                        <a14:foregroundMark x1="48791" y1="17827" x2="53956" y2="9192"/>
                        <a14:foregroundMark x1="53956" y1="9192" x2="54396" y2="26462"/>
                        <a14:foregroundMark x1="54396" y1="26462" x2="57692" y2="13928"/>
                        <a14:foregroundMark x1="57692" y1="13928" x2="55824" y2="9749"/>
                        <a14:foregroundMark x1="51415" y1="4829" x2="43956" y2="25627"/>
                        <a14:foregroundMark x1="43956" y1="25627" x2="47033" y2="37883"/>
                        <a14:foregroundMark x1="47033" y1="37883" x2="50549" y2="35097"/>
                        <a14:foregroundMark x1="72747" y1="86908" x2="11099" y2="95543"/>
                        <a14:foregroundMark x1="11099" y1="95543" x2="17143" y2="85515"/>
                        <a14:foregroundMark x1="17143" y1="85515" x2="24066" y2="85515"/>
                        <a14:foregroundMark x1="93846" y1="91643" x2="94066" y2="83287"/>
                        <a14:foregroundMark x1="97143" y1="94986" x2="97473" y2="87465"/>
                        <a14:foregroundMark x1="5824" y1="81337" x2="4505" y2="94986"/>
                        <a14:foregroundMark x1="4505" y1="94986" x2="7253" y2="96657"/>
                        <a14:foregroundMark x1="57253" y1="3621" x2="52747" y2="2228"/>
                        <a14:foregroundMark x1="52088" y1="2786" x2="51648" y2="1393"/>
                        <a14:foregroundMark x1="52088" y1="1114" x2="55385" y2="2228"/>
                        <a14:foregroundMark x1="52088" y1="2507" x2="51538" y2="1114"/>
                        <a14:backgroundMark x1="51793" y1="942" x2="52173" y2="805"/>
                        <a14:backgroundMark x1="51319" y1="1114" x2="51588" y2="1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59" y="3428999"/>
            <a:ext cx="86677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3D686-918A-425F-A48E-3F01346238CF}"/>
              </a:ext>
            </a:extLst>
          </p:cNvPr>
          <p:cNvSpPr txBox="1"/>
          <p:nvPr/>
        </p:nvSpPr>
        <p:spPr>
          <a:xfrm>
            <a:off x="1095785" y="1468494"/>
            <a:ext cx="500021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Van Wilder (2002)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The Amityville Horror (2005)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Just Friends (2005)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Buried (2010)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Green Lantern (2011) </a:t>
            </a:r>
          </a:p>
          <a:p>
            <a:r>
              <a:rPr lang="en-US" altLang="ko-KR" sz="3600" dirty="0">
                <a:latin typeface="Arial Narrow" panose="020B0606020202030204" pitchFamily="34" charset="0"/>
              </a:rPr>
              <a:t>Deadpool (2016)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Deadpool 2 (2018) </a:t>
            </a:r>
          </a:p>
          <a:p>
            <a:endParaRPr lang="en-US" altLang="ko-KR" sz="3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5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6CE111-7D8F-428E-886A-72EA30C68951}"/>
              </a:ext>
            </a:extLst>
          </p:cNvPr>
          <p:cNvSpPr txBox="1"/>
          <p:nvPr/>
        </p:nvSpPr>
        <p:spPr>
          <a:xfrm>
            <a:off x="662474" y="578498"/>
            <a:ext cx="6428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AF3DD"/>
                </a:solidFill>
                <a:latin typeface="Impact" panose="020B0806030902050204" pitchFamily="34" charset="0"/>
              </a:rPr>
              <a:t>Who is Canadian?</a:t>
            </a:r>
            <a:endParaRPr lang="ko-KR" altLang="en-US" sz="6600" dirty="0">
              <a:solidFill>
                <a:srgbClr val="FAF3DD"/>
              </a:solidFill>
              <a:latin typeface="Impact" panose="020B0806030902050204" pitchFamily="34" charset="0"/>
            </a:endParaRPr>
          </a:p>
        </p:txBody>
      </p:sp>
      <p:pic>
        <p:nvPicPr>
          <p:cNvPr id="15362" name="Picture 2" descr="Keanu Reeves says he is a lonely guy - People - The Jakarta Post">
            <a:extLst>
              <a:ext uri="{FF2B5EF4-FFF2-40B4-BE49-F238E27FC236}">
                <a16:creationId xmlns:a16="http://schemas.microsoft.com/office/drawing/2014/main" id="{E75EF316-AEA3-4CD9-AA1E-74374FD02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r="23728"/>
          <a:stretch/>
        </p:blipFill>
        <p:spPr bwMode="auto">
          <a:xfrm>
            <a:off x="6649613" y="1534392"/>
            <a:ext cx="4879913" cy="45654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Bruce Willis Shooting Fourth Movie In Cincinnati | WVXU">
            <a:extLst>
              <a:ext uri="{FF2B5EF4-FFF2-40B4-BE49-F238E27FC236}">
                <a16:creationId xmlns:a16="http://schemas.microsoft.com/office/drawing/2014/main" id="{776E3EE5-1556-4CC2-990E-E1016B43D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4" t="1344" r="8044" b="27799"/>
          <a:stretch/>
        </p:blipFill>
        <p:spPr bwMode="auto">
          <a:xfrm>
            <a:off x="1013897" y="1653894"/>
            <a:ext cx="4257683" cy="45251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12515-F3F9-4AF0-B06E-4CEFD9DFC0C8}"/>
              </a:ext>
            </a:extLst>
          </p:cNvPr>
          <p:cNvSpPr txBox="1"/>
          <p:nvPr/>
        </p:nvSpPr>
        <p:spPr>
          <a:xfrm>
            <a:off x="6839335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Keanu Reeves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9EF89-8C05-4DB1-AA00-74C8A8626092}"/>
              </a:ext>
            </a:extLst>
          </p:cNvPr>
          <p:cNvSpPr txBox="1"/>
          <p:nvPr/>
        </p:nvSpPr>
        <p:spPr>
          <a:xfrm>
            <a:off x="391667" y="5657671"/>
            <a:ext cx="4879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spc="-300" dirty="0">
                <a:solidFill>
                  <a:srgbClr val="FFA69E"/>
                </a:solidFill>
                <a:latin typeface="Berlin Sans FB" panose="020E0602020502020306" pitchFamily="34" charset="0"/>
              </a:rPr>
              <a:t>Bruce Willis</a:t>
            </a:r>
            <a:endParaRPr lang="ko-KR" altLang="en-US" sz="6600" spc="-300" dirty="0">
              <a:solidFill>
                <a:srgbClr val="FFA69E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9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John Wick All Best Scenes 1080p_sdHI47rSExE_72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441C555-7745-44C9-A0E8-FC47C5E230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0"/>
    </mc:Choice>
    <mc:Fallback xmlns="">
      <p:transition spd="slow" advTm="15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AD2DDF-E40A-4552-B00C-3ACEC0C5B5A0}"/>
              </a:ext>
            </a:extLst>
          </p:cNvPr>
          <p:cNvSpPr/>
          <p:nvPr/>
        </p:nvSpPr>
        <p:spPr>
          <a:xfrm rot="2928525">
            <a:off x="-520586" y="605517"/>
            <a:ext cx="195943" cy="951722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2699D7-1E33-4231-A7B1-6A9A76D6F531}"/>
              </a:ext>
            </a:extLst>
          </p:cNvPr>
          <p:cNvSpPr/>
          <p:nvPr/>
        </p:nvSpPr>
        <p:spPr>
          <a:xfrm rot="2928525">
            <a:off x="2448865" y="-1610439"/>
            <a:ext cx="195943" cy="1828800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1506" name="Picture 2" descr="John Wick - Transparent by Asthonx1 on DeviantArt">
            <a:extLst>
              <a:ext uri="{FF2B5EF4-FFF2-40B4-BE49-F238E27FC236}">
                <a16:creationId xmlns:a16="http://schemas.microsoft.com/office/drawing/2014/main" id="{7CBFD612-C962-4790-8E0A-D621DA33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050"/>
            <a:ext cx="5084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4DCABE-D4FB-43DA-8E9D-4B2AE19E778A}"/>
              </a:ext>
            </a:extLst>
          </p:cNvPr>
          <p:cNvSpPr txBox="1"/>
          <p:nvPr/>
        </p:nvSpPr>
        <p:spPr>
          <a:xfrm>
            <a:off x="1201032" y="1357202"/>
            <a:ext cx="704673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Bill and Ted’s Excellent Adventure (1989)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Point Break (1991)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Speed (1994)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The Matrix (1999)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Constantine (2005) </a:t>
            </a:r>
          </a:p>
          <a:p>
            <a:r>
              <a:rPr lang="en-US" altLang="ko-KR" sz="3600" dirty="0">
                <a:latin typeface="Arial Narrow" panose="020B0606020202030204" pitchFamily="34" charset="0"/>
              </a:rPr>
              <a:t>John Wick (2014) 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John Wick:  Chapter 2 (2017)</a:t>
            </a:r>
          </a:p>
          <a:p>
            <a:r>
              <a:rPr lang="en-US" altLang="ko-KR" sz="3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John Wick:  Chapter 3 (2019) </a:t>
            </a:r>
          </a:p>
        </p:txBody>
      </p:sp>
    </p:spTree>
    <p:extLst>
      <p:ext uri="{BB962C8B-B14F-4D97-AF65-F5344CB8AC3E}">
        <p14:creationId xmlns:p14="http://schemas.microsoft.com/office/powerpoint/2010/main" val="387398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03464 -0.05648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8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1.11111E-6 L -0.09401 0.1444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467</TotalTime>
  <Words>714</Words>
  <Application>Microsoft Office PowerPoint</Application>
  <PresentationFormat>Widescreen</PresentationFormat>
  <Paragraphs>167</Paragraphs>
  <Slides>45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 Light</vt:lpstr>
      <vt:lpstr>Calibri</vt:lpstr>
      <vt:lpstr>Impact</vt:lpstr>
      <vt:lpstr>Arial Narrow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46</cp:revision>
  <dcterms:created xsi:type="dcterms:W3CDTF">2020-08-19T04:21:02Z</dcterms:created>
  <dcterms:modified xsi:type="dcterms:W3CDTF">2020-08-25T08:45:46Z</dcterms:modified>
</cp:coreProperties>
</file>