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3" r:id="rId6"/>
    <p:sldId id="264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4" r:id="rId16"/>
    <p:sldId id="276" r:id="rId17"/>
    <p:sldId id="271" r:id="rId18"/>
    <p:sldId id="277" r:id="rId19"/>
    <p:sldId id="278" r:id="rId20"/>
    <p:sldId id="279" r:id="rId21"/>
    <p:sldId id="282" r:id="rId22"/>
    <p:sldId id="273" r:id="rId23"/>
    <p:sldId id="287" r:id="rId24"/>
    <p:sldId id="284" r:id="rId25"/>
    <p:sldId id="285" r:id="rId26"/>
    <p:sldId id="275" r:id="rId27"/>
    <p:sldId id="280" r:id="rId28"/>
    <p:sldId id="283" r:id="rId29"/>
    <p:sldId id="288" r:id="rId30"/>
    <p:sldId id="286" r:id="rId31"/>
    <p:sldId id="281" r:id="rId32"/>
    <p:sldId id="289" r:id="rId33"/>
  </p:sldIdLst>
  <p:sldSz cx="12192000" cy="6858000"/>
  <p:notesSz cx="6858000" cy="9144000"/>
  <p:embeddedFontLst>
    <p:embeddedFont>
      <p:font typeface="Helvetica" pitchFamily="2" charset="0"/>
      <p:regular r:id="rId34"/>
      <p:bold r:id="rId35"/>
      <p:italic r:id="rId36"/>
      <p:boldItalic r:id="rId37"/>
    </p:embeddedFont>
    <p:embeddedFont>
      <p:font typeface="Helvetica Compressed" pitchFamily="50" charset="0"/>
      <p:regular r:id="rId38"/>
    </p:embeddedFont>
    <p:embeddedFont>
      <p:font typeface="Helvetica Light" panose="020B0500000000000000" pitchFamily="34" charset="0"/>
      <p:regular r:id="rId39"/>
    </p:embeddedFont>
    <p:embeddedFont>
      <p:font typeface="맑은 고딕" panose="020B0503020000020004" pitchFamily="50" charset="-127"/>
      <p:regular r:id="rId40"/>
      <p:bold r:id="rId4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EEF"/>
    <a:srgbClr val="979DA7"/>
    <a:srgbClr val="47515D"/>
    <a:srgbClr val="2B3138"/>
    <a:srgbClr val="B8BCC3"/>
    <a:srgbClr val="DFC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3E87-3E94-4AF3-0D2E-3F609F478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23AE9-0CB7-CB84-ACA8-A2DDC5273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99DDE-7A89-3A47-A5FF-ADCC1C12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A75E4-5EDC-98EA-A4F6-86E1EC8D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40ED4-830B-6F76-F770-F47AC6FE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0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6021-2095-217C-9726-D7063ED6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01DDF-81B0-F867-5EF8-41619CB1D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C5664-AE9C-C3DF-3B28-3138A05E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61548-C591-1662-B244-FC0F29C2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087A-11E9-9B1F-802E-6FBA9834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2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BFD27D-D982-B2CB-7B3C-AB24CE264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E7939-3D53-15F5-1824-70954B268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E102-F03B-69DE-818D-AC768F96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34155-5D04-3399-ED21-DF590847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D382-651F-66FF-735C-E8B10402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371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B33D-4A4C-58DC-FAD9-29ABB12D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F18E4-2642-3725-47A6-BE37FAA52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D193F-6D97-B9EA-B0C3-CE460C5E1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5D776-7987-F3B9-1D58-E850AB38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5709A-47AA-E689-B3BA-CDA14129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689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73E9-DA1C-99C4-EA8C-C8735B2A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EB64B-35C5-515A-27F0-46BD94465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04FA1-ED2D-4B7F-1533-F1D5EE22B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3EE61-6969-DBD1-ED11-5CEAFC6C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66D59-B929-F1CE-C8C7-16DA5E83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20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32D5-D190-23AC-2A3B-439D380F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F7657-392B-E088-9E56-B4F86A832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DA27C-93D5-4103-4A87-ED42A3110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A7E7D-0178-107F-6EE1-976BECE3D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F0303-2CD6-2FBE-47DF-19D9A093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8DCEA-FCBA-22BF-B8BD-9F04CA03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0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5D10-275A-0125-D368-67EB9045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AD826-80D8-3FFA-FEFB-09CD397D7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8E736-F245-A912-5257-C6D5DC1E3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89158-4046-BFDB-16D9-17924A02D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F865C-CD76-21CA-EAB6-9B74E3C7E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FBFB5-6801-F740-3FA2-1A9554DC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024ED-ED77-1818-0F8D-2B9E2047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0D32EA-8014-523C-C56E-BE22965B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163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8B8B-66C5-8028-D8E4-0C9A9FA7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84292-76ED-EB4D-BE12-28E9D456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F7431-F359-9E8E-4A5A-275E8903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F2608-D0D3-A609-96CE-30307CBB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068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50F428-395B-4605-BB3B-854EB4069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DB70-7374-D4AC-F426-4B5B1E1D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C13EA-78BE-A43B-5ABD-E4C08B06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747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F99F-7511-4625-E8B6-F0E98F21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FA223-22C9-DEB9-F82D-B783843E5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9466C-1ECC-27D0-756A-B3071A880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B1511-5074-1C2B-65D0-A54A03A10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E6081-6DA1-B57C-4694-374508F5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E7AD8-2ED3-817A-C183-E862FE62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10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ECCA-D3AA-7078-5C68-44F0FCA1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4C24A-2630-0313-9DE6-7D1223D40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7EEBA-4BA8-48E4-96F5-0F160E14D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34301-52A0-2D9B-C610-17003BDF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7BC91-D08F-5541-8C3C-0A931821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B799E-26B3-7225-93AE-56E9AAA2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42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1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E8B39-B928-27AB-D3F9-20EB51F6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BAA40-28C0-F3C2-B209-8F348298E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B16B-BCCE-B2E7-C304-DDF584A24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DA1FC-D9DE-4F49-8E51-AEF55BA373B6}" type="datetimeFigureOut">
              <a:rPr lang="ko-KR" altLang="en-US" smtClean="0"/>
              <a:t>2022-12-27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9927-7F53-4773-4A75-A609D42D3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C90F8-46B8-1299-E089-2D9283834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6281A-F67F-4B4D-8390-BB05DFD7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84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1F471-EE9B-5C75-E073-243D11919FA3}"/>
              </a:ext>
            </a:extLst>
          </p:cNvPr>
          <p:cNvSpPr txBox="1"/>
          <p:nvPr/>
        </p:nvSpPr>
        <p:spPr>
          <a:xfrm>
            <a:off x="4550284" y="34290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pc="600" dirty="0">
                <a:solidFill>
                  <a:srgbClr val="B8BCC3"/>
                </a:solidFill>
                <a:latin typeface="Helvetica" pitchFamily="2" charset="0"/>
              </a:rPr>
              <a:t>RECOMMENDING</a:t>
            </a:r>
            <a:endParaRPr lang="ko-KR" altLang="en-US" spc="600" dirty="0">
              <a:solidFill>
                <a:srgbClr val="B8BCC3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27821-527A-3927-2F7A-4FE208B634FE}"/>
              </a:ext>
            </a:extLst>
          </p:cNvPr>
          <p:cNvSpPr txBox="1"/>
          <p:nvPr/>
        </p:nvSpPr>
        <p:spPr>
          <a:xfrm>
            <a:off x="2213360" y="1952001"/>
            <a:ext cx="572464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2B3138"/>
                </a:solidFill>
                <a:latin typeface="Helvetica Compressed" pitchFamily="50" charset="0"/>
              </a:rPr>
              <a:t>CANADIAN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54712-04D8-5BA4-A658-75BB3D82CFEC}"/>
              </a:ext>
            </a:extLst>
          </p:cNvPr>
          <p:cNvSpPr txBox="1"/>
          <p:nvPr/>
        </p:nvSpPr>
        <p:spPr>
          <a:xfrm>
            <a:off x="4477996" y="3429000"/>
            <a:ext cx="483016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B8BCC3"/>
                </a:solidFill>
                <a:latin typeface="Helvetica Compressed" pitchFamily="50" charset="0"/>
              </a:rPr>
              <a:t>CONTENT</a:t>
            </a:r>
            <a:endParaRPr lang="ko-KR" altLang="en-US" sz="11500" dirty="0">
              <a:solidFill>
                <a:srgbClr val="B8BCC3"/>
              </a:solidFill>
              <a:latin typeface="Helvetica Compress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2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0D14B-6F30-4C6D-71DF-5883180FDB03}"/>
              </a:ext>
            </a:extLst>
          </p:cNvPr>
          <p:cNvSpPr txBox="1"/>
          <p:nvPr/>
        </p:nvSpPr>
        <p:spPr>
          <a:xfrm>
            <a:off x="2111761" y="1514434"/>
            <a:ext cx="36744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MEANING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76360-8BB7-7A78-9DAF-96ADF97E8DE0}"/>
              </a:ext>
            </a:extLst>
          </p:cNvPr>
          <p:cNvSpPr txBox="1"/>
          <p:nvPr/>
        </p:nvSpPr>
        <p:spPr>
          <a:xfrm>
            <a:off x="2111761" y="2653207"/>
            <a:ext cx="372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Guess what it is about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pic>
        <p:nvPicPr>
          <p:cNvPr id="5" name="Graphic 4" descr="Piano with solid fill">
            <a:extLst>
              <a:ext uri="{FF2B5EF4-FFF2-40B4-BE49-F238E27FC236}">
                <a16:creationId xmlns:a16="http://schemas.microsoft.com/office/drawing/2014/main" id="{6A281A84-31BD-E020-7C29-8CEC8E3D3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33692">
            <a:off x="6166656" y="-119801"/>
            <a:ext cx="6592456" cy="65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8159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0D14B-6F30-4C6D-71DF-5883180FDB03}"/>
              </a:ext>
            </a:extLst>
          </p:cNvPr>
          <p:cNvSpPr txBox="1"/>
          <p:nvPr/>
        </p:nvSpPr>
        <p:spPr>
          <a:xfrm>
            <a:off x="2111761" y="1514434"/>
            <a:ext cx="49680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RECOMMEND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76360-8BB7-7A78-9DAF-96ADF97E8DE0}"/>
              </a:ext>
            </a:extLst>
          </p:cNvPr>
          <p:cNvSpPr txBox="1"/>
          <p:nvPr/>
        </p:nvSpPr>
        <p:spPr>
          <a:xfrm>
            <a:off x="2111761" y="2653207"/>
            <a:ext cx="54825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Share it with someone else</a:t>
            </a:r>
          </a:p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Choose someone who will like it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pic>
        <p:nvPicPr>
          <p:cNvPr id="5" name="Graphic 4" descr="Violin with solid fill">
            <a:extLst>
              <a:ext uri="{FF2B5EF4-FFF2-40B4-BE49-F238E27FC236}">
                <a16:creationId xmlns:a16="http://schemas.microsoft.com/office/drawing/2014/main" id="{FF03007E-113F-D687-7077-376DE1342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727" y="1311564"/>
            <a:ext cx="5417127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8826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627821-527A-3927-2F7A-4FE208B634FE}"/>
              </a:ext>
            </a:extLst>
          </p:cNvPr>
          <p:cNvSpPr txBox="1"/>
          <p:nvPr/>
        </p:nvSpPr>
        <p:spPr>
          <a:xfrm>
            <a:off x="2148705" y="2597726"/>
            <a:ext cx="331693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B8BCC3"/>
                </a:solidFill>
                <a:latin typeface="Helvetica Compressed" pitchFamily="50" charset="0"/>
              </a:rPr>
              <a:t>SONG</a:t>
            </a:r>
            <a:r>
              <a:rPr lang="en-US" altLang="ko-KR" sz="115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54712-04D8-5BA4-A658-75BB3D82CFEC}"/>
              </a:ext>
            </a:extLst>
          </p:cNvPr>
          <p:cNvSpPr txBox="1"/>
          <p:nvPr/>
        </p:nvSpPr>
        <p:spPr>
          <a:xfrm>
            <a:off x="5263087" y="2597726"/>
            <a:ext cx="48590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DFC2A1"/>
                </a:solidFill>
                <a:latin typeface="Helvetica Compressed" pitchFamily="50" charset="0"/>
              </a:rPr>
              <a:t>MEANING</a:t>
            </a:r>
            <a:endParaRPr lang="ko-KR" altLang="en-US" sz="11500" dirty="0">
              <a:solidFill>
                <a:srgbClr val="DFC2A1"/>
              </a:solidFill>
              <a:latin typeface="Helvetica Compress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94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Tragically Hip Are Canada's Most Successful Band Ever">
            <a:extLst>
              <a:ext uri="{FF2B5EF4-FFF2-40B4-BE49-F238E27FC236}">
                <a16:creationId xmlns:a16="http://schemas.microsoft.com/office/drawing/2014/main" id="{F75D0828-3226-C94A-1823-7546042E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900" y="0"/>
            <a:ext cx="14573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0D14B-6F30-4C6D-71DF-5883180FDB03}"/>
              </a:ext>
            </a:extLst>
          </p:cNvPr>
          <p:cNvSpPr txBox="1"/>
          <p:nvPr/>
        </p:nvSpPr>
        <p:spPr>
          <a:xfrm>
            <a:off x="2912304" y="3539240"/>
            <a:ext cx="4599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Bobcaygeon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76360-8BB7-7A78-9DAF-96ADF97E8DE0}"/>
              </a:ext>
            </a:extLst>
          </p:cNvPr>
          <p:cNvSpPr txBox="1"/>
          <p:nvPr/>
        </p:nvSpPr>
        <p:spPr>
          <a:xfrm>
            <a:off x="2912304" y="4678013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The Tragically Hip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8170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lanis Morissette: 'I'd like to say sorry to my ex-boyfriends' | Life and  style | The Guardian">
            <a:extLst>
              <a:ext uri="{FF2B5EF4-FFF2-40B4-BE49-F238E27FC236}">
                <a16:creationId xmlns:a16="http://schemas.microsoft.com/office/drawing/2014/main" id="{DD0CFB74-08E6-3EF5-0325-039D58028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235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2982643" y="4482565"/>
            <a:ext cx="29803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Perfect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2982643" y="5621338"/>
            <a:ext cx="2962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Alanis Morrisette 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767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 Drake, the Misogyny Is the Message - The Atlantic">
            <a:extLst>
              <a:ext uri="{FF2B5EF4-FFF2-40B4-BE49-F238E27FC236}">
                <a16:creationId xmlns:a16="http://schemas.microsoft.com/office/drawing/2014/main" id="{3F33E054-0B54-28D7-A1F7-9DD4FEF7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8943827" y="2590836"/>
            <a:ext cx="23449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God’s </a:t>
            </a:r>
          </a:p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Plan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8943827" y="4883771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Drake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9633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rah McLachlan — Possession (Afterglow Live) HD - YouTube">
            <a:extLst>
              <a:ext uri="{FF2B5EF4-FFF2-40B4-BE49-F238E27FC236}">
                <a16:creationId xmlns:a16="http://schemas.microsoft.com/office/drawing/2014/main" id="{B0B327A3-0E92-6212-2325-E90A2563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7246912" y="2448994"/>
            <a:ext cx="46089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Possession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7246912" y="3587767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Sarah McLachlan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3016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elly Fraser, an award-winning Inuit singer-songwriter, dies at 26 -  9Celebrity">
            <a:extLst>
              <a:ext uri="{FF2B5EF4-FFF2-40B4-BE49-F238E27FC236}">
                <a16:creationId xmlns:a16="http://schemas.microsoft.com/office/drawing/2014/main" id="{E34C916F-5DDE-E1C7-EC1C-C71659DB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572470" y="2800476"/>
            <a:ext cx="35686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Fight for </a:t>
            </a:r>
          </a:p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the Right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572470" y="5196759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Kelly Fraser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586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ur - BlueRodeo.com">
            <a:extLst>
              <a:ext uri="{FF2B5EF4-FFF2-40B4-BE49-F238E27FC236}">
                <a16:creationId xmlns:a16="http://schemas.microsoft.com/office/drawing/2014/main" id="{602F61E5-E58A-5C68-8315-8F4A28C78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95" y="0"/>
            <a:ext cx="12506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7994259" y="3249094"/>
            <a:ext cx="1877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Try 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7994259" y="4387867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Blue Rodeo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5604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ronto rockers July Talk promises to personally thank young fans for  voting | The Star">
            <a:extLst>
              <a:ext uri="{FF2B5EF4-FFF2-40B4-BE49-F238E27FC236}">
                <a16:creationId xmlns:a16="http://schemas.microsoft.com/office/drawing/2014/main" id="{B9EC77D1-0446-90E1-5970-BB53751BE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" b="159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6543528" y="4348133"/>
            <a:ext cx="53319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Push and Pull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6543528" y="5486906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July Talk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1469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lay with solid fill">
            <a:extLst>
              <a:ext uri="{FF2B5EF4-FFF2-40B4-BE49-F238E27FC236}">
                <a16:creationId xmlns:a16="http://schemas.microsoft.com/office/drawing/2014/main" id="{A7822E47-3111-1C92-BC0A-69E16FA44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3818" y="-293255"/>
            <a:ext cx="7444510" cy="7444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47D7D-65D9-B9AD-EAF8-ACD130EBC556}"/>
              </a:ext>
            </a:extLst>
          </p:cNvPr>
          <p:cNvSpPr txBox="1"/>
          <p:nvPr/>
        </p:nvSpPr>
        <p:spPr>
          <a:xfrm>
            <a:off x="3356308" y="3244334"/>
            <a:ext cx="5479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I want to </a:t>
            </a:r>
            <a:r>
              <a:rPr lang="en-US" altLang="ko-KR" sz="2800" dirty="0">
                <a:solidFill>
                  <a:srgbClr val="DFC2A1"/>
                </a:solidFill>
                <a:latin typeface="Helvetica" pitchFamily="2" charset="0"/>
              </a:rPr>
              <a:t>recommend</a:t>
            </a:r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 this to you. 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CA3FC3-90D0-65A0-36DF-4F80C7D129FB}"/>
              </a:ext>
            </a:extLst>
          </p:cNvPr>
          <p:cNvCxnSpPr>
            <a:cxnSpLocks/>
          </p:cNvCxnSpPr>
          <p:nvPr/>
        </p:nvCxnSpPr>
        <p:spPr>
          <a:xfrm>
            <a:off x="3356308" y="3540128"/>
            <a:ext cx="5479385" cy="0"/>
          </a:xfrm>
          <a:prstGeom prst="line">
            <a:avLst/>
          </a:prstGeom>
          <a:ln w="38100">
            <a:solidFill>
              <a:srgbClr val="ECE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1016E0-7659-7756-CDC8-D61A6ED810EA}"/>
              </a:ext>
            </a:extLst>
          </p:cNvPr>
          <p:cNvSpPr txBox="1"/>
          <p:nvPr/>
        </p:nvSpPr>
        <p:spPr>
          <a:xfrm>
            <a:off x="5410427" y="3863293"/>
            <a:ext cx="1371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rgbClr val="979DA7"/>
                </a:solidFill>
                <a:latin typeface="Helvetica Light" panose="020B0500000000000000" pitchFamily="34" charset="0"/>
              </a:rPr>
              <a:t>too formal</a:t>
            </a:r>
            <a:endParaRPr lang="ko-KR" altLang="en-US" sz="2000" i="1" dirty="0">
              <a:solidFill>
                <a:srgbClr val="979DA7"/>
              </a:solidFill>
              <a:latin typeface="Helvetica Ligh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984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anya Tagaq takes on cyberbullies and stereotypes | CBC News">
            <a:extLst>
              <a:ext uri="{FF2B5EF4-FFF2-40B4-BE49-F238E27FC236}">
                <a16:creationId xmlns:a16="http://schemas.microsoft.com/office/drawing/2014/main" id="{3C7BBA39-2814-A2E7-E346-24D74A57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3571728" y="3029287"/>
            <a:ext cx="1545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 err="1">
                <a:solidFill>
                  <a:srgbClr val="DFC2A1"/>
                </a:solidFill>
                <a:latin typeface="Helvetica Compressed" pitchFamily="50" charset="0"/>
              </a:rPr>
              <a:t>Uja</a:t>
            </a:r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 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3571728" y="4168060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Tanya Tagaq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902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um 41 - In Too Deep (Official Music Video) - YouTube">
            <a:extLst>
              <a:ext uri="{FF2B5EF4-FFF2-40B4-BE49-F238E27FC236}">
                <a16:creationId xmlns:a16="http://schemas.microsoft.com/office/drawing/2014/main" id="{EA810579-B589-0215-F4F5-2DE2C7A18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7246912" y="2440202"/>
            <a:ext cx="45514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In Too Deep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7246912" y="3578975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Sum 41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2854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e Halluci Nation Bring Decolonization to the Dance Floor | Complex CA">
            <a:extLst>
              <a:ext uri="{FF2B5EF4-FFF2-40B4-BE49-F238E27FC236}">
                <a16:creationId xmlns:a16="http://schemas.microsoft.com/office/drawing/2014/main" id="{3D822EF6-BE1B-D070-6E25-DB7E3A1C6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6372000" y="2951567"/>
            <a:ext cx="40644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Stadium </a:t>
            </a:r>
          </a:p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Pow Wow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6372000" y="5262365"/>
            <a:ext cx="312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The </a:t>
            </a:r>
            <a:r>
              <a:rPr lang="en-US" altLang="ko-KR" sz="2800" dirty="0" err="1">
                <a:solidFill>
                  <a:srgbClr val="B8BCC3"/>
                </a:solidFill>
                <a:latin typeface="Helvetica" pitchFamily="2" charset="0"/>
              </a:rPr>
              <a:t>Halluci</a:t>
            </a:r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 Nation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5499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eist Shares New Single &quot;Century&quot; Featuring Jarvis Cocker, Announces  International Tour - SPIN">
            <a:extLst>
              <a:ext uri="{FF2B5EF4-FFF2-40B4-BE49-F238E27FC236}">
                <a16:creationId xmlns:a16="http://schemas.microsoft.com/office/drawing/2014/main" id="{18A108AE-6458-D33D-8CF2-1160FED88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162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3633275" y="4400886"/>
            <a:ext cx="2326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1234 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3668443" y="5539659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err="1">
                <a:solidFill>
                  <a:srgbClr val="B8BCC3"/>
                </a:solidFill>
                <a:latin typeface="Helvetica" pitchFamily="2" charset="0"/>
              </a:rPr>
              <a:t>Fiest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6976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fter Junos reunion, Steven Page says his future with Barenaked Ladies  uncertain - The Globe and Mail">
            <a:extLst>
              <a:ext uri="{FF2B5EF4-FFF2-40B4-BE49-F238E27FC236}">
                <a16:creationId xmlns:a16="http://schemas.microsoft.com/office/drawing/2014/main" id="{C68ED75A-796D-F1CE-2322-179605FB3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" b="16651"/>
          <a:stretch/>
        </p:blipFill>
        <p:spPr bwMode="auto">
          <a:xfrm>
            <a:off x="6394" y="0"/>
            <a:ext cx="12185605" cy="685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1400029" y="3620222"/>
            <a:ext cx="5707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Call and Answer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1400028" y="6023238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BNL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9493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pirit of the West performs final concerts in Vancouver | CBC News">
            <a:extLst>
              <a:ext uri="{FF2B5EF4-FFF2-40B4-BE49-F238E27FC236}">
                <a16:creationId xmlns:a16="http://schemas.microsoft.com/office/drawing/2014/main" id="{26FFDE92-2A11-516F-9DEE-AFF8FF521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106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5945650" y="2914776"/>
            <a:ext cx="4023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Home for a Rest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5945650" y="5469321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Spirt of the West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0159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im Harris | Thu, Nov 17, 2022, 8:30 pm | Fourth Stage | National Arts  Centre">
            <a:extLst>
              <a:ext uri="{FF2B5EF4-FFF2-40B4-BE49-F238E27FC236}">
                <a16:creationId xmlns:a16="http://schemas.microsoft.com/office/drawing/2014/main" id="{3087623D-6FA2-D8C3-8D52-70A86406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562"/>
            <a:ext cx="12192000" cy="75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8820735" y="2219447"/>
            <a:ext cx="28573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In the </a:t>
            </a:r>
          </a:p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Woods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8820735" y="4512382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Kim Harris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0992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urologist explains autoimmune disease affecting Celine Dion">
            <a:extLst>
              <a:ext uri="{FF2B5EF4-FFF2-40B4-BE49-F238E27FC236}">
                <a16:creationId xmlns:a16="http://schemas.microsoft.com/office/drawing/2014/main" id="{AE112C17-DDAC-35BF-4F6E-9E85D8B1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1082117" y="1403173"/>
            <a:ext cx="42958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Pour que </a:t>
            </a:r>
            <a:r>
              <a:rPr lang="en-US" altLang="ko-KR" sz="8000" dirty="0" err="1">
                <a:solidFill>
                  <a:srgbClr val="DFC2A1"/>
                </a:solidFill>
                <a:latin typeface="Helvetica Compressed" pitchFamily="50" charset="0"/>
              </a:rPr>
              <a:t>tu</a:t>
            </a:r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 </a:t>
            </a:r>
            <a:r>
              <a:rPr lang="en-US" altLang="ko-KR" sz="8000" dirty="0" err="1">
                <a:solidFill>
                  <a:srgbClr val="DFC2A1"/>
                </a:solidFill>
                <a:latin typeface="Helvetica Compressed" pitchFamily="50" charset="0"/>
              </a:rPr>
              <a:t>m’aimes</a:t>
            </a:r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 encore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1082117" y="5019532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Celine Dion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40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ur Lady Peace: 20 Interesting Facts You Might Not Know">
            <a:extLst>
              <a:ext uri="{FF2B5EF4-FFF2-40B4-BE49-F238E27FC236}">
                <a16:creationId xmlns:a16="http://schemas.microsoft.com/office/drawing/2014/main" id="{1761080F-7ECA-3E13-9274-0DBB3F1A3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10956" r="11711" b="27519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7396382" y="4260209"/>
            <a:ext cx="30668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Clumsy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7396382" y="5398982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Our Lady Peace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3678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than Recommends: “Straw Hat and Old Dirty Hank” by Barenaked Ladies | by  Ethan Warren | Memoir Mixtapes | Medium">
            <a:extLst>
              <a:ext uri="{FF2B5EF4-FFF2-40B4-BE49-F238E27FC236}">
                <a16:creationId xmlns:a16="http://schemas.microsoft.com/office/drawing/2014/main" id="{C0D070D0-1AAC-0F21-1A40-C0F9554CF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5338" b="203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723020" y="4611902"/>
            <a:ext cx="67101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Break Your Heart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723020" y="5750675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BNL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137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Optical disc with solid fill">
            <a:extLst>
              <a:ext uri="{FF2B5EF4-FFF2-40B4-BE49-F238E27FC236}">
                <a16:creationId xmlns:a16="http://schemas.microsoft.com/office/drawing/2014/main" id="{E8BC0A06-2593-7D3E-4412-B872BF44F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9126" y="39163"/>
            <a:ext cx="6818837" cy="68188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47D7D-65D9-B9AD-EAF8-ACD130EBC556}"/>
              </a:ext>
            </a:extLst>
          </p:cNvPr>
          <p:cNvSpPr txBox="1"/>
          <p:nvPr/>
        </p:nvSpPr>
        <p:spPr>
          <a:xfrm>
            <a:off x="4685199" y="3244334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Why don’t you…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CA3FC3-90D0-65A0-36DF-4F80C7D129FB}"/>
              </a:ext>
            </a:extLst>
          </p:cNvPr>
          <p:cNvCxnSpPr>
            <a:cxnSpLocks/>
          </p:cNvCxnSpPr>
          <p:nvPr/>
        </p:nvCxnSpPr>
        <p:spPr>
          <a:xfrm>
            <a:off x="4676653" y="3531582"/>
            <a:ext cx="2821606" cy="0"/>
          </a:xfrm>
          <a:prstGeom prst="line">
            <a:avLst/>
          </a:prstGeom>
          <a:ln w="38100">
            <a:solidFill>
              <a:srgbClr val="ECE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1016E0-7659-7756-CDC8-D61A6ED810EA}"/>
              </a:ext>
            </a:extLst>
          </p:cNvPr>
          <p:cNvSpPr txBox="1"/>
          <p:nvPr/>
        </p:nvSpPr>
        <p:spPr>
          <a:xfrm>
            <a:off x="5134039" y="3863293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rgbClr val="979DA7"/>
                </a:solidFill>
                <a:latin typeface="Helvetica Light" panose="020B0500000000000000" pitchFamily="34" charset="0"/>
              </a:rPr>
              <a:t>too demanding</a:t>
            </a:r>
            <a:endParaRPr lang="ko-KR" altLang="en-US" sz="2000" i="1" dirty="0">
              <a:solidFill>
                <a:srgbClr val="979DA7"/>
              </a:solidFill>
              <a:latin typeface="Helvetica Ligh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08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lass Tiger Official Website">
            <a:extLst>
              <a:ext uri="{FF2B5EF4-FFF2-40B4-BE49-F238E27FC236}">
                <a16:creationId xmlns:a16="http://schemas.microsoft.com/office/drawing/2014/main" id="{9DD688D9-7909-8A21-70C8-FE0F3B0D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6937331" y="3572867"/>
            <a:ext cx="42146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Don’t </a:t>
            </a:r>
          </a:p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Forget Me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6937331" y="5865802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Glass Tiger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79190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roken Social Scene Are (Somehow) Still Friends After All These Years |  Pitchfork">
            <a:extLst>
              <a:ext uri="{FF2B5EF4-FFF2-40B4-BE49-F238E27FC236}">
                <a16:creationId xmlns:a16="http://schemas.microsoft.com/office/drawing/2014/main" id="{6E0BD571-5E8B-1086-2EF8-39695ED9F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r="3" b="296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6544407" y="1646340"/>
            <a:ext cx="5097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Anthems for a Seventeen-year-old Girl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6544407" y="5431992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Broken Social Scene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4729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egan and Sara Announce New Album Crybaby, Share Video for New Song: Watch  | Pitchfork">
            <a:extLst>
              <a:ext uri="{FF2B5EF4-FFF2-40B4-BE49-F238E27FC236}">
                <a16:creationId xmlns:a16="http://schemas.microsoft.com/office/drawing/2014/main" id="{D3EFC14A-6C5D-8DA8-2169-6EF373C3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AC7A9-6919-F39E-7062-DA6FBDC9F58B}"/>
              </a:ext>
            </a:extLst>
          </p:cNvPr>
          <p:cNvSpPr txBox="1"/>
          <p:nvPr/>
        </p:nvSpPr>
        <p:spPr>
          <a:xfrm>
            <a:off x="1452781" y="4480018"/>
            <a:ext cx="2621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Closer</a:t>
            </a:r>
            <a:endParaRPr lang="en-US" altLang="ko-KR" sz="8000" dirty="0">
              <a:solidFill>
                <a:srgbClr val="2B3138"/>
              </a:solidFill>
              <a:latin typeface="Helvetica Compresse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D45D0-EB7F-1A8C-4F29-408494211D23}"/>
              </a:ext>
            </a:extLst>
          </p:cNvPr>
          <p:cNvSpPr txBox="1"/>
          <p:nvPr/>
        </p:nvSpPr>
        <p:spPr>
          <a:xfrm>
            <a:off x="1452781" y="5618791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Tegan and Sara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8095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8DA7C329-12C9-B93E-B0B7-793709078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7364" y="999897"/>
            <a:ext cx="5357272" cy="5357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47D7D-65D9-B9AD-EAF8-ACD130EBC556}"/>
              </a:ext>
            </a:extLst>
          </p:cNvPr>
          <p:cNvSpPr txBox="1"/>
          <p:nvPr/>
        </p:nvSpPr>
        <p:spPr>
          <a:xfrm>
            <a:off x="4030375" y="2478298"/>
            <a:ext cx="41312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B8BCC3"/>
                </a:solidFill>
                <a:latin typeface="Helvetica" pitchFamily="2" charset="0"/>
              </a:rPr>
              <a:t>You </a:t>
            </a:r>
            <a:r>
              <a:rPr lang="en-US" altLang="ko-KR" sz="2800" b="1" dirty="0">
                <a:solidFill>
                  <a:srgbClr val="DFC2A1"/>
                </a:solidFill>
                <a:latin typeface="Helvetica" pitchFamily="2" charset="0"/>
              </a:rPr>
              <a:t>should</a:t>
            </a:r>
            <a:r>
              <a:rPr lang="en-US" altLang="ko-KR" sz="2800" b="1" dirty="0">
                <a:solidFill>
                  <a:srgbClr val="B8BCC3"/>
                </a:solidFill>
                <a:latin typeface="Helvetica" pitchFamily="2" charset="0"/>
              </a:rPr>
              <a:t> </a:t>
            </a:r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listen to…</a:t>
            </a:r>
          </a:p>
          <a:p>
            <a:pPr algn="ctr"/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You should try… </a:t>
            </a:r>
          </a:p>
          <a:p>
            <a:pPr algn="ctr"/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You should </a:t>
            </a:r>
            <a:r>
              <a:rPr lang="en-US" altLang="ko-KR" sz="2800" b="1" dirty="0">
                <a:solidFill>
                  <a:srgbClr val="B8BCC3"/>
                </a:solidFill>
                <a:latin typeface="Helvetica" pitchFamily="2" charset="0"/>
              </a:rPr>
              <a:t>check out</a:t>
            </a:r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…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016E0-7659-7756-CDC8-D61A6ED810EA}"/>
              </a:ext>
            </a:extLst>
          </p:cNvPr>
          <p:cNvSpPr txBox="1"/>
          <p:nvPr/>
        </p:nvSpPr>
        <p:spPr>
          <a:xfrm>
            <a:off x="5611733" y="3863293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rgbClr val="979DA7"/>
                </a:solidFill>
                <a:latin typeface="Helvetica Light" panose="020B0500000000000000" pitchFamily="34" charset="0"/>
              </a:rPr>
              <a:t>natural</a:t>
            </a:r>
            <a:endParaRPr lang="ko-KR" altLang="en-US" sz="2000" i="1" dirty="0">
              <a:solidFill>
                <a:srgbClr val="979DA7"/>
              </a:solidFill>
              <a:latin typeface="Helvetica Ligh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166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47D7D-65D9-B9AD-EAF8-ACD130EBC556}"/>
              </a:ext>
            </a:extLst>
          </p:cNvPr>
          <p:cNvSpPr txBox="1"/>
          <p:nvPr/>
        </p:nvSpPr>
        <p:spPr>
          <a:xfrm>
            <a:off x="3515817" y="2909186"/>
            <a:ext cx="5160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I think you will like it because…</a:t>
            </a:r>
          </a:p>
          <a:p>
            <a:pPr algn="ctr"/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You </a:t>
            </a:r>
            <a:r>
              <a:rPr lang="en-US" altLang="ko-KR" sz="2800" b="1" dirty="0">
                <a:solidFill>
                  <a:srgbClr val="DFC2A1"/>
                </a:solidFill>
                <a:latin typeface="Helvetica" pitchFamily="2" charset="0"/>
              </a:rPr>
              <a:t>seem like</a:t>
            </a:r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… 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016E0-7659-7756-CDC8-D61A6ED810EA}"/>
              </a:ext>
            </a:extLst>
          </p:cNvPr>
          <p:cNvSpPr txBox="1"/>
          <p:nvPr/>
        </p:nvSpPr>
        <p:spPr>
          <a:xfrm>
            <a:off x="4327539" y="3863293"/>
            <a:ext cx="353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rgbClr val="979DA7"/>
                </a:solidFill>
                <a:latin typeface="Helvetica Light" panose="020B0500000000000000" pitchFamily="34" charset="0"/>
              </a:rPr>
              <a:t>Why are you recommending?</a:t>
            </a:r>
            <a:endParaRPr lang="ko-KR" altLang="en-US" sz="2000" i="1" dirty="0">
              <a:solidFill>
                <a:srgbClr val="979DA7"/>
              </a:solidFill>
              <a:latin typeface="Helvetica Light" panose="020B0500000000000000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7A9717-6B2C-DC9B-CFD0-F7E9ACB199DA}"/>
              </a:ext>
            </a:extLst>
          </p:cNvPr>
          <p:cNvSpPr/>
          <p:nvPr/>
        </p:nvSpPr>
        <p:spPr>
          <a:xfrm>
            <a:off x="1763553" y="2909186"/>
            <a:ext cx="1543069" cy="3948814"/>
          </a:xfrm>
          <a:custGeom>
            <a:avLst/>
            <a:gdLst>
              <a:gd name="connsiteX0" fmla="*/ 1076970 w 1292364"/>
              <a:gd name="connsiteY0" fmla="*/ 0 h 3661699"/>
              <a:gd name="connsiteX1" fmla="*/ 1039276 w 1292364"/>
              <a:gd name="connsiteY1" fmla="*/ 0 h 3661699"/>
              <a:gd name="connsiteX2" fmla="*/ 732340 w 1292364"/>
              <a:gd name="connsiteY2" fmla="*/ 123852 h 3661699"/>
              <a:gd name="connsiteX3" fmla="*/ 430788 w 1292364"/>
              <a:gd name="connsiteY3" fmla="*/ 430788 h 3661699"/>
              <a:gd name="connsiteX4" fmla="*/ 430788 w 1292364"/>
              <a:gd name="connsiteY4" fmla="*/ 215394 h 3661699"/>
              <a:gd name="connsiteX5" fmla="*/ 215394 w 1292364"/>
              <a:gd name="connsiteY5" fmla="*/ 0 h 3661699"/>
              <a:gd name="connsiteX6" fmla="*/ 0 w 1292364"/>
              <a:gd name="connsiteY6" fmla="*/ 215394 h 3661699"/>
              <a:gd name="connsiteX7" fmla="*/ 0 w 1292364"/>
              <a:gd name="connsiteY7" fmla="*/ 1938547 h 3661699"/>
              <a:gd name="connsiteX8" fmla="*/ 107697 w 1292364"/>
              <a:gd name="connsiteY8" fmla="*/ 2121632 h 3661699"/>
              <a:gd name="connsiteX9" fmla="*/ 107697 w 1292364"/>
              <a:gd name="connsiteY9" fmla="*/ 2477032 h 3661699"/>
              <a:gd name="connsiteX10" fmla="*/ 538485 w 1292364"/>
              <a:gd name="connsiteY10" fmla="*/ 2907820 h 3661699"/>
              <a:gd name="connsiteX11" fmla="*/ 753879 w 1292364"/>
              <a:gd name="connsiteY11" fmla="*/ 3123214 h 3661699"/>
              <a:gd name="connsiteX12" fmla="*/ 753879 w 1292364"/>
              <a:gd name="connsiteY12" fmla="*/ 3661700 h 3661699"/>
              <a:gd name="connsiteX13" fmla="*/ 969273 w 1292364"/>
              <a:gd name="connsiteY13" fmla="*/ 3661700 h 3661699"/>
              <a:gd name="connsiteX14" fmla="*/ 969273 w 1292364"/>
              <a:gd name="connsiteY14" fmla="*/ 3123214 h 3661699"/>
              <a:gd name="connsiteX15" fmla="*/ 538485 w 1292364"/>
              <a:gd name="connsiteY15" fmla="*/ 2692426 h 3661699"/>
              <a:gd name="connsiteX16" fmla="*/ 323091 w 1292364"/>
              <a:gd name="connsiteY16" fmla="*/ 2477032 h 3661699"/>
              <a:gd name="connsiteX17" fmla="*/ 323091 w 1292364"/>
              <a:gd name="connsiteY17" fmla="*/ 2121632 h 3661699"/>
              <a:gd name="connsiteX18" fmla="*/ 430788 w 1292364"/>
              <a:gd name="connsiteY18" fmla="*/ 1938547 h 3661699"/>
              <a:gd name="connsiteX19" fmla="*/ 430788 w 1292364"/>
              <a:gd name="connsiteY19" fmla="*/ 1184668 h 3661699"/>
              <a:gd name="connsiteX20" fmla="*/ 737725 w 1292364"/>
              <a:gd name="connsiteY20" fmla="*/ 1491604 h 3661699"/>
              <a:gd name="connsiteX21" fmla="*/ 1044661 w 1292364"/>
              <a:gd name="connsiteY21" fmla="*/ 1615456 h 3661699"/>
              <a:gd name="connsiteX22" fmla="*/ 1076970 w 1292364"/>
              <a:gd name="connsiteY22" fmla="*/ 1615456 h 3661699"/>
              <a:gd name="connsiteX23" fmla="*/ 1292365 w 1292364"/>
              <a:gd name="connsiteY23" fmla="*/ 1400062 h 3661699"/>
              <a:gd name="connsiteX24" fmla="*/ 1292365 w 1292364"/>
              <a:gd name="connsiteY24" fmla="*/ 215394 h 3661699"/>
              <a:gd name="connsiteX25" fmla="*/ 1076970 w 1292364"/>
              <a:gd name="connsiteY25" fmla="*/ 0 h 366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2364" h="3661699">
                <a:moveTo>
                  <a:pt x="1076970" y="0"/>
                </a:moveTo>
                <a:lnTo>
                  <a:pt x="1039276" y="0"/>
                </a:lnTo>
                <a:cubicBezTo>
                  <a:pt x="926195" y="0"/>
                  <a:pt x="813113" y="43079"/>
                  <a:pt x="732340" y="123852"/>
                </a:cubicBezTo>
                <a:lnTo>
                  <a:pt x="430788" y="430788"/>
                </a:lnTo>
                <a:lnTo>
                  <a:pt x="430788" y="215394"/>
                </a:lnTo>
                <a:cubicBezTo>
                  <a:pt x="430788" y="96927"/>
                  <a:pt x="333861" y="0"/>
                  <a:pt x="215394" y="0"/>
                </a:cubicBezTo>
                <a:cubicBezTo>
                  <a:pt x="96927" y="0"/>
                  <a:pt x="0" y="96927"/>
                  <a:pt x="0" y="215394"/>
                </a:cubicBezTo>
                <a:lnTo>
                  <a:pt x="0" y="1938547"/>
                </a:lnTo>
                <a:cubicBezTo>
                  <a:pt x="0" y="2019320"/>
                  <a:pt x="43079" y="2089323"/>
                  <a:pt x="107697" y="2121632"/>
                </a:cubicBezTo>
                <a:lnTo>
                  <a:pt x="107697" y="2477032"/>
                </a:lnTo>
                <a:cubicBezTo>
                  <a:pt x="107697" y="2713966"/>
                  <a:pt x="301552" y="2907820"/>
                  <a:pt x="538485" y="2907820"/>
                </a:cubicBezTo>
                <a:cubicBezTo>
                  <a:pt x="656952" y="2907820"/>
                  <a:pt x="753879" y="3004748"/>
                  <a:pt x="753879" y="3123214"/>
                </a:cubicBezTo>
                <a:lnTo>
                  <a:pt x="753879" y="3661700"/>
                </a:lnTo>
                <a:lnTo>
                  <a:pt x="969273" y="3661700"/>
                </a:lnTo>
                <a:lnTo>
                  <a:pt x="969273" y="3123214"/>
                </a:lnTo>
                <a:cubicBezTo>
                  <a:pt x="969273" y="2886281"/>
                  <a:pt x="775419" y="2692426"/>
                  <a:pt x="538485" y="2692426"/>
                </a:cubicBezTo>
                <a:cubicBezTo>
                  <a:pt x="420018" y="2692426"/>
                  <a:pt x="323091" y="2595499"/>
                  <a:pt x="323091" y="2477032"/>
                </a:cubicBezTo>
                <a:lnTo>
                  <a:pt x="323091" y="2121632"/>
                </a:lnTo>
                <a:cubicBezTo>
                  <a:pt x="387709" y="2083938"/>
                  <a:pt x="430788" y="2013935"/>
                  <a:pt x="430788" y="1938547"/>
                </a:cubicBezTo>
                <a:lnTo>
                  <a:pt x="430788" y="1184668"/>
                </a:lnTo>
                <a:lnTo>
                  <a:pt x="737725" y="1491604"/>
                </a:lnTo>
                <a:cubicBezTo>
                  <a:pt x="818498" y="1572377"/>
                  <a:pt x="926195" y="1615456"/>
                  <a:pt x="1044661" y="1615456"/>
                </a:cubicBezTo>
                <a:lnTo>
                  <a:pt x="1076970" y="1615456"/>
                </a:lnTo>
                <a:cubicBezTo>
                  <a:pt x="1195437" y="1615456"/>
                  <a:pt x="1292365" y="1518528"/>
                  <a:pt x="1292365" y="1400062"/>
                </a:cubicBezTo>
                <a:lnTo>
                  <a:pt x="1292365" y="215394"/>
                </a:lnTo>
                <a:cubicBezTo>
                  <a:pt x="1292365" y="96927"/>
                  <a:pt x="1195437" y="0"/>
                  <a:pt x="1076970" y="0"/>
                </a:cubicBezTo>
                <a:close/>
              </a:path>
            </a:pathLst>
          </a:custGeom>
          <a:solidFill>
            <a:srgbClr val="ECEEEF">
              <a:alpha val="10000"/>
            </a:srgbClr>
          </a:solidFill>
          <a:ln w="537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93F35C8-961F-5A9F-BA60-B0DBC27753D6}"/>
              </a:ext>
            </a:extLst>
          </p:cNvPr>
          <p:cNvSpPr/>
          <p:nvPr/>
        </p:nvSpPr>
        <p:spPr>
          <a:xfrm>
            <a:off x="8895945" y="2909186"/>
            <a:ext cx="1543069" cy="3948814"/>
          </a:xfrm>
          <a:custGeom>
            <a:avLst/>
            <a:gdLst>
              <a:gd name="connsiteX0" fmla="*/ 1076970 w 1292364"/>
              <a:gd name="connsiteY0" fmla="*/ 0 h 3661699"/>
              <a:gd name="connsiteX1" fmla="*/ 861576 w 1292364"/>
              <a:gd name="connsiteY1" fmla="*/ 215394 h 3661699"/>
              <a:gd name="connsiteX2" fmla="*/ 861576 w 1292364"/>
              <a:gd name="connsiteY2" fmla="*/ 430788 h 3661699"/>
              <a:gd name="connsiteX3" fmla="*/ 554640 w 1292364"/>
              <a:gd name="connsiteY3" fmla="*/ 123852 h 3661699"/>
              <a:gd name="connsiteX4" fmla="*/ 247703 w 1292364"/>
              <a:gd name="connsiteY4" fmla="*/ 0 h 3661699"/>
              <a:gd name="connsiteX5" fmla="*/ 215394 w 1292364"/>
              <a:gd name="connsiteY5" fmla="*/ 0 h 3661699"/>
              <a:gd name="connsiteX6" fmla="*/ 0 w 1292364"/>
              <a:gd name="connsiteY6" fmla="*/ 215394 h 3661699"/>
              <a:gd name="connsiteX7" fmla="*/ 0 w 1292364"/>
              <a:gd name="connsiteY7" fmla="*/ 1400062 h 3661699"/>
              <a:gd name="connsiteX8" fmla="*/ 215394 w 1292364"/>
              <a:gd name="connsiteY8" fmla="*/ 1615456 h 3661699"/>
              <a:gd name="connsiteX9" fmla="*/ 253088 w 1292364"/>
              <a:gd name="connsiteY9" fmla="*/ 1615456 h 3661699"/>
              <a:gd name="connsiteX10" fmla="*/ 560025 w 1292364"/>
              <a:gd name="connsiteY10" fmla="*/ 1491604 h 3661699"/>
              <a:gd name="connsiteX11" fmla="*/ 861576 w 1292364"/>
              <a:gd name="connsiteY11" fmla="*/ 1184668 h 3661699"/>
              <a:gd name="connsiteX12" fmla="*/ 861576 w 1292364"/>
              <a:gd name="connsiteY12" fmla="*/ 1938547 h 3661699"/>
              <a:gd name="connsiteX13" fmla="*/ 969273 w 1292364"/>
              <a:gd name="connsiteY13" fmla="*/ 2121632 h 3661699"/>
              <a:gd name="connsiteX14" fmla="*/ 969273 w 1292364"/>
              <a:gd name="connsiteY14" fmla="*/ 2477032 h 3661699"/>
              <a:gd name="connsiteX15" fmla="*/ 753879 w 1292364"/>
              <a:gd name="connsiteY15" fmla="*/ 2692426 h 3661699"/>
              <a:gd name="connsiteX16" fmla="*/ 323091 w 1292364"/>
              <a:gd name="connsiteY16" fmla="*/ 3123214 h 3661699"/>
              <a:gd name="connsiteX17" fmla="*/ 323091 w 1292364"/>
              <a:gd name="connsiteY17" fmla="*/ 3661700 h 3661699"/>
              <a:gd name="connsiteX18" fmla="*/ 538485 w 1292364"/>
              <a:gd name="connsiteY18" fmla="*/ 3661700 h 3661699"/>
              <a:gd name="connsiteX19" fmla="*/ 538485 w 1292364"/>
              <a:gd name="connsiteY19" fmla="*/ 3123214 h 3661699"/>
              <a:gd name="connsiteX20" fmla="*/ 753879 w 1292364"/>
              <a:gd name="connsiteY20" fmla="*/ 2907820 h 3661699"/>
              <a:gd name="connsiteX21" fmla="*/ 1184668 w 1292364"/>
              <a:gd name="connsiteY21" fmla="*/ 2477032 h 3661699"/>
              <a:gd name="connsiteX22" fmla="*/ 1184668 w 1292364"/>
              <a:gd name="connsiteY22" fmla="*/ 2121632 h 3661699"/>
              <a:gd name="connsiteX23" fmla="*/ 1292365 w 1292364"/>
              <a:gd name="connsiteY23" fmla="*/ 1938547 h 3661699"/>
              <a:gd name="connsiteX24" fmla="*/ 1292365 w 1292364"/>
              <a:gd name="connsiteY24" fmla="*/ 215394 h 3661699"/>
              <a:gd name="connsiteX25" fmla="*/ 1076970 w 1292364"/>
              <a:gd name="connsiteY25" fmla="*/ 0 h 366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2364" h="3661699">
                <a:moveTo>
                  <a:pt x="1076970" y="0"/>
                </a:moveTo>
                <a:cubicBezTo>
                  <a:pt x="958504" y="0"/>
                  <a:pt x="861576" y="96927"/>
                  <a:pt x="861576" y="215394"/>
                </a:cubicBezTo>
                <a:lnTo>
                  <a:pt x="861576" y="430788"/>
                </a:lnTo>
                <a:lnTo>
                  <a:pt x="554640" y="123852"/>
                </a:lnTo>
                <a:cubicBezTo>
                  <a:pt x="473867" y="43079"/>
                  <a:pt x="366170" y="0"/>
                  <a:pt x="247703" y="0"/>
                </a:cubicBezTo>
                <a:lnTo>
                  <a:pt x="215394" y="0"/>
                </a:lnTo>
                <a:cubicBezTo>
                  <a:pt x="96927" y="0"/>
                  <a:pt x="0" y="96927"/>
                  <a:pt x="0" y="215394"/>
                </a:cubicBezTo>
                <a:lnTo>
                  <a:pt x="0" y="1400062"/>
                </a:lnTo>
                <a:cubicBezTo>
                  <a:pt x="0" y="1518528"/>
                  <a:pt x="96927" y="1615456"/>
                  <a:pt x="215394" y="1615456"/>
                </a:cubicBezTo>
                <a:lnTo>
                  <a:pt x="253088" y="1615456"/>
                </a:lnTo>
                <a:cubicBezTo>
                  <a:pt x="366170" y="1615456"/>
                  <a:pt x="479252" y="1572377"/>
                  <a:pt x="560025" y="1491604"/>
                </a:cubicBezTo>
                <a:lnTo>
                  <a:pt x="861576" y="1184668"/>
                </a:lnTo>
                <a:lnTo>
                  <a:pt x="861576" y="1938547"/>
                </a:lnTo>
                <a:cubicBezTo>
                  <a:pt x="861576" y="2019320"/>
                  <a:pt x="904655" y="2089323"/>
                  <a:pt x="969273" y="2121632"/>
                </a:cubicBezTo>
                <a:lnTo>
                  <a:pt x="969273" y="2477032"/>
                </a:lnTo>
                <a:cubicBezTo>
                  <a:pt x="969273" y="2595499"/>
                  <a:pt x="872346" y="2692426"/>
                  <a:pt x="753879" y="2692426"/>
                </a:cubicBezTo>
                <a:cubicBezTo>
                  <a:pt x="516946" y="2692426"/>
                  <a:pt x="323091" y="2886281"/>
                  <a:pt x="323091" y="3123214"/>
                </a:cubicBezTo>
                <a:lnTo>
                  <a:pt x="323091" y="3661700"/>
                </a:lnTo>
                <a:lnTo>
                  <a:pt x="538485" y="3661700"/>
                </a:lnTo>
                <a:lnTo>
                  <a:pt x="538485" y="3123214"/>
                </a:lnTo>
                <a:cubicBezTo>
                  <a:pt x="538485" y="3004748"/>
                  <a:pt x="635413" y="2907820"/>
                  <a:pt x="753879" y="2907820"/>
                </a:cubicBezTo>
                <a:cubicBezTo>
                  <a:pt x="990813" y="2907820"/>
                  <a:pt x="1184668" y="2713966"/>
                  <a:pt x="1184668" y="2477032"/>
                </a:cubicBezTo>
                <a:lnTo>
                  <a:pt x="1184668" y="2121632"/>
                </a:lnTo>
                <a:cubicBezTo>
                  <a:pt x="1249286" y="2083938"/>
                  <a:pt x="1292365" y="2013935"/>
                  <a:pt x="1292365" y="1938547"/>
                </a:cubicBezTo>
                <a:lnTo>
                  <a:pt x="1292365" y="215394"/>
                </a:lnTo>
                <a:cubicBezTo>
                  <a:pt x="1292365" y="96927"/>
                  <a:pt x="1195437" y="0"/>
                  <a:pt x="1076970" y="0"/>
                </a:cubicBezTo>
                <a:close/>
              </a:path>
            </a:pathLst>
          </a:custGeom>
          <a:solidFill>
            <a:srgbClr val="ECEEEF">
              <a:alpha val="10000"/>
            </a:srgbClr>
          </a:solidFill>
          <a:ln w="537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5921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627821-527A-3927-2F7A-4FE208B634FE}"/>
              </a:ext>
            </a:extLst>
          </p:cNvPr>
          <p:cNvSpPr txBox="1"/>
          <p:nvPr/>
        </p:nvSpPr>
        <p:spPr>
          <a:xfrm>
            <a:off x="2213360" y="1952001"/>
            <a:ext cx="572464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B8BCC3"/>
                </a:solidFill>
                <a:latin typeface="Helvetica Compressed" pitchFamily="50" charset="0"/>
              </a:rPr>
              <a:t>CANADIAN</a:t>
            </a:r>
            <a:r>
              <a:rPr lang="en-US" altLang="ko-KR" sz="115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54712-04D8-5BA4-A658-75BB3D82CFEC}"/>
              </a:ext>
            </a:extLst>
          </p:cNvPr>
          <p:cNvSpPr txBox="1"/>
          <p:nvPr/>
        </p:nvSpPr>
        <p:spPr>
          <a:xfrm>
            <a:off x="4477996" y="3179618"/>
            <a:ext cx="483016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DFC2A1"/>
                </a:solidFill>
                <a:latin typeface="Helvetica Compressed" pitchFamily="50" charset="0"/>
              </a:rPr>
              <a:t>CONTENT</a:t>
            </a:r>
            <a:endParaRPr lang="ko-KR" altLang="en-US" sz="11500" dirty="0">
              <a:solidFill>
                <a:srgbClr val="DFC2A1"/>
              </a:solidFill>
              <a:latin typeface="Helvetica Compress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008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0D14B-6F30-4C6D-71DF-5883180FDB03}"/>
              </a:ext>
            </a:extLst>
          </p:cNvPr>
          <p:cNvSpPr txBox="1"/>
          <p:nvPr/>
        </p:nvSpPr>
        <p:spPr>
          <a:xfrm>
            <a:off x="2111761" y="1514434"/>
            <a:ext cx="22669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TITLE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76360-8BB7-7A78-9DAF-96ADF97E8DE0}"/>
              </a:ext>
            </a:extLst>
          </p:cNvPr>
          <p:cNvSpPr txBox="1"/>
          <p:nvPr/>
        </p:nvSpPr>
        <p:spPr>
          <a:xfrm>
            <a:off x="2111761" y="2653207"/>
            <a:ext cx="302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Name of the song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pic>
        <p:nvPicPr>
          <p:cNvPr id="5" name="Graphic 4" descr="Guitar with solid fill">
            <a:extLst>
              <a:ext uri="{FF2B5EF4-FFF2-40B4-BE49-F238E27FC236}">
                <a16:creationId xmlns:a16="http://schemas.microsoft.com/office/drawing/2014/main" id="{37AB8264-7CF6-6173-5063-AF731BF0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3164" y="193964"/>
            <a:ext cx="6664036" cy="66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1117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0D14B-6F30-4C6D-71DF-5883180FDB03}"/>
              </a:ext>
            </a:extLst>
          </p:cNvPr>
          <p:cNvSpPr txBox="1"/>
          <p:nvPr/>
        </p:nvSpPr>
        <p:spPr>
          <a:xfrm>
            <a:off x="2111761" y="1514434"/>
            <a:ext cx="29169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ARTIST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76360-8BB7-7A78-9DAF-96ADF97E8DE0}"/>
              </a:ext>
            </a:extLst>
          </p:cNvPr>
          <p:cNvSpPr txBox="1"/>
          <p:nvPr/>
        </p:nvSpPr>
        <p:spPr>
          <a:xfrm>
            <a:off x="2111761" y="2653207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Who sang it?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pic>
        <p:nvPicPr>
          <p:cNvPr id="5" name="Graphic 4" descr="Islamic Drum with solid fill">
            <a:extLst>
              <a:ext uri="{FF2B5EF4-FFF2-40B4-BE49-F238E27FC236}">
                <a16:creationId xmlns:a16="http://schemas.microsoft.com/office/drawing/2014/main" id="{050DD389-807C-4BA1-786E-7090E716F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981" y="1022927"/>
            <a:ext cx="5583383" cy="55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854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0D14B-6F30-4C6D-71DF-5883180FDB03}"/>
              </a:ext>
            </a:extLst>
          </p:cNvPr>
          <p:cNvSpPr txBox="1"/>
          <p:nvPr/>
        </p:nvSpPr>
        <p:spPr>
          <a:xfrm>
            <a:off x="2111761" y="1514434"/>
            <a:ext cx="314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DFC2A1"/>
                </a:solidFill>
                <a:latin typeface="Helvetica Compressed" pitchFamily="50" charset="0"/>
              </a:rPr>
              <a:t>FEELING</a:t>
            </a:r>
            <a:r>
              <a:rPr lang="en-US" altLang="ko-KR" sz="8000" dirty="0">
                <a:solidFill>
                  <a:srgbClr val="2B3138"/>
                </a:solidFill>
                <a:latin typeface="Helvetica Compressed" pitchFamily="50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76360-8BB7-7A78-9DAF-96ADF97E8DE0}"/>
              </a:ext>
            </a:extLst>
          </p:cNvPr>
          <p:cNvSpPr txBox="1"/>
          <p:nvPr/>
        </p:nvSpPr>
        <p:spPr>
          <a:xfrm>
            <a:off x="2111761" y="2653207"/>
            <a:ext cx="440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B8BCC3"/>
                </a:solidFill>
                <a:latin typeface="Helvetica" pitchFamily="2" charset="0"/>
              </a:rPr>
              <a:t>How did it make you feel? </a:t>
            </a:r>
            <a:endParaRPr lang="ko-KR" altLang="en-US" sz="2800" dirty="0">
              <a:solidFill>
                <a:srgbClr val="B8BCC3"/>
              </a:solidFill>
              <a:latin typeface="Helvetica" pitchFamily="2" charset="0"/>
            </a:endParaRPr>
          </a:p>
        </p:txBody>
      </p:sp>
      <p:pic>
        <p:nvPicPr>
          <p:cNvPr id="5" name="Graphic 4" descr="Saxophone with solid fill">
            <a:extLst>
              <a:ext uri="{FF2B5EF4-FFF2-40B4-BE49-F238E27FC236}">
                <a16:creationId xmlns:a16="http://schemas.microsoft.com/office/drawing/2014/main" id="{A4BCDEE4-EEED-A2F5-B12A-AC2490B30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59586">
            <a:off x="5969820" y="597849"/>
            <a:ext cx="6025565" cy="60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1834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183</Words>
  <Application>Microsoft Office PowerPoint</Application>
  <PresentationFormat>Widescreen</PresentationFormat>
  <Paragraphs>74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Helvetica Light</vt:lpstr>
      <vt:lpstr>Helvetica Compressed</vt:lpstr>
      <vt:lpstr>Helvetica</vt:lpstr>
      <vt:lpstr>Arial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9</cp:revision>
  <dcterms:created xsi:type="dcterms:W3CDTF">2022-12-26T00:41:00Z</dcterms:created>
  <dcterms:modified xsi:type="dcterms:W3CDTF">2022-12-27T01:27:28Z</dcterms:modified>
</cp:coreProperties>
</file>