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6" r:id="rId6"/>
    <p:sldId id="258" r:id="rId7"/>
    <p:sldId id="262" r:id="rId8"/>
    <p:sldId id="263" r:id="rId9"/>
    <p:sldId id="264" r:id="rId10"/>
    <p:sldId id="265" r:id="rId11"/>
  </p:sldIdLst>
  <p:sldSz cx="12192000" cy="6858000"/>
  <p:notesSz cx="6858000" cy="9144000"/>
  <p:embeddedFontLst>
    <p:embeddedFont>
      <p:font typeface="Code Pro-Trial Black" panose="00000800000000000000" pitchFamily="50" charset="0"/>
      <p:bold r:id="rId12"/>
    </p:embeddedFont>
    <p:embeddedFont>
      <p:font typeface="Code Pro-Trial Light LC" panose="00000A00000000000000" pitchFamily="50" charset="0"/>
      <p:regular r:id="rId13"/>
    </p:embeddedFont>
    <p:embeddedFont>
      <p:font typeface="맑은 고딕" panose="020B0503020000020004" pitchFamily="50" charset="-127"/>
      <p:regular r:id="rId14"/>
      <p:bold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1ED"/>
    <a:srgbClr val="ED8811"/>
    <a:srgbClr val="6C92BC"/>
    <a:srgbClr val="273D55"/>
    <a:srgbClr val="F07669"/>
    <a:srgbClr val="9BCB65"/>
    <a:srgbClr val="111841"/>
    <a:srgbClr val="BC2F01"/>
    <a:srgbClr val="82B9C8"/>
    <a:srgbClr val="00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8" y="1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611AD1-1C5F-F363-98D7-DBE1BEF881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3FC902-4939-303C-B4BF-B5C3A6DE91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BCD62A-9B31-7006-807F-AF45E70B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0A154-959C-BB11-924D-0DA13B7BB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1BB664-B7CA-51D3-00FE-F962F20EA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81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C7AEF-E7EA-53DD-B9AA-4171E8117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1FD010-3951-C29F-9972-4B940E0091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CB14B-0662-EE99-8041-131E2AE5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8338E-3F81-4F40-D08E-E3FB87AAB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18C59-3203-4AD1-DE99-A3D96E84D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896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0ADA20-533D-087C-606F-D073576537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E36D6D-E9B4-A4B1-E9BA-8E385E85C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64733-E8DE-FD5C-3B12-F48A9315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751DE-89AC-EA40-9905-280B18D4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AFFC4D-A2E3-6E8E-1EF6-C686D109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2816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82578-F474-48B4-1B45-ECD13CC65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AFCAC-221C-1316-0AB5-23C58C1E19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25897-FAFD-BDE2-B77D-5E6AEEDA7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678751-E143-1313-F71B-81BAA23B7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4413-B56C-501C-EBB0-D6AA785F0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5478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407A-3AD6-F4D2-0960-3DD899977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4C9E3C-8469-7C49-1E1E-D60982EB0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617386-595A-8EE0-A844-2D4D64CEA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06B5B5-7A35-07D3-A102-A057AD91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3F9133-470F-863E-86DE-E7ED1C2C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811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CCA7F-2A4F-3228-7213-09C3FA62D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FBAFC-E626-3C47-A27A-39A622456C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3D9579-0D7C-C204-01C7-018C70D11D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394B4E-C45A-D202-672D-93047A6A8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A57A7F-F735-79BE-4EC5-65CD052CC2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3535E3-E36F-7577-5A06-E914A7DF1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869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DD06E-26B3-BCFF-4BD0-18EE2B5B5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57A75-E9F2-C012-F387-9D07255123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38B5E0-5258-5B73-5092-D17622F9F0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ECAC38-B5C0-BEEB-058F-6710C06B1D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2A08F6-2A69-952D-15A3-8DEEB5D019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DA4FA2-0870-7FB3-2098-8EC8BBE1B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608BA-A0B5-1043-6C4E-6062D9A38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084814-A807-57F4-9C36-06FE958A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0992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D75D1-FF91-A661-22CA-A4AEBE5CE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1D5148-E176-E805-50C4-A885584A4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8F7E097-900A-690A-CEB7-5607CD58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509E1E-DD2A-D50A-5753-E4853BAD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258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928F5-017B-04E1-A665-F402C1B69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230DCC-D810-C3FD-FB4B-3D1E18FC0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56B076-4ABE-AB0A-E815-2469D9E7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0646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8D3D6-44B7-3717-487D-CD721671D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81473F-D77C-E2EA-2D07-394A8CAC7A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B413AF-E8C2-0062-6E7C-121A5278B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045F83-E5C0-8684-4775-4EB78E439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C773C3-1F09-A597-F4CB-DD297A34C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53070D-8861-F580-237C-D969B1DF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65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88FD-5B02-D382-D0E5-AA62EF3C8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E7CF02-C889-4FED-AF74-C285D30181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A07A6-09F7-2443-1999-08F921E3F8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394D33-F1B5-FCF7-3B57-C5AA46A0D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746839-00F6-EB04-72BB-F6F5BA3C5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7A3D8-381F-B6A2-64B1-A9843FE7D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394173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3D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21507B-E259-2E00-34FF-FBD14E14B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CA116-303B-11ED-9639-7D22661D7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AA9203-2EBA-9F9C-C541-18790F667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ACAC0-20BA-4BE5-8F42-A7537F97CFA6}" type="datetimeFigureOut">
              <a:rPr lang="ko-KR" altLang="en-US" smtClean="0"/>
              <a:t>2023-01-03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7511E6-A00F-2140-2E40-5B442E94F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FE051-EAA5-B027-B07B-19A35A70D5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9CC38-64BC-44B4-963D-52364119C0C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780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 descr="Maple Leaf outline">
            <a:extLst>
              <a:ext uri="{FF2B5EF4-FFF2-40B4-BE49-F238E27FC236}">
                <a16:creationId xmlns:a16="http://schemas.microsoft.com/office/drawing/2014/main" id="{DF285B42-BC6F-BC73-2822-C46543530A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210337">
            <a:off x="1787601" y="-2365454"/>
            <a:ext cx="10903104" cy="109031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B32F0-C826-32B9-10C6-308323F48D5B}"/>
              </a:ext>
            </a:extLst>
          </p:cNvPr>
          <p:cNvSpPr txBox="1"/>
          <p:nvPr/>
        </p:nvSpPr>
        <p:spPr>
          <a:xfrm>
            <a:off x="1975139" y="4429545"/>
            <a:ext cx="300915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spc="-150" dirty="0">
                <a:solidFill>
                  <a:srgbClr val="ED8811"/>
                </a:solidFill>
                <a:latin typeface="Code Pro-Trial Light LC" panose="00000A00000000000000" pitchFamily="50" charset="0"/>
              </a:rPr>
              <a:t>regions</a:t>
            </a:r>
            <a:endParaRPr lang="ko-KR" altLang="en-US" sz="6000" spc="-150" dirty="0">
              <a:solidFill>
                <a:srgbClr val="ED8811"/>
              </a:solidFill>
              <a:latin typeface="Code Pro-Trial Light LC" panose="00000A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66B4A3-66D5-DC41-DAD7-074AE4C69F5C}"/>
              </a:ext>
            </a:extLst>
          </p:cNvPr>
          <p:cNvSpPr txBox="1"/>
          <p:nvPr/>
        </p:nvSpPr>
        <p:spPr>
          <a:xfrm>
            <a:off x="1975139" y="3633356"/>
            <a:ext cx="57567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BC2F01"/>
                </a:solidFill>
                <a:latin typeface="Code Pro-Trial Black" panose="00000800000000000000" pitchFamily="50" charset="0"/>
              </a:rPr>
              <a:t>Canadian</a:t>
            </a:r>
            <a:endParaRPr lang="ko-KR" altLang="en-US" sz="7200" dirty="0">
              <a:solidFill>
                <a:srgbClr val="BC2F0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E91E744D-9F94-07BB-9F8C-8BE8F612C9D1}"/>
              </a:ext>
            </a:extLst>
          </p:cNvPr>
          <p:cNvSpPr/>
          <p:nvPr/>
        </p:nvSpPr>
        <p:spPr>
          <a:xfrm>
            <a:off x="10851611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8995377D-3937-CEE5-1111-FE9A00A92351}"/>
              </a:ext>
            </a:extLst>
          </p:cNvPr>
          <p:cNvSpPr/>
          <p:nvPr/>
        </p:nvSpPr>
        <p:spPr>
          <a:xfrm rot="10800000">
            <a:off x="-10820161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1775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2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B69379-47FD-5F4A-10DA-441B8972899D}"/>
              </a:ext>
            </a:extLst>
          </p:cNvPr>
          <p:cNvSpPr txBox="1"/>
          <p:nvPr/>
        </p:nvSpPr>
        <p:spPr>
          <a:xfrm>
            <a:off x="1963132" y="3294570"/>
            <a:ext cx="4705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Tournament </a:t>
            </a:r>
            <a:endParaRPr lang="ko-KR" altLang="en-US" sz="4800" dirty="0">
              <a:solidFill>
                <a:srgbClr val="ED881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66215-65FB-B833-B4B0-4C98CB521F1A}"/>
              </a:ext>
            </a:extLst>
          </p:cNvPr>
          <p:cNvSpPr txBox="1"/>
          <p:nvPr/>
        </p:nvSpPr>
        <p:spPr>
          <a:xfrm>
            <a:off x="1963132" y="4125567"/>
            <a:ext cx="6094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Try to “</a:t>
            </a:r>
            <a:r>
              <a:rPr lang="en-US" altLang="ko-KR" sz="1800" i="1" dirty="0">
                <a:solidFill>
                  <a:srgbClr val="D7E1ED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sell</a:t>
            </a:r>
            <a:r>
              <a:rPr lang="en-US" altLang="ko-KR" sz="1800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” your region</a:t>
            </a:r>
          </a:p>
          <a:p>
            <a:r>
              <a:rPr lang="en-US" altLang="ko-KR" i="1" dirty="0">
                <a:solidFill>
                  <a:srgbClr val="11184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Voting with money</a:t>
            </a:r>
          </a:p>
          <a:p>
            <a:r>
              <a:rPr lang="en-US" altLang="ko-KR" i="1" dirty="0">
                <a:solidFill>
                  <a:srgbClr val="111841"/>
                </a:solidFill>
                <a:latin typeface="Arial" panose="020B0604020202020204" pitchFamily="34" charset="0"/>
                <a:ea typeface="맑은 고딕" panose="020B0503020000020004" pitchFamily="50" charset="-127"/>
              </a:rPr>
              <a:t>Where would you rather go? </a:t>
            </a:r>
            <a:endParaRPr lang="ko-KR" altLang="en-US" dirty="0">
              <a:solidFill>
                <a:srgbClr val="111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02344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4E1389D-B828-8697-5E18-66A36E50A2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49836CA-A60A-BC97-D20A-377E9C752E6E}"/>
              </a:ext>
            </a:extLst>
          </p:cNvPr>
          <p:cNvSpPr/>
          <p:nvPr/>
        </p:nvSpPr>
        <p:spPr>
          <a:xfrm rot="10800000"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9D4A1-7C35-6293-609D-3C6A5165FC3F}"/>
              </a:ext>
            </a:extLst>
          </p:cNvPr>
          <p:cNvSpPr txBox="1"/>
          <p:nvPr/>
        </p:nvSpPr>
        <p:spPr>
          <a:xfrm rot="19829231">
            <a:off x="1267012" y="3284518"/>
            <a:ext cx="65838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Provinces</a:t>
            </a:r>
            <a:endParaRPr lang="ko-KR" altLang="en-US" sz="8000" dirty="0">
              <a:solidFill>
                <a:srgbClr val="ED881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52B7D-41EF-CD96-4644-E18C2BA80130}"/>
              </a:ext>
            </a:extLst>
          </p:cNvPr>
          <p:cNvSpPr txBox="1"/>
          <p:nvPr/>
        </p:nvSpPr>
        <p:spPr>
          <a:xfrm rot="9016684">
            <a:off x="4109976" y="2175157"/>
            <a:ext cx="739016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BC2F01"/>
                </a:solidFill>
                <a:latin typeface="Code Pro-Trial Black" panose="00000800000000000000" pitchFamily="50" charset="0"/>
              </a:rPr>
              <a:t>Territories</a:t>
            </a:r>
            <a:endParaRPr lang="ko-KR" altLang="en-US" sz="8000" dirty="0">
              <a:solidFill>
                <a:srgbClr val="BC2F01"/>
              </a:solidFill>
              <a:latin typeface="Code Pro-Trial Black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276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34E1389D-B828-8697-5E18-66A36E50A2AD}"/>
              </a:ext>
            </a:extLst>
          </p:cNvPr>
          <p:cNvSpPr/>
          <p:nvPr/>
        </p:nvSpPr>
        <p:spPr>
          <a:xfrm>
            <a:off x="12344400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149836CA-A60A-BC97-D20A-377E9C752E6E}"/>
              </a:ext>
            </a:extLst>
          </p:cNvPr>
          <p:cNvSpPr/>
          <p:nvPr/>
        </p:nvSpPr>
        <p:spPr>
          <a:xfrm rot="10800000">
            <a:off x="-12192000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E9D4A1-7C35-6293-609D-3C6A5165FC3F}"/>
              </a:ext>
            </a:extLst>
          </p:cNvPr>
          <p:cNvSpPr txBox="1"/>
          <p:nvPr/>
        </p:nvSpPr>
        <p:spPr>
          <a:xfrm>
            <a:off x="1091600" y="5599795"/>
            <a:ext cx="40254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007090"/>
                </a:solidFill>
                <a:latin typeface="Code Pro-Trial Black" panose="00000800000000000000" pitchFamily="50" charset="0"/>
              </a:rPr>
              <a:t>Provinces</a:t>
            </a:r>
            <a:endParaRPr lang="ko-KR" altLang="en-US" sz="4800" dirty="0">
              <a:solidFill>
                <a:srgbClr val="007090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052B7D-41EF-CD96-4644-E18C2BA80130}"/>
              </a:ext>
            </a:extLst>
          </p:cNvPr>
          <p:cNvSpPr txBox="1"/>
          <p:nvPr/>
        </p:nvSpPr>
        <p:spPr>
          <a:xfrm>
            <a:off x="6796026" y="1527457"/>
            <a:ext cx="45095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4800" dirty="0">
                <a:solidFill>
                  <a:srgbClr val="82B9C8"/>
                </a:solidFill>
                <a:latin typeface="Code Pro-Trial Black" panose="00000800000000000000" pitchFamily="50" charset="0"/>
              </a:rPr>
              <a:t>Territories</a:t>
            </a:r>
            <a:endParaRPr lang="ko-KR" altLang="en-US" sz="4800" dirty="0">
              <a:solidFill>
                <a:srgbClr val="82B9C8"/>
              </a:solidFill>
              <a:latin typeface="Code Pro-Trial Black" panose="00000800000000000000" pitchFamily="50" charset="0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6C27F74-C899-322C-4005-B6302F2AA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91684"/>
            <a:ext cx="6468294" cy="627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00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8ED4E41C-1EAB-3838-9915-B0176BFADA1A}"/>
              </a:ext>
            </a:extLst>
          </p:cNvPr>
          <p:cNvSpPr txBox="1"/>
          <p:nvPr/>
        </p:nvSpPr>
        <p:spPr>
          <a:xfrm>
            <a:off x="7026900" y="4038624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600" dirty="0">
                <a:solidFill>
                  <a:srgbClr val="D7E1ED"/>
                </a:solidFill>
                <a:latin typeface="Code Bold" panose="020B0604020202020204" pitchFamily="50" charset="0"/>
              </a:rPr>
              <a:t>Canada – 38.25m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EB3264-33E9-6C3F-459C-FC62221FA565}"/>
              </a:ext>
            </a:extLst>
          </p:cNvPr>
          <p:cNvSpPr/>
          <p:nvPr/>
        </p:nvSpPr>
        <p:spPr>
          <a:xfrm>
            <a:off x="55" y="2132666"/>
            <a:ext cx="882667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6A6711-8437-2069-308C-75C3140C8801}"/>
              </a:ext>
            </a:extLst>
          </p:cNvPr>
          <p:cNvSpPr/>
          <p:nvPr/>
        </p:nvSpPr>
        <p:spPr>
          <a:xfrm>
            <a:off x="55" y="2638512"/>
            <a:ext cx="731784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0C1C28-F8D8-3D58-E9B8-26505463C85C}"/>
              </a:ext>
            </a:extLst>
          </p:cNvPr>
          <p:cNvSpPr/>
          <p:nvPr/>
        </p:nvSpPr>
        <p:spPr>
          <a:xfrm>
            <a:off x="55" y="3650204"/>
            <a:ext cx="392297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89110BA-929B-5774-6666-2D30ED2BDA27}"/>
              </a:ext>
            </a:extLst>
          </p:cNvPr>
          <p:cNvGrpSpPr/>
          <p:nvPr/>
        </p:nvGrpSpPr>
        <p:grpSpPr>
          <a:xfrm>
            <a:off x="55" y="33776"/>
            <a:ext cx="10991850" cy="584775"/>
            <a:chOff x="55" y="33776"/>
            <a:chExt cx="10991850" cy="5847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4F55E78-179C-EB4A-563F-70EA62CC317C}"/>
                </a:ext>
              </a:extLst>
            </p:cNvPr>
            <p:cNvSpPr/>
            <p:nvPr/>
          </p:nvSpPr>
          <p:spPr>
            <a:xfrm>
              <a:off x="55" y="109282"/>
              <a:ext cx="10991850" cy="411480"/>
            </a:xfrm>
            <a:prstGeom prst="rect">
              <a:avLst/>
            </a:prstGeom>
            <a:solidFill>
              <a:srgbClr val="ED8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869AB4C-C587-6A52-706E-1521AB9078C3}"/>
                </a:ext>
              </a:extLst>
            </p:cNvPr>
            <p:cNvSpPr txBox="1"/>
            <p:nvPr/>
          </p:nvSpPr>
          <p:spPr>
            <a:xfrm>
              <a:off x="7642856" y="33776"/>
              <a:ext cx="33489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Ontario</a:t>
              </a:r>
              <a:r>
                <a:rPr lang="ko-KR" altLang="en-US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 </a:t>
              </a:r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–</a:t>
              </a:r>
              <a:r>
                <a:rPr lang="ko-KR" altLang="en-US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 </a:t>
              </a:r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14.57m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BB84DDF-ED4A-43C7-2E73-7615DB8C8CA6}"/>
              </a:ext>
            </a:extLst>
          </p:cNvPr>
          <p:cNvGrpSpPr/>
          <p:nvPr/>
        </p:nvGrpSpPr>
        <p:grpSpPr>
          <a:xfrm>
            <a:off x="55" y="1023409"/>
            <a:ext cx="3824892" cy="584775"/>
            <a:chOff x="55" y="1023409"/>
            <a:chExt cx="3824892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4D44712-DACA-7FF2-79C4-F08EED9C2B39}"/>
                </a:ext>
              </a:extLst>
            </p:cNvPr>
            <p:cNvSpPr/>
            <p:nvPr/>
          </p:nvSpPr>
          <p:spPr>
            <a:xfrm>
              <a:off x="55" y="1120974"/>
              <a:ext cx="3824892" cy="411480"/>
            </a:xfrm>
            <a:prstGeom prst="rect">
              <a:avLst/>
            </a:prstGeom>
            <a:solidFill>
              <a:srgbClr val="ED8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BAD9A4C-1707-FEBB-F8CE-73FD4E0DCF58}"/>
                </a:ext>
              </a:extLst>
            </p:cNvPr>
            <p:cNvSpPr txBox="1"/>
            <p:nvPr/>
          </p:nvSpPr>
          <p:spPr>
            <a:xfrm>
              <a:off x="1476227" y="1023409"/>
              <a:ext cx="23487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BC –</a:t>
              </a:r>
              <a:r>
                <a:rPr lang="ko-KR" altLang="en-US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 </a:t>
              </a:r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5.01m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2AA516-AAFF-7A78-7B52-B7F12113C077}"/>
              </a:ext>
            </a:extLst>
          </p:cNvPr>
          <p:cNvGrpSpPr/>
          <p:nvPr/>
        </p:nvGrpSpPr>
        <p:grpSpPr>
          <a:xfrm>
            <a:off x="55" y="1520949"/>
            <a:ext cx="3321717" cy="584775"/>
            <a:chOff x="55" y="1520949"/>
            <a:chExt cx="332171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BE7ADB1-ED55-109C-4158-73BDC47AAACE}"/>
                </a:ext>
              </a:extLst>
            </p:cNvPr>
            <p:cNvSpPr/>
            <p:nvPr/>
          </p:nvSpPr>
          <p:spPr>
            <a:xfrm>
              <a:off x="55" y="1626820"/>
              <a:ext cx="3296801" cy="411480"/>
            </a:xfrm>
            <a:prstGeom prst="rect">
              <a:avLst/>
            </a:prstGeom>
            <a:solidFill>
              <a:srgbClr val="ED8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72F01AD-5291-4467-331A-710D93E92E7C}"/>
                </a:ext>
              </a:extLst>
            </p:cNvPr>
            <p:cNvSpPr txBox="1"/>
            <p:nvPr/>
          </p:nvSpPr>
          <p:spPr>
            <a:xfrm>
              <a:off x="245289" y="1520949"/>
              <a:ext cx="307648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Alberta –</a:t>
              </a:r>
              <a:r>
                <a:rPr lang="ko-KR" altLang="en-US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 </a:t>
              </a:r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4.37m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5646933-651F-A508-2D86-D84008B5E77F}"/>
              </a:ext>
            </a:extLst>
          </p:cNvPr>
          <p:cNvSpPr txBox="1"/>
          <p:nvPr/>
        </p:nvSpPr>
        <p:spPr>
          <a:xfrm>
            <a:off x="866817" y="2554008"/>
            <a:ext cx="4671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Saskatchewan – 1.174m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DFA15B-7B88-580C-56E6-7F974516200F}"/>
              </a:ext>
            </a:extLst>
          </p:cNvPr>
          <p:cNvSpPr txBox="1"/>
          <p:nvPr/>
        </p:nvSpPr>
        <p:spPr>
          <a:xfrm>
            <a:off x="939806" y="2050109"/>
            <a:ext cx="36904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Manitoba –</a:t>
            </a:r>
            <a:r>
              <a:rPr lang="ko-KR" altLang="en-US" sz="3200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1.369m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E1B174A-7D3A-41B2-D94B-F7B34D2DA1EC}"/>
              </a:ext>
            </a:extLst>
          </p:cNvPr>
          <p:cNvGrpSpPr/>
          <p:nvPr/>
        </p:nvGrpSpPr>
        <p:grpSpPr>
          <a:xfrm>
            <a:off x="55" y="532252"/>
            <a:ext cx="6427914" cy="584775"/>
            <a:chOff x="55" y="532252"/>
            <a:chExt cx="6427914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46A9EC3-12E5-EEE4-63C9-F9EFDE2C50A3}"/>
                </a:ext>
              </a:extLst>
            </p:cNvPr>
            <p:cNvSpPr/>
            <p:nvPr/>
          </p:nvSpPr>
          <p:spPr>
            <a:xfrm>
              <a:off x="55" y="615128"/>
              <a:ext cx="6404997" cy="411480"/>
            </a:xfrm>
            <a:prstGeom prst="rect">
              <a:avLst/>
            </a:prstGeom>
            <a:solidFill>
              <a:srgbClr val="ED881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B3896DA-9624-9068-2237-1681A6E4CF87}"/>
                </a:ext>
              </a:extLst>
            </p:cNvPr>
            <p:cNvSpPr txBox="1"/>
            <p:nvPr/>
          </p:nvSpPr>
          <p:spPr>
            <a:xfrm>
              <a:off x="3215230" y="532252"/>
              <a:ext cx="321273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Quebec –</a:t>
              </a:r>
              <a:r>
                <a:rPr lang="ko-KR" altLang="en-US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 </a:t>
              </a:r>
              <a:r>
                <a:rPr lang="en-US" altLang="ko-KR" sz="3200" dirty="0">
                  <a:solidFill>
                    <a:srgbClr val="273D55"/>
                  </a:solidFill>
                  <a:latin typeface="Code Bold" panose="020B0604020202020204" pitchFamily="50" charset="0"/>
                </a:rPr>
                <a:t>8.48m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5FFB203-5CFA-955C-11E8-39A9F0E5AE74}"/>
              </a:ext>
            </a:extLst>
          </p:cNvPr>
          <p:cNvSpPr txBox="1"/>
          <p:nvPr/>
        </p:nvSpPr>
        <p:spPr>
          <a:xfrm>
            <a:off x="664536" y="3044531"/>
            <a:ext cx="43300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Nova Scotia –</a:t>
            </a:r>
            <a:r>
              <a:rPr lang="ko-KR" altLang="en-US" sz="3200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971,395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3388C-B07D-543B-5761-7CDAF6D6FA4B}"/>
              </a:ext>
            </a:extLst>
          </p:cNvPr>
          <p:cNvSpPr txBox="1"/>
          <p:nvPr/>
        </p:nvSpPr>
        <p:spPr>
          <a:xfrm>
            <a:off x="525839" y="3616206"/>
            <a:ext cx="4923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New Brunswick –</a:t>
            </a:r>
            <a:r>
              <a:rPr lang="ko-KR" altLang="en-US" sz="3200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776,827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D95FCC-DD81-13D9-65E4-11633D0E8510}"/>
              </a:ext>
            </a:extLst>
          </p:cNvPr>
          <p:cNvSpPr txBox="1"/>
          <p:nvPr/>
        </p:nvSpPr>
        <p:spPr>
          <a:xfrm>
            <a:off x="259036" y="4597795"/>
            <a:ext cx="2956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P.E.I –</a:t>
            </a:r>
            <a:r>
              <a:rPr lang="ko-KR" altLang="en-US" sz="3200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156,947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E3045E-3661-B5FA-E01A-DA8BA838C712}"/>
              </a:ext>
            </a:extLst>
          </p:cNvPr>
          <p:cNvSpPr txBox="1"/>
          <p:nvPr/>
        </p:nvSpPr>
        <p:spPr>
          <a:xfrm>
            <a:off x="392352" y="4127513"/>
            <a:ext cx="473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Newfoundland –</a:t>
            </a:r>
            <a:r>
              <a:rPr lang="ko-KR" altLang="en-US" sz="3200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ED8811"/>
                </a:solidFill>
                <a:latin typeface="Code Bold" panose="020B0604020202020204" pitchFamily="50" charset="0"/>
              </a:rPr>
              <a:t>521,542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C98C90-F73C-123A-F91C-D51C68AEA56E}"/>
              </a:ext>
            </a:extLst>
          </p:cNvPr>
          <p:cNvSpPr txBox="1"/>
          <p:nvPr/>
        </p:nvSpPr>
        <p:spPr>
          <a:xfrm>
            <a:off x="171082" y="5070651"/>
            <a:ext cx="30314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Yukon –</a:t>
            </a:r>
            <a:r>
              <a:rPr lang="ko-KR" altLang="en-US" sz="3200" dirty="0">
                <a:solidFill>
                  <a:srgbClr val="BC2F0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40,232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12DF8-D255-55AA-8B69-1EDF70A8C976}"/>
              </a:ext>
            </a:extLst>
          </p:cNvPr>
          <p:cNvSpPr txBox="1"/>
          <p:nvPr/>
        </p:nvSpPr>
        <p:spPr>
          <a:xfrm>
            <a:off x="225084" y="5573772"/>
            <a:ext cx="3024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N.W.T –</a:t>
            </a:r>
            <a:r>
              <a:rPr lang="ko-KR" altLang="en-US" sz="3200" dirty="0">
                <a:solidFill>
                  <a:srgbClr val="BC2F0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44,826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7C0A23-E5BF-ECA6-09E9-39FD6B27FDE7}"/>
              </a:ext>
            </a:extLst>
          </p:cNvPr>
          <p:cNvSpPr txBox="1"/>
          <p:nvPr/>
        </p:nvSpPr>
        <p:spPr>
          <a:xfrm>
            <a:off x="171082" y="6044054"/>
            <a:ext cx="34179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Nunavut –</a:t>
            </a:r>
            <a:r>
              <a:rPr lang="ko-KR" altLang="en-US" sz="3200" dirty="0">
                <a:solidFill>
                  <a:srgbClr val="BC2F0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3200" dirty="0">
                <a:solidFill>
                  <a:srgbClr val="BC2F01"/>
                </a:solidFill>
                <a:latin typeface="Code Bold" panose="020B0604020202020204" pitchFamily="50" charset="0"/>
              </a:rPr>
              <a:t>38,780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9384EA9-6D42-2708-9067-77AC004F54FD}"/>
              </a:ext>
            </a:extLst>
          </p:cNvPr>
          <p:cNvSpPr/>
          <p:nvPr/>
        </p:nvSpPr>
        <p:spPr>
          <a:xfrm>
            <a:off x="55" y="4156050"/>
            <a:ext cx="274320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9D16BB9-87D7-7A5B-78DC-4FE1C45F336A}"/>
              </a:ext>
            </a:extLst>
          </p:cNvPr>
          <p:cNvSpPr/>
          <p:nvPr/>
        </p:nvSpPr>
        <p:spPr>
          <a:xfrm>
            <a:off x="55" y="5167742"/>
            <a:ext cx="45719" cy="411480"/>
          </a:xfrm>
          <a:prstGeom prst="rect">
            <a:avLst/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A5D761-C3B6-1076-3970-391BB1BA6403}"/>
              </a:ext>
            </a:extLst>
          </p:cNvPr>
          <p:cNvSpPr/>
          <p:nvPr/>
        </p:nvSpPr>
        <p:spPr>
          <a:xfrm>
            <a:off x="55" y="5673588"/>
            <a:ext cx="45719" cy="411480"/>
          </a:xfrm>
          <a:prstGeom prst="rect">
            <a:avLst/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9BE89F3-092B-28DC-355C-325A82CC61F7}"/>
              </a:ext>
            </a:extLst>
          </p:cNvPr>
          <p:cNvSpPr/>
          <p:nvPr/>
        </p:nvSpPr>
        <p:spPr>
          <a:xfrm>
            <a:off x="55" y="6179429"/>
            <a:ext cx="45719" cy="411480"/>
          </a:xfrm>
          <a:prstGeom prst="rect">
            <a:avLst/>
          </a:prstGeom>
          <a:solidFill>
            <a:srgbClr val="BC2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DA34685-815F-FEF0-A07D-4DB15711103A}"/>
              </a:ext>
            </a:extLst>
          </p:cNvPr>
          <p:cNvSpPr/>
          <p:nvPr/>
        </p:nvSpPr>
        <p:spPr>
          <a:xfrm>
            <a:off x="55" y="4661896"/>
            <a:ext cx="120707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44ACEB1-FE46-D4FB-7AB2-90D71C756A10}"/>
              </a:ext>
            </a:extLst>
          </p:cNvPr>
          <p:cNvSpPr/>
          <p:nvPr/>
        </p:nvSpPr>
        <p:spPr>
          <a:xfrm>
            <a:off x="55" y="3144358"/>
            <a:ext cx="640080" cy="411480"/>
          </a:xfrm>
          <a:prstGeom prst="rect">
            <a:avLst/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C21FDBB-D902-D70D-5875-2A835518BEF5}"/>
              </a:ext>
            </a:extLst>
          </p:cNvPr>
          <p:cNvSpPr txBox="1"/>
          <p:nvPr/>
        </p:nvSpPr>
        <p:spPr>
          <a:xfrm>
            <a:off x="7060852" y="5163766"/>
            <a:ext cx="41953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spc="-150" dirty="0">
                <a:solidFill>
                  <a:srgbClr val="ED8811"/>
                </a:solidFill>
                <a:latin typeface="Code Pro-Trial Light LC" panose="00000A00000000000000" pitchFamily="50" charset="0"/>
              </a:rPr>
              <a:t>population</a:t>
            </a:r>
            <a:endParaRPr lang="ko-KR" altLang="en-US" sz="6000" spc="-150" dirty="0">
              <a:solidFill>
                <a:srgbClr val="ED8811"/>
              </a:solidFill>
              <a:latin typeface="Code Pro-Trial Light LC" panose="00000A00000000000000" pitchFamily="50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656DB1C-6B1A-8874-A7CD-805C038D88D5}"/>
              </a:ext>
            </a:extLst>
          </p:cNvPr>
          <p:cNvSpPr txBox="1"/>
          <p:nvPr/>
        </p:nvSpPr>
        <p:spPr>
          <a:xfrm>
            <a:off x="7060852" y="4367577"/>
            <a:ext cx="46089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BC2F01"/>
                </a:solidFill>
                <a:latin typeface="Code Pro-Trial Black" panose="00000800000000000000" pitchFamily="50" charset="0"/>
              </a:rPr>
              <a:t>Regions</a:t>
            </a:r>
            <a:endParaRPr lang="ko-KR" altLang="en-US" sz="7200" dirty="0">
              <a:solidFill>
                <a:srgbClr val="BC2F01"/>
              </a:solidFill>
              <a:latin typeface="Code Pro-Trial Black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66765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decel="10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" presetClass="entr" presetSubtype="8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8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" presetClass="entr" presetSubtype="8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" presetClass="entr" presetSubtype="8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8" decel="10000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 animBg="1"/>
      <p:bldP spid="23" grpId="0" animBg="1"/>
      <p:bldP spid="24" grpId="0" animBg="1"/>
      <p:bldP spid="7" grpId="0"/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5" grpId="0" animBg="1"/>
      <p:bldP spid="26" grpId="0" animBg="1"/>
      <p:bldP spid="29" grpId="0" animBg="1"/>
      <p:bldP spid="30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ocation of the Golden Horseshoe in Ontario. ██ Core area ██ Greater Golden Horseshoe">
            <a:extLst>
              <a:ext uri="{FF2B5EF4-FFF2-40B4-BE49-F238E27FC236}">
                <a16:creationId xmlns:a16="http://schemas.microsoft.com/office/drawing/2014/main" id="{FE83ADE3-36C2-A0E6-BC25-AE4AEBE885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14" y="1008667"/>
            <a:ext cx="5199963" cy="504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FC6F45-43C3-AFC0-4C96-7FA7F012BE88}"/>
              </a:ext>
            </a:extLst>
          </p:cNvPr>
          <p:cNvSpPr txBox="1"/>
          <p:nvPr/>
        </p:nvSpPr>
        <p:spPr>
          <a:xfrm>
            <a:off x="6231293" y="1605093"/>
            <a:ext cx="41745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spc="-150" dirty="0">
                <a:solidFill>
                  <a:srgbClr val="ED8811"/>
                </a:solidFill>
                <a:latin typeface="Code Pro-Trial Light LC" panose="00000A00000000000000" pitchFamily="50" charset="0"/>
              </a:rPr>
              <a:t>Horseshoe</a:t>
            </a:r>
            <a:endParaRPr lang="ko-KR" altLang="en-US" sz="6000" spc="-150" dirty="0">
              <a:solidFill>
                <a:srgbClr val="ED8811"/>
              </a:solidFill>
              <a:latin typeface="Code Pro-Trial Light LC" panose="00000A00000000000000" pitchFamily="5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3983B4-B5FE-2CAB-FD9E-16E2B5329388}"/>
              </a:ext>
            </a:extLst>
          </p:cNvPr>
          <p:cNvSpPr txBox="1"/>
          <p:nvPr/>
        </p:nvSpPr>
        <p:spPr>
          <a:xfrm>
            <a:off x="6231293" y="808904"/>
            <a:ext cx="40495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7200" dirty="0">
                <a:solidFill>
                  <a:srgbClr val="BC2F01"/>
                </a:solidFill>
                <a:latin typeface="Code Pro-Trial Black" panose="00000800000000000000" pitchFamily="50" charset="0"/>
              </a:rPr>
              <a:t>Golden</a:t>
            </a:r>
            <a:endParaRPr lang="ko-KR" altLang="en-US" sz="7200" dirty="0">
              <a:solidFill>
                <a:srgbClr val="BC2F0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C89632-D042-05D9-1900-7CD276F93F1A}"/>
              </a:ext>
            </a:extLst>
          </p:cNvPr>
          <p:cNvSpPr txBox="1"/>
          <p:nvPr/>
        </p:nvSpPr>
        <p:spPr>
          <a:xfrm>
            <a:off x="6231293" y="4487061"/>
            <a:ext cx="47019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F07669"/>
                </a:solidFill>
                <a:latin typeface="Code Bold" panose="020B0604020202020204" pitchFamily="50" charset="0"/>
              </a:rPr>
              <a:t>    Core population: 7,759,635</a:t>
            </a:r>
          </a:p>
          <a:p>
            <a:r>
              <a:rPr lang="en-US" altLang="ko-KR" sz="2400" dirty="0">
                <a:solidFill>
                  <a:srgbClr val="9BCB65"/>
                </a:solidFill>
                <a:latin typeface="Code Bold" panose="020B0604020202020204" pitchFamily="50" charset="0"/>
              </a:rPr>
              <a:t>    Greater population: 9,765,188</a:t>
            </a:r>
          </a:p>
          <a:p>
            <a:endParaRPr lang="en-US" altLang="ko-KR" sz="2400" dirty="0">
              <a:solidFill>
                <a:srgbClr val="ED8811"/>
              </a:solidFill>
              <a:latin typeface="Code Bold" panose="020B0604020202020204" pitchFamily="50" charset="0"/>
            </a:endParaRPr>
          </a:p>
          <a:p>
            <a:r>
              <a:rPr lang="en-US" altLang="ko-KR" sz="2400" b="1" i="1" dirty="0">
                <a:solidFill>
                  <a:srgbClr val="ED8811"/>
                </a:solidFill>
                <a:latin typeface="Code Bold" panose="020B0604020202020204" pitchFamily="50" charset="0"/>
              </a:rPr>
              <a:t>1 in 5 Canadians</a:t>
            </a:r>
            <a:r>
              <a:rPr lang="en-US" altLang="ko-KR" sz="2400" b="1" dirty="0">
                <a:solidFill>
                  <a:srgbClr val="ED8811"/>
                </a:solidFill>
                <a:latin typeface="Code Bold" panose="020B0604020202020204" pitchFamily="50" charset="0"/>
              </a:rPr>
              <a:t> </a:t>
            </a:r>
            <a:r>
              <a:rPr lang="en-US" altLang="ko-KR" sz="2400" dirty="0">
                <a:solidFill>
                  <a:srgbClr val="ED8811"/>
                </a:solidFill>
                <a:latin typeface="Code Bold" panose="020B0604020202020204" pitchFamily="50" charset="0"/>
              </a:rPr>
              <a:t>live here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7AA512-F710-04B8-E771-B4472C01A765}"/>
              </a:ext>
            </a:extLst>
          </p:cNvPr>
          <p:cNvSpPr txBox="1"/>
          <p:nvPr/>
        </p:nvSpPr>
        <p:spPr>
          <a:xfrm>
            <a:off x="348514" y="6209303"/>
            <a:ext cx="51999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solidFill>
                  <a:srgbClr val="111841"/>
                </a:solidFill>
              </a:rPr>
              <a:t>https://en.wikipedia.org/wiki/Golden_Horseshoe</a:t>
            </a:r>
          </a:p>
        </p:txBody>
      </p:sp>
      <p:pic>
        <p:nvPicPr>
          <p:cNvPr id="8" name="Graphic 7" descr="Horseshoe with solid fill">
            <a:extLst>
              <a:ext uri="{FF2B5EF4-FFF2-40B4-BE49-F238E27FC236}">
                <a16:creationId xmlns:a16="http://schemas.microsoft.com/office/drawing/2014/main" id="{650830BF-4434-AC90-7B5D-267F39E8F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1293" y="4619877"/>
            <a:ext cx="308646" cy="308646"/>
          </a:xfrm>
          <a:prstGeom prst="rect">
            <a:avLst/>
          </a:prstGeom>
        </p:spPr>
      </p:pic>
      <p:pic>
        <p:nvPicPr>
          <p:cNvPr id="9" name="Graphic 8" descr="Horseshoe with solid fill">
            <a:extLst>
              <a:ext uri="{FF2B5EF4-FFF2-40B4-BE49-F238E27FC236}">
                <a16:creationId xmlns:a16="http://schemas.microsoft.com/office/drawing/2014/main" id="{12978396-5B81-0D73-804A-2A31CFDF2C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31293" y="4944261"/>
            <a:ext cx="308646" cy="30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154527"/>
      </p:ext>
    </p:extLst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511734-4209-C310-5A81-89ECE4EBA760}"/>
              </a:ext>
            </a:extLst>
          </p:cNvPr>
          <p:cNvSpPr txBox="1"/>
          <p:nvPr/>
        </p:nvSpPr>
        <p:spPr>
          <a:xfrm rot="19829231">
            <a:off x="714562" y="3589318"/>
            <a:ext cx="658385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80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Provinces</a:t>
            </a:r>
            <a:endParaRPr lang="ko-KR" altLang="en-US" sz="8000" dirty="0">
              <a:solidFill>
                <a:srgbClr val="ED881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FDBAF233-3C39-0C2F-2466-65C46B78FD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triangle">
            <a:avLst>
              <a:gd name="adj" fmla="val 100000"/>
            </a:avLst>
          </a:prstGeom>
          <a:solidFill>
            <a:srgbClr val="ED88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6ABA2E-4AE7-0369-2B4E-EA7106072052}"/>
              </a:ext>
            </a:extLst>
          </p:cNvPr>
          <p:cNvSpPr txBox="1"/>
          <p:nvPr/>
        </p:nvSpPr>
        <p:spPr>
          <a:xfrm>
            <a:off x="8568541" y="2842282"/>
            <a:ext cx="30957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Ontario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Quebec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British Columbia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Alberta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Manitoba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Saskatchewan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Nova Scotia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New Brunswick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Newfoundland</a:t>
            </a:r>
          </a:p>
          <a:p>
            <a:pPr algn="r"/>
            <a:r>
              <a:rPr lang="en-US" altLang="ko-KR" sz="2400" dirty="0">
                <a:solidFill>
                  <a:srgbClr val="273D55"/>
                </a:solidFill>
                <a:latin typeface="Code Bold" panose="020B0604020202020204" pitchFamily="50" charset="0"/>
              </a:rPr>
              <a:t>Prince Edward Island</a:t>
            </a:r>
          </a:p>
        </p:txBody>
      </p:sp>
    </p:spTree>
    <p:extLst>
      <p:ext uri="{BB962C8B-B14F-4D97-AF65-F5344CB8AC3E}">
        <p14:creationId xmlns:p14="http://schemas.microsoft.com/office/powerpoint/2010/main" val="9989571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decel="10000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881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B8ADE6E2-3BEA-8D43-693B-093DE9A33208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Isosceles Triangle 1">
              <a:extLst>
                <a:ext uri="{FF2B5EF4-FFF2-40B4-BE49-F238E27FC236}">
                  <a16:creationId xmlns:a16="http://schemas.microsoft.com/office/drawing/2014/main" id="{E6F48CAB-E8E9-6B06-9336-22778AD3BA1F}"/>
                </a:ext>
              </a:extLst>
            </p:cNvPr>
            <p:cNvSpPr/>
            <p:nvPr/>
          </p:nvSpPr>
          <p:spPr>
            <a:xfrm rot="10800000">
              <a:off x="0" y="0"/>
              <a:ext cx="12192000" cy="6858000"/>
            </a:xfrm>
            <a:prstGeom prst="triangle">
              <a:avLst>
                <a:gd name="adj" fmla="val 100000"/>
              </a:avLst>
            </a:prstGeom>
            <a:solidFill>
              <a:srgbClr val="BC2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F2FB611-5ADB-B640-C3BE-C8FB20CD92C7}"/>
                </a:ext>
              </a:extLst>
            </p:cNvPr>
            <p:cNvSpPr txBox="1"/>
            <p:nvPr/>
          </p:nvSpPr>
          <p:spPr>
            <a:xfrm rot="9016684">
              <a:off x="4109976" y="2175157"/>
              <a:ext cx="7390165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8000" dirty="0">
                  <a:solidFill>
                    <a:srgbClr val="BC2F01"/>
                  </a:solidFill>
                  <a:latin typeface="Code Pro-Trial Black" panose="00000800000000000000" pitchFamily="50" charset="0"/>
                </a:rPr>
                <a:t>Territories</a:t>
              </a:r>
              <a:endParaRPr lang="ko-KR" altLang="en-US" sz="8000" dirty="0">
                <a:solidFill>
                  <a:srgbClr val="BC2F01"/>
                </a:solidFill>
                <a:latin typeface="Code Pro-Trial Black" panose="00000800000000000000" pitchFamily="50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17B0F76-2168-B8D4-FEFF-2743B9C6B49C}"/>
              </a:ext>
            </a:extLst>
          </p:cNvPr>
          <p:cNvSpPr txBox="1"/>
          <p:nvPr/>
        </p:nvSpPr>
        <p:spPr>
          <a:xfrm>
            <a:off x="688786" y="663487"/>
            <a:ext cx="30880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400" dirty="0">
                <a:solidFill>
                  <a:srgbClr val="ED8811"/>
                </a:solidFill>
                <a:latin typeface="Code Bold" panose="020B0604020202020204" pitchFamily="50" charset="0"/>
              </a:rPr>
              <a:t>Yukon </a:t>
            </a:r>
          </a:p>
          <a:p>
            <a:r>
              <a:rPr lang="en-US" altLang="ko-KR" sz="2400" dirty="0">
                <a:solidFill>
                  <a:srgbClr val="ED8811"/>
                </a:solidFill>
                <a:latin typeface="Code Bold" panose="020B0604020202020204" pitchFamily="50" charset="0"/>
              </a:rPr>
              <a:t>Northwest Territories </a:t>
            </a:r>
          </a:p>
          <a:p>
            <a:r>
              <a:rPr lang="en-US" altLang="ko-KR" sz="2400" dirty="0">
                <a:solidFill>
                  <a:srgbClr val="ED8811"/>
                </a:solidFill>
                <a:latin typeface="Code Bold" panose="020B0604020202020204" pitchFamily="50" charset="0"/>
              </a:rPr>
              <a:t>Nunavut</a:t>
            </a:r>
          </a:p>
        </p:txBody>
      </p:sp>
    </p:spTree>
    <p:extLst>
      <p:ext uri="{BB962C8B-B14F-4D97-AF65-F5344CB8AC3E}">
        <p14:creationId xmlns:p14="http://schemas.microsoft.com/office/powerpoint/2010/main" val="321964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2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CD7816-96DB-7F9E-E407-847AF76ECB42}"/>
              </a:ext>
            </a:extLst>
          </p:cNvPr>
          <p:cNvSpPr txBox="1"/>
          <p:nvPr/>
        </p:nvSpPr>
        <p:spPr>
          <a:xfrm>
            <a:off x="1927230" y="2780523"/>
            <a:ext cx="83375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000" dirty="0">
                <a:solidFill>
                  <a:srgbClr val="111841"/>
                </a:solidFill>
                <a:latin typeface="Code Bold" panose="020B0604020202020204" pitchFamily="50" charset="0"/>
              </a:rPr>
              <a:t>choose a </a:t>
            </a:r>
          </a:p>
          <a:p>
            <a:pPr algn="ctr"/>
            <a:r>
              <a:rPr lang="en-US" altLang="ko-KR" sz="48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Province</a:t>
            </a:r>
            <a:r>
              <a:rPr lang="en-US" altLang="ko-KR" sz="4800" dirty="0">
                <a:solidFill>
                  <a:srgbClr val="111841"/>
                </a:solidFill>
                <a:latin typeface="Code Pro-Trial Black" panose="00000800000000000000" pitchFamily="50" charset="0"/>
              </a:rPr>
              <a:t> </a:t>
            </a:r>
            <a:r>
              <a:rPr lang="en-US" altLang="ko-KR" sz="4000" dirty="0">
                <a:solidFill>
                  <a:srgbClr val="111841"/>
                </a:solidFill>
                <a:latin typeface="Code Bold" panose="020B0604020202020204" pitchFamily="50" charset="0"/>
              </a:rPr>
              <a:t>or</a:t>
            </a:r>
            <a:r>
              <a:rPr lang="en-US" altLang="ko-KR" sz="4800" dirty="0">
                <a:solidFill>
                  <a:srgbClr val="111841"/>
                </a:solidFill>
                <a:latin typeface="Code Pro-Trial Black" panose="00000800000000000000" pitchFamily="50" charset="0"/>
              </a:rPr>
              <a:t> </a:t>
            </a:r>
            <a:r>
              <a:rPr lang="en-US" altLang="ko-KR" sz="48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Territory</a:t>
            </a:r>
            <a:r>
              <a:rPr lang="en-US" altLang="ko-KR" sz="4800" dirty="0">
                <a:solidFill>
                  <a:srgbClr val="111841"/>
                </a:solidFill>
                <a:latin typeface="Code Pro-Trial Black" panose="00000800000000000000" pitchFamily="50" charset="0"/>
              </a:rPr>
              <a:t> </a:t>
            </a:r>
            <a:endParaRPr lang="ko-KR" altLang="en-US" sz="4800" dirty="0">
              <a:solidFill>
                <a:srgbClr val="111841"/>
              </a:solidFill>
              <a:latin typeface="Code Pro-Trial Black" panose="000008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39930"/>
      </p:ext>
    </p:extLst>
  </p:cSld>
  <p:clrMapOvr>
    <a:masterClrMapping/>
  </p:clrMapOvr>
  <p:transition spd="slow">
    <p:push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C2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B69379-47FD-5F4A-10DA-441B8972899D}"/>
              </a:ext>
            </a:extLst>
          </p:cNvPr>
          <p:cNvSpPr txBox="1"/>
          <p:nvPr/>
        </p:nvSpPr>
        <p:spPr>
          <a:xfrm>
            <a:off x="2038535" y="3183184"/>
            <a:ext cx="37785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4800" dirty="0">
                <a:solidFill>
                  <a:srgbClr val="ED8811"/>
                </a:solidFill>
                <a:latin typeface="Code Pro-Trial Black" panose="00000800000000000000" pitchFamily="50" charset="0"/>
              </a:rPr>
              <a:t>Research </a:t>
            </a:r>
            <a:endParaRPr lang="ko-KR" altLang="en-US" sz="4800" dirty="0">
              <a:solidFill>
                <a:srgbClr val="ED8811"/>
              </a:solidFill>
              <a:latin typeface="Code Pro-Trial Black" panose="00000800000000000000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66215-65FB-B833-B4B0-4C98CB521F1A}"/>
              </a:ext>
            </a:extLst>
          </p:cNvPr>
          <p:cNvSpPr txBox="1"/>
          <p:nvPr/>
        </p:nvSpPr>
        <p:spPr>
          <a:xfrm>
            <a:off x="1963132" y="4125567"/>
            <a:ext cx="609442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800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Landmarks, destinations, attractions, places of interest, major cities, capital cities, travel, tourism, things to do, </a:t>
            </a:r>
            <a:r>
              <a:rPr lang="en-US" altLang="ko-KR" sz="1800" b="1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recreational activities</a:t>
            </a:r>
            <a:r>
              <a:rPr lang="en-US" altLang="ko-KR" sz="1800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, population, economy, sports teams, national parks, geography, demographics</a:t>
            </a:r>
            <a:r>
              <a:rPr lang="en-US" altLang="ko-KR" sz="1800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, </a:t>
            </a:r>
            <a:r>
              <a:rPr lang="en-US" altLang="ko-KR" sz="1800" i="1" dirty="0">
                <a:solidFill>
                  <a:srgbClr val="111841"/>
                </a:solidFill>
                <a:effectLst/>
                <a:latin typeface="Arial" panose="020B0604020202020204" pitchFamily="34" charset="0"/>
                <a:ea typeface="맑은 고딕" panose="020B0503020000020004" pitchFamily="50" charset="-127"/>
              </a:rPr>
              <a:t>travel blog, travel information</a:t>
            </a:r>
            <a:endParaRPr lang="ko-KR" altLang="en-US" dirty="0">
              <a:solidFill>
                <a:srgbClr val="1118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28824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236</TotalTime>
  <Words>181</Words>
  <Application>Microsoft Office PowerPoint</Application>
  <PresentationFormat>Widescreen</PresentationFormat>
  <Paragraphs>52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Code Bold</vt:lpstr>
      <vt:lpstr>맑은 고딕</vt:lpstr>
      <vt:lpstr>Arial</vt:lpstr>
      <vt:lpstr>Code Pro-Trial Light LC</vt:lpstr>
      <vt:lpstr>Code Pro-Trial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9</cp:revision>
  <dcterms:created xsi:type="dcterms:W3CDTF">2022-12-07T00:26:16Z</dcterms:created>
  <dcterms:modified xsi:type="dcterms:W3CDTF">2023-01-03T00:34:16Z</dcterms:modified>
</cp:coreProperties>
</file>