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</p:sldIdLst>
  <p:sldSz cx="12192000" cy="6858000"/>
  <p:notesSz cx="6858000" cy="9144000"/>
  <p:embeddedFontLst>
    <p:embeddedFont>
      <p:font typeface="Bebas Neue" panose="00000500000000000000" pitchFamily="2" charset="0"/>
      <p:regular r:id="rId46"/>
      <p:bold r:id="rId47"/>
    </p:embeddedFont>
    <p:embeddedFont>
      <p:font typeface="Bebas Neue Light" panose="00000500000000000000" pitchFamily="50" charset="0"/>
      <p:regular r:id="rId48"/>
    </p:embeddedFont>
    <p:embeddedFont>
      <p:font typeface="Franklin Gothic Book" panose="020B0503020102020204" pitchFamily="34" charset="0"/>
      <p:regular r:id="rId49"/>
      <p:italic r:id="rId50"/>
    </p:embeddedFont>
    <p:embeddedFont>
      <p:font typeface="맑은 고딕" panose="020B0503020000020004" pitchFamily="50" charset="-127"/>
      <p:regular r:id="rId51"/>
      <p:bold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BEB"/>
    <a:srgbClr val="768393"/>
    <a:srgbClr val="590634"/>
    <a:srgbClr val="CBC7C8"/>
    <a:srgbClr val="B13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50" d="100"/>
          <a:sy n="50" d="100"/>
        </p:scale>
        <p:origin x="2922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E454-369F-63AE-7E0A-16BC7CA19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354E3-488D-59D3-7487-935F5FC78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6FA1F-8121-1A60-EF1F-1D50E1DD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5534B-7B62-C015-8E28-5B7E2C05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B8BD8-054C-C245-3A80-39749F8E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34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11C4-461A-3E1F-215E-A53FEF1F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228B5-F3BD-A202-B953-DB8301CF1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DE7C7-CAC4-0415-44C5-09D57D84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2936A-1967-70A8-53DC-3F970C59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C2C58-F03A-5968-21C6-A64619EE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35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25D8B-2B53-0C52-DB10-FDF8D4595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4987B-B80B-6118-6EA6-7AF933E47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5A3BB-523C-F358-345C-2B25A595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F0D5E-6782-5D10-9FE0-C8547D15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30FDE-2B3C-9FD3-0CB5-EF08F90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44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6EAF-EA97-2837-B9D3-A48BD9E7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D7879-0132-5F8A-46A5-1A6ECD7E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3EF39-35EF-9B06-415D-7CB30614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CD624-78D6-EB8E-8DD6-6F72AAC7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F10F8-F387-07EE-B749-972E8B7D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1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E54E-8182-EA5E-3B96-26F7C07F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82258-92DA-7D2A-2A66-9FD028328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1D8A1-3934-E978-AF17-B53398F1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EE4D-5A1E-CACC-CB56-0CB0AAA4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36635-6D57-37B5-183F-F6DF1CDE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24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4373-DEA8-73E5-4EBC-C2D06F54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110A0-02F7-A74E-5DDF-F45FAEC1C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6239C-0DDA-2ECD-70BD-460900A89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460D9-747C-3E73-5EF0-044E3D84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DB1EA-D8B7-4856-F055-4040B59E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F4318-7E9E-EE64-EA91-D202CC58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39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966A-84D5-50F4-4BB8-5B1BB6968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C69DA-1580-ED2F-12F3-1147A3B6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0D0C3-AB50-8F5F-DCF6-AEA8201F4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4C88D-B286-8274-5FC8-07B49CA87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93A63-E809-2419-735C-F449101BB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EED12-D736-8AC9-54C5-46CD4B05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A196C-4086-4BAB-F7A1-A3C858008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737436-A3B1-2B9A-DA00-BF5CBB58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06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0EFE-B608-B90D-4986-D0EF5A95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DB10B-4DE4-2090-A663-56365748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B0F45-B73C-296E-9FA5-E4372942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C92CE-CA61-6376-64E9-FD6384E3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01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2147D2-5FE9-6601-F1C1-F1D43306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63FC7-4C6A-C7BB-4DC4-201919EA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450C9-9F95-20FF-E34D-F83F4862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55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C39D-FA90-EE38-A463-C7F73624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63E0-37FB-2385-37AC-C22A23D8B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A5C49-790E-3B7F-16F1-11963B75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A82CD-71A7-797F-050E-24FC9690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D82A1-733D-0AF4-6DAD-BE023222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BFE6-A851-468A-DDA1-84B0AB01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51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1F2-0603-86E2-7504-443E9061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491DF-53ED-F342-2C50-1837CF4AC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D80D6-F266-C68E-E8B2-FFFBA9BB4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AC90F-8A8B-9D64-F004-5824FFF9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93CC-FCC4-ADA4-3FD2-A6960DAB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35313-D44B-9963-7162-5C542E1A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2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DB1B27-AE2C-42D0-7E42-C2279F83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29CFC-AD28-590C-9A06-CBAA5C33E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0FF14-22C2-538B-2FE3-C5AEBA4AB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1D63-5261-43FC-9AD2-9CA51D0F6D7D}" type="datetimeFigureOut">
              <a:rPr lang="ko-KR" altLang="en-US" smtClean="0"/>
              <a:t>2023-01-05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8571-D435-5DE7-9A51-54D2106DF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5641C-9F22-1DDC-BCDC-E4B51B3ED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622A-DB27-40F4-A03B-0033BBE1E7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984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0CA558-B488-D431-6B36-715A4A268888}"/>
              </a:ext>
            </a:extLst>
          </p:cNvPr>
          <p:cNvSpPr/>
          <p:nvPr/>
        </p:nvSpPr>
        <p:spPr>
          <a:xfrm>
            <a:off x="0" y="0"/>
            <a:ext cx="12192000" cy="4779947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04990-7CB4-815F-C66D-448356EC2294}"/>
              </a:ext>
            </a:extLst>
          </p:cNvPr>
          <p:cNvSpPr/>
          <p:nvPr/>
        </p:nvSpPr>
        <p:spPr>
          <a:xfrm>
            <a:off x="1213163" y="960583"/>
            <a:ext cx="3488145" cy="4779947"/>
          </a:xfrm>
          <a:prstGeom prst="rect">
            <a:avLst/>
          </a:prstGeom>
          <a:noFill/>
          <a:ln w="190500">
            <a:solidFill>
              <a:srgbClr val="B13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01613-D56E-FFB0-66A3-B8E68F45303B}"/>
              </a:ext>
            </a:extLst>
          </p:cNvPr>
          <p:cNvSpPr/>
          <p:nvPr/>
        </p:nvSpPr>
        <p:spPr>
          <a:xfrm>
            <a:off x="3486164" y="1948873"/>
            <a:ext cx="8705835" cy="2456872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400" dirty="0">
              <a:solidFill>
                <a:srgbClr val="CBC7C8"/>
              </a:solidFill>
              <a:latin typeface="Bebas Neue Light" panose="000005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EA6D9-AE75-CD07-9CF8-0D270528D811}"/>
              </a:ext>
            </a:extLst>
          </p:cNvPr>
          <p:cNvSpPr/>
          <p:nvPr/>
        </p:nvSpPr>
        <p:spPr>
          <a:xfrm>
            <a:off x="3486166" y="2145081"/>
            <a:ext cx="7801793" cy="1669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800" dirty="0">
                <a:solidFill>
                  <a:srgbClr val="EDEBEB"/>
                </a:solidFill>
                <a:latin typeface="Bebas Neue" panose="00000500000000000000" pitchFamily="2" charset="0"/>
              </a:rPr>
              <a:t>HOLIDAYS</a:t>
            </a:r>
            <a:r>
              <a:rPr lang="en-US" altLang="ko-KR" sz="2000" dirty="0">
                <a:solidFill>
                  <a:srgbClr val="CBC7C8"/>
                </a:solidFill>
                <a:latin typeface="Bebas Neue Light" panose="00000500000000000000" pitchFamily="50" charset="0"/>
              </a:rPr>
              <a:t> </a:t>
            </a:r>
            <a:endParaRPr lang="ko-KR" altLang="en-US" sz="2400" dirty="0">
              <a:solidFill>
                <a:srgbClr val="CBC7C8"/>
              </a:solidFill>
              <a:latin typeface="Bebas Neue Light" panose="000005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82C52A-6321-04D4-F2DB-87E201950DE2}"/>
              </a:ext>
            </a:extLst>
          </p:cNvPr>
          <p:cNvSpPr/>
          <p:nvPr/>
        </p:nvSpPr>
        <p:spPr>
          <a:xfrm>
            <a:off x="3486166" y="3479866"/>
            <a:ext cx="7801793" cy="597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solidFill>
                  <a:srgbClr val="CBC7C8"/>
                </a:solidFill>
                <a:latin typeface="Bebas Neue Light" panose="00000500000000000000" pitchFamily="50" charset="0"/>
              </a:rPr>
              <a:t>In Canada </a:t>
            </a:r>
            <a:r>
              <a:rPr lang="en-US" altLang="ko-KR" sz="2000" dirty="0">
                <a:solidFill>
                  <a:srgbClr val="CBC7C8"/>
                </a:solidFill>
                <a:latin typeface="Bebas Neue Light" panose="00000500000000000000" pitchFamily="50" charset="0"/>
              </a:rPr>
              <a:t> </a:t>
            </a:r>
            <a:endParaRPr lang="ko-KR" altLang="en-US" sz="2400" dirty="0">
              <a:solidFill>
                <a:srgbClr val="CBC7C8"/>
              </a:solidFill>
              <a:latin typeface="Bebas Neue Light" panose="00000500000000000000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E4E2FA-2D76-1078-4DF7-18871318BD0E}"/>
              </a:ext>
            </a:extLst>
          </p:cNvPr>
          <p:cNvCxnSpPr>
            <a:cxnSpLocks/>
          </p:cNvCxnSpPr>
          <p:nvPr/>
        </p:nvCxnSpPr>
        <p:spPr>
          <a:xfrm>
            <a:off x="6012416" y="3666653"/>
            <a:ext cx="2651750" cy="0"/>
          </a:xfrm>
          <a:prstGeom prst="line">
            <a:avLst/>
          </a:prstGeom>
          <a:ln w="190500">
            <a:solidFill>
              <a:srgbClr val="B1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2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785046"/>
            <a:ext cx="12192000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54321-6EFA-4484-D176-E3BAB8441D79}"/>
              </a:ext>
            </a:extLst>
          </p:cNvPr>
          <p:cNvSpPr txBox="1"/>
          <p:nvPr/>
        </p:nvSpPr>
        <p:spPr>
          <a:xfrm>
            <a:off x="1213801" y="1941375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IN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271B8-CAC0-47E2-34DD-01FD13A95CCD}"/>
              </a:ext>
            </a:extLst>
          </p:cNvPr>
          <p:cNvSpPr txBox="1"/>
          <p:nvPr/>
        </p:nvSpPr>
        <p:spPr>
          <a:xfrm>
            <a:off x="1071134" y="2937363"/>
            <a:ext cx="75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ON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8F5FD-FD5D-C4EB-A413-25A7A97BFEF4}"/>
              </a:ext>
            </a:extLst>
          </p:cNvPr>
          <p:cNvSpPr txBox="1"/>
          <p:nvPr/>
        </p:nvSpPr>
        <p:spPr>
          <a:xfrm>
            <a:off x="1111209" y="3933351"/>
            <a:ext cx="713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At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D471D-BCC3-D5B8-F632-EC039E5F51D9}"/>
              </a:ext>
            </a:extLst>
          </p:cNvPr>
          <p:cNvSpPr txBox="1"/>
          <p:nvPr/>
        </p:nvSpPr>
        <p:spPr>
          <a:xfrm>
            <a:off x="2180582" y="1968389"/>
            <a:ext cx="3259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Year, Month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7E8F4D-F7AF-6623-E3AD-99ADABF1274E}"/>
              </a:ext>
            </a:extLst>
          </p:cNvPr>
          <p:cNvSpPr txBox="1"/>
          <p:nvPr/>
        </p:nvSpPr>
        <p:spPr>
          <a:xfrm>
            <a:off x="2180582" y="2969024"/>
            <a:ext cx="1148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Day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F86C3-9958-A11B-B6CB-0F9149220877}"/>
              </a:ext>
            </a:extLst>
          </p:cNvPr>
          <p:cNvSpPr txBox="1"/>
          <p:nvPr/>
        </p:nvSpPr>
        <p:spPr>
          <a:xfrm>
            <a:off x="2180582" y="3933351"/>
            <a:ext cx="1446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Time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C24FE-CC52-4FC4-4AFF-48189EBD5510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EC69D-EC17-3459-EB74-052279DE1F7C}"/>
              </a:ext>
            </a:extLst>
          </p:cNvPr>
          <p:cNvSpPr txBox="1"/>
          <p:nvPr/>
        </p:nvSpPr>
        <p:spPr>
          <a:xfrm>
            <a:off x="4605849" y="2497977"/>
            <a:ext cx="2980304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DEBEB"/>
                </a:solidFill>
                <a:latin typeface="Bebas Neue" panose="00000500000000000000" pitchFamily="2" charset="0"/>
              </a:rPr>
              <a:t>START</a:t>
            </a:r>
            <a:endParaRPr lang="ko-KR" altLang="en-US" sz="8000" dirty="0">
              <a:solidFill>
                <a:srgbClr val="EDEBE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789CE-8B44-C48A-C870-FF9C2FEB853C}"/>
              </a:ext>
            </a:extLst>
          </p:cNvPr>
          <p:cNvSpPr txBox="1"/>
          <p:nvPr/>
        </p:nvSpPr>
        <p:spPr>
          <a:xfrm>
            <a:off x="12752299" y="3010021"/>
            <a:ext cx="3485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ON March 12</a:t>
            </a:r>
            <a:r>
              <a:rPr lang="en-US" altLang="ko-KR" sz="5400" baseline="30000" dirty="0">
                <a:solidFill>
                  <a:srgbClr val="B13E60"/>
                </a:solidFill>
                <a:latin typeface="Bebas Neue" panose="00000500000000000000" pitchFamily="2" charset="0"/>
              </a:rPr>
              <a:t>th</a:t>
            </a:r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4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2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0" y="928255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868218" y="-1"/>
            <a:ext cx="11480801" cy="6234545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5401228" y="1570094"/>
            <a:ext cx="2537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Review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5072617" y="3618668"/>
            <a:ext cx="3195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Holidays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9D663-785F-8238-CB17-ACDEF93AA886}"/>
              </a:ext>
            </a:extLst>
          </p:cNvPr>
          <p:cNvSpPr txBox="1"/>
          <p:nvPr/>
        </p:nvSpPr>
        <p:spPr>
          <a:xfrm>
            <a:off x="6311734" y="2877088"/>
            <a:ext cx="71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768393"/>
                </a:solidFill>
                <a:latin typeface="Bebas Neue" panose="00000500000000000000" pitchFamily="2" charset="0"/>
              </a:rPr>
              <a:t>The</a:t>
            </a:r>
            <a:endParaRPr lang="ko-KR" altLang="en-US" sz="3600" dirty="0">
              <a:solidFill>
                <a:srgbClr val="768393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6858001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1FEEF3-04ED-1DA3-6010-472156026477}"/>
              </a:ext>
            </a:extLst>
          </p:cNvPr>
          <p:cNvCxnSpPr>
            <a:cxnSpLocks/>
          </p:cNvCxnSpPr>
          <p:nvPr/>
        </p:nvCxnSpPr>
        <p:spPr>
          <a:xfrm>
            <a:off x="5416062" y="2717084"/>
            <a:ext cx="2584938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F5BF-5E05-5E93-1D07-E6E2F5BC5C96}"/>
              </a:ext>
            </a:extLst>
          </p:cNvPr>
          <p:cNvCxnSpPr>
            <a:cxnSpLocks/>
          </p:cNvCxnSpPr>
          <p:nvPr/>
        </p:nvCxnSpPr>
        <p:spPr>
          <a:xfrm>
            <a:off x="5072617" y="4716390"/>
            <a:ext cx="3195106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71AE41-5907-0229-CFFE-3137B1C4C44C}"/>
              </a:ext>
            </a:extLst>
          </p:cNvPr>
          <p:cNvSpPr txBox="1"/>
          <p:nvPr/>
        </p:nvSpPr>
        <p:spPr>
          <a:xfrm rot="16200000">
            <a:off x="-237007" y="7715388"/>
            <a:ext cx="373852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8" accel="100000" fill="hold" nodeType="withEffect">
                                  <p:stCondLst>
                                    <p:cond delay="10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xit" presetSubtype="2" accel="100000" fill="hold" nodeType="withEffect">
                                  <p:stCondLst>
                                    <p:cond delay="11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-5929745" y="6858000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13512841" y="1570094"/>
            <a:ext cx="2537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Review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-4358928" y="3618668"/>
            <a:ext cx="3195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Holidays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237007" y="2105559"/>
            <a:ext cx="373852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58849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Groundhog’s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087BE-4A6D-753F-4017-6A91AEAF6AFD}"/>
              </a:ext>
            </a:extLst>
          </p:cNvPr>
          <p:cNvSpPr txBox="1"/>
          <p:nvPr/>
        </p:nvSpPr>
        <p:spPr>
          <a:xfrm rot="16200000">
            <a:off x="-658595" y="795083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87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58596" y="2105559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5527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Valentine’s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237006" y="-3552906"/>
            <a:ext cx="373852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58594" y="795083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6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58596" y="2105559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3102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Flag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58595" y="-355290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58595" y="795083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4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58596" y="2105559"/>
            <a:ext cx="458170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920619"/>
            <a:ext cx="481734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Family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Louis Riel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Islander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Heritage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58595" y="-355290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483067" y="7950836"/>
            <a:ext cx="423064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4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483067" y="2105559"/>
            <a:ext cx="423064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151725"/>
            <a:ext cx="693077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International Women’s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58594" y="-3552906"/>
            <a:ext cx="458170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FEB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904655" y="7950836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13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904656" y="2105559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13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Commonwealth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483066" y="-3552906"/>
            <a:ext cx="423064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904657" y="7950836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91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904656" y="2105559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Saint Patrick's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904658" y="-4095389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13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313948" y="7950836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08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0" y="928255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868218" y="-1"/>
            <a:ext cx="11480801" cy="6234545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4813727" y="1570094"/>
            <a:ext cx="37128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Statutory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5097460" y="3618668"/>
            <a:ext cx="3145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optional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9D663-785F-8238-CB17-ACDEF93AA886}"/>
              </a:ext>
            </a:extLst>
          </p:cNvPr>
          <p:cNvSpPr txBox="1"/>
          <p:nvPr/>
        </p:nvSpPr>
        <p:spPr>
          <a:xfrm>
            <a:off x="6398295" y="2877088"/>
            <a:ext cx="54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768393"/>
                </a:solidFill>
                <a:latin typeface="Bebas Neue" panose="00000500000000000000" pitchFamily="2" charset="0"/>
              </a:rPr>
              <a:t>vs</a:t>
            </a:r>
            <a:endParaRPr lang="ko-KR" altLang="en-US" sz="3600" dirty="0">
              <a:solidFill>
                <a:srgbClr val="768393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1773481" y="-6858000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1FEEF3-04ED-1DA3-6010-472156026477}"/>
              </a:ext>
            </a:extLst>
          </p:cNvPr>
          <p:cNvCxnSpPr>
            <a:cxnSpLocks/>
          </p:cNvCxnSpPr>
          <p:nvPr/>
        </p:nvCxnSpPr>
        <p:spPr>
          <a:xfrm>
            <a:off x="4950069" y="2717084"/>
            <a:ext cx="3481754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F5BF-5E05-5E93-1D07-E6E2F5BC5C96}"/>
              </a:ext>
            </a:extLst>
          </p:cNvPr>
          <p:cNvCxnSpPr>
            <a:cxnSpLocks/>
          </p:cNvCxnSpPr>
          <p:nvPr/>
        </p:nvCxnSpPr>
        <p:spPr>
          <a:xfrm>
            <a:off x="5185487" y="4716390"/>
            <a:ext cx="2987285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1726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8" accel="100000" fill="hold" nodeType="withEffect">
                                  <p:stCondLst>
                                    <p:cond delay="10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xit" presetSubtype="2" accel="100000" fill="hold" nodeType="withEffect">
                                  <p:stCondLst>
                                    <p:cond delay="11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313949" y="2105559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April Fool’s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904655" y="-4095389"/>
            <a:ext cx="50738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MAR 17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313948" y="7950836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98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313948" y="2105559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Tartan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313948" y="-3552906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735538" y="7950836"/>
            <a:ext cx="473559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23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735538" y="2105559"/>
            <a:ext cx="473559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Easter Monday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313948" y="-3552906"/>
            <a:ext cx="389241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735538" y="7950836"/>
            <a:ext cx="473559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22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6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735538" y="2105559"/>
            <a:ext cx="473559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22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Earth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735539" y="-3670894"/>
            <a:ext cx="473559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476653" y="7950836"/>
            <a:ext cx="421782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33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476654" y="2105559"/>
            <a:ext cx="421782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151725"/>
            <a:ext cx="693077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Victory Day in Europe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735538" y="-3700391"/>
            <a:ext cx="473559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APR 22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898243" y="8039327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7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898243" y="2105559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Mother’s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476654" y="-3552906"/>
            <a:ext cx="421782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898243" y="8009830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25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898243" y="2105559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25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3805084" y="2151725"/>
            <a:ext cx="8852753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Victoria Day 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Patriots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898243" y="-3818379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14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19321" y="795083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66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19321" y="2105559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Father’s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898243" y="-3818379"/>
            <a:ext cx="50610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MAY 25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19321" y="795083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01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19321" y="2105559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Loyalist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19321" y="-355290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18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19321" y="795083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7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19321" y="2105559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248135" y="2151725"/>
            <a:ext cx="711726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Indigenous People’s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19321" y="-355290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19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19321" y="795083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93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8475E-9FF6-E552-D043-2B46BA3C624C}"/>
              </a:ext>
            </a:extLst>
          </p:cNvPr>
          <p:cNvSpPr/>
          <p:nvPr/>
        </p:nvSpPr>
        <p:spPr>
          <a:xfrm>
            <a:off x="-5929745" y="6858000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928078" y="785046"/>
            <a:ext cx="10202984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12904543" y="1836762"/>
            <a:ext cx="37128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Statutory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-4196863" y="3885336"/>
            <a:ext cx="3389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Observed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1773481" y="0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6E8AC-C205-CDFD-AD51-8FE805982AD2}"/>
              </a:ext>
            </a:extLst>
          </p:cNvPr>
          <p:cNvSpPr txBox="1"/>
          <p:nvPr/>
        </p:nvSpPr>
        <p:spPr>
          <a:xfrm>
            <a:off x="5297572" y="2383888"/>
            <a:ext cx="37128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Statutory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9BA3D-C671-FB10-C50D-6B7199E25A06}"/>
              </a:ext>
            </a:extLst>
          </p:cNvPr>
          <p:cNvSpPr txBox="1"/>
          <p:nvPr/>
        </p:nvSpPr>
        <p:spPr>
          <a:xfrm>
            <a:off x="5297572" y="3530015"/>
            <a:ext cx="492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These holidays are guaranteed by law (statutes). </a:t>
            </a:r>
          </a:p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There are </a:t>
            </a:r>
            <a:r>
              <a:rPr lang="en-US" altLang="ko-KR" b="1" dirty="0">
                <a:solidFill>
                  <a:srgbClr val="768393"/>
                </a:solidFill>
                <a:latin typeface="Franklin Gothic Book" panose="020B0503020102020204" pitchFamily="34" charset="0"/>
              </a:rPr>
              <a:t>5 nationwide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 statutory holidays. 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8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19321" y="2105559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3886201" y="2151725"/>
            <a:ext cx="904875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Discovery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Saint-Jean-Baptiste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19321" y="-355290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19321" y="795083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3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19321" y="2105559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1536172"/>
            <a:ext cx="6930777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Canadian Multiculturalism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19321" y="-355290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103955" y="7950836"/>
            <a:ext cx="34724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6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103955" y="2105559"/>
            <a:ext cx="34724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Nunavut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19320" y="-3552906"/>
            <a:ext cx="450315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JUN 27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525545" y="7950836"/>
            <a:ext cx="43156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12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9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525545" y="2105559"/>
            <a:ext cx="43156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12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Orangemen’s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103955" y="-3552906"/>
            <a:ext cx="347242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318757" y="7950836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1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318757" y="2105559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533900" y="1536172"/>
            <a:ext cx="7349281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Civic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Terry Fox Day</a:t>
            </a:r>
          </a:p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Natal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525545" y="-3552906"/>
            <a:ext cx="43156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JUL 12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318757" y="7950836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3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318757" y="2105559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151725"/>
            <a:ext cx="693077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Peacekeeper’s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318757" y="-3552906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7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243417" y="7950836"/>
            <a:ext cx="375134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6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243418" y="2105559"/>
            <a:ext cx="375134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 err="1">
                <a:solidFill>
                  <a:srgbClr val="B13E60"/>
                </a:solidFill>
                <a:latin typeface="Bebas Neue" panose="00000500000000000000" pitchFamily="2" charset="0"/>
              </a:rPr>
              <a:t>Labour</a:t>
            </a:r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318757" y="-3552906"/>
            <a:ext cx="39020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AUG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60198" y="7950836"/>
            <a:ext cx="4584909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5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60198" y="2105559"/>
            <a:ext cx="4584909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151725"/>
            <a:ext cx="693077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Grandparent’s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243417" y="-3552906"/>
            <a:ext cx="375134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4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65007" y="7950836"/>
            <a:ext cx="459452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30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1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65008" y="2105559"/>
            <a:ext cx="459452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30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1536172"/>
            <a:ext cx="6930777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Day </a:t>
            </a:r>
            <a:b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</a:br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for Truth and Reconciliation 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65007" y="-3552906"/>
            <a:ext cx="459452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10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258645" y="7950836"/>
            <a:ext cx="37818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3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258645" y="2105559"/>
            <a:ext cx="37818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Thanksgiving  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65007" y="-3552906"/>
            <a:ext cx="459452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SEP 30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680235" y="7950836"/>
            <a:ext cx="462498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31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93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928078" y="785046"/>
            <a:ext cx="10202984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1773481" y="250723"/>
            <a:ext cx="8448581" cy="6356554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6E8AC-C205-CDFD-AD51-8FE805982AD2}"/>
              </a:ext>
            </a:extLst>
          </p:cNvPr>
          <p:cNvSpPr txBox="1"/>
          <p:nvPr/>
        </p:nvSpPr>
        <p:spPr>
          <a:xfrm>
            <a:off x="5297572" y="-1773281"/>
            <a:ext cx="37128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Statutory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9BA3D-C671-FB10-C50D-6B7199E25A06}"/>
              </a:ext>
            </a:extLst>
          </p:cNvPr>
          <p:cNvSpPr txBox="1"/>
          <p:nvPr/>
        </p:nvSpPr>
        <p:spPr>
          <a:xfrm>
            <a:off x="5297572" y="7777551"/>
            <a:ext cx="492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These holidays are guaranteed by law (statutes). </a:t>
            </a:r>
          </a:p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There are </a:t>
            </a:r>
            <a:r>
              <a:rPr lang="en-US" altLang="ko-KR" b="1" dirty="0">
                <a:solidFill>
                  <a:srgbClr val="768393"/>
                </a:solidFill>
                <a:latin typeface="Franklin Gothic Book" panose="020B0503020102020204" pitchFamily="34" charset="0"/>
              </a:rPr>
              <a:t>5 nationwide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 statutory holidays. 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F6B61-ACBB-7D94-59CE-1E4A38106091}"/>
              </a:ext>
            </a:extLst>
          </p:cNvPr>
          <p:cNvSpPr txBox="1"/>
          <p:nvPr/>
        </p:nvSpPr>
        <p:spPr>
          <a:xfrm>
            <a:off x="3025559" y="1026346"/>
            <a:ext cx="1723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Jan 1 -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DA559-E97E-9CE6-A95A-7F145FDAFF9D}"/>
              </a:ext>
            </a:extLst>
          </p:cNvPr>
          <p:cNvSpPr txBox="1"/>
          <p:nvPr/>
        </p:nvSpPr>
        <p:spPr>
          <a:xfrm>
            <a:off x="3025559" y="2022334"/>
            <a:ext cx="2068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APR 15 -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D52E36-8E54-1714-B19B-E53EFA876C80}"/>
              </a:ext>
            </a:extLst>
          </p:cNvPr>
          <p:cNvSpPr txBox="1"/>
          <p:nvPr/>
        </p:nvSpPr>
        <p:spPr>
          <a:xfrm>
            <a:off x="3025559" y="3018322"/>
            <a:ext cx="1656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JUL 1 -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A0A56-09B4-C58A-AB76-64517C58999A}"/>
              </a:ext>
            </a:extLst>
          </p:cNvPr>
          <p:cNvSpPr txBox="1"/>
          <p:nvPr/>
        </p:nvSpPr>
        <p:spPr>
          <a:xfrm>
            <a:off x="3025559" y="4014310"/>
            <a:ext cx="2021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SEP 15 -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1ED081-D474-CF8A-0B45-09CB9C1B4200}"/>
              </a:ext>
            </a:extLst>
          </p:cNvPr>
          <p:cNvSpPr txBox="1"/>
          <p:nvPr/>
        </p:nvSpPr>
        <p:spPr>
          <a:xfrm>
            <a:off x="3025559" y="5010298"/>
            <a:ext cx="2047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Dec 25 -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43469-5F7A-14B1-327F-60BBC41B683B}"/>
              </a:ext>
            </a:extLst>
          </p:cNvPr>
          <p:cNvSpPr txBox="1"/>
          <p:nvPr/>
        </p:nvSpPr>
        <p:spPr>
          <a:xfrm>
            <a:off x="4749109" y="1052012"/>
            <a:ext cx="414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New Year’s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D28BD-BF80-11A9-8046-14A5A1992FBB}"/>
              </a:ext>
            </a:extLst>
          </p:cNvPr>
          <p:cNvSpPr txBox="1"/>
          <p:nvPr/>
        </p:nvSpPr>
        <p:spPr>
          <a:xfrm>
            <a:off x="5028378" y="2052647"/>
            <a:ext cx="3243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Good Friday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03945-1CE0-5DEB-5186-EBBB81CAA30F}"/>
              </a:ext>
            </a:extLst>
          </p:cNvPr>
          <p:cNvSpPr txBox="1"/>
          <p:nvPr/>
        </p:nvSpPr>
        <p:spPr>
          <a:xfrm>
            <a:off x="4681782" y="3016974"/>
            <a:ext cx="330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Canada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96DB24-679A-AC31-0A10-5E072D233CA1}"/>
              </a:ext>
            </a:extLst>
          </p:cNvPr>
          <p:cNvSpPr txBox="1"/>
          <p:nvPr/>
        </p:nvSpPr>
        <p:spPr>
          <a:xfrm>
            <a:off x="5020883" y="4031453"/>
            <a:ext cx="3117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err="1">
                <a:solidFill>
                  <a:srgbClr val="CBC7C8"/>
                </a:solidFill>
                <a:latin typeface="Franklin Gothic Book" panose="020B0503020102020204" pitchFamily="34" charset="0"/>
              </a:rPr>
              <a:t>Labour</a:t>
            </a:r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17EB82-7EBB-4341-B6BB-D338BFAF5DCF}"/>
              </a:ext>
            </a:extLst>
          </p:cNvPr>
          <p:cNvSpPr txBox="1"/>
          <p:nvPr/>
        </p:nvSpPr>
        <p:spPr>
          <a:xfrm>
            <a:off x="5028378" y="5010298"/>
            <a:ext cx="280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Christmas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FF0B26-DC35-BAC2-C127-261895EA8827}"/>
              </a:ext>
            </a:extLst>
          </p:cNvPr>
          <p:cNvSpPr/>
          <p:nvPr/>
        </p:nvSpPr>
        <p:spPr>
          <a:xfrm>
            <a:off x="-5929745" y="6858000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16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680235" y="2105559"/>
            <a:ext cx="462498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31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Halloween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258645" y="-3552906"/>
            <a:ext cx="378180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9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772408" y="7950836"/>
            <a:ext cx="48093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NOV 11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2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772407" y="2105559"/>
            <a:ext cx="48093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NOV 11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Remembrance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680235" y="-3552906"/>
            <a:ext cx="462498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OCT 31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284293" y="7950836"/>
            <a:ext cx="38331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4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284293" y="2105559"/>
            <a:ext cx="38331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341376" y="920619"/>
            <a:ext cx="6930777" cy="5016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National day of remembrance and action on violence against women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772408" y="-3552906"/>
            <a:ext cx="480933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NOV 11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B8A14-326B-A893-9656-A40B32F8FC22}"/>
              </a:ext>
            </a:extLst>
          </p:cNvPr>
          <p:cNvSpPr txBox="1"/>
          <p:nvPr/>
        </p:nvSpPr>
        <p:spPr>
          <a:xfrm rot="16200000">
            <a:off x="-705883" y="7950836"/>
            <a:ext cx="467628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26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5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705883" y="2105559"/>
            <a:ext cx="467628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26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4765923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Boxing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A4D21-E436-BC85-72D1-AE3C9B17F200}"/>
              </a:ext>
            </a:extLst>
          </p:cNvPr>
          <p:cNvSpPr txBox="1"/>
          <p:nvPr/>
        </p:nvSpPr>
        <p:spPr>
          <a:xfrm rot="16200000">
            <a:off x="-284293" y="-3552906"/>
            <a:ext cx="383310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5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-1"/>
            <a:ext cx="12349019" cy="6858000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0" y="-2"/>
            <a:ext cx="12349019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DFFBE-106C-A863-0B04-E34BCDE90977}"/>
              </a:ext>
            </a:extLst>
          </p:cNvPr>
          <p:cNvSpPr txBox="1"/>
          <p:nvPr/>
        </p:nvSpPr>
        <p:spPr>
          <a:xfrm rot="16200000">
            <a:off x="-705882" y="-3661584"/>
            <a:ext cx="467628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B13E60"/>
                </a:solidFill>
                <a:latin typeface="Bebas Neue" panose="00000500000000000000" pitchFamily="2" charset="0"/>
              </a:rPr>
              <a:t>DEC 26</a:t>
            </a:r>
            <a:endParaRPr lang="ko-KR" altLang="en-US" sz="166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75040-51F8-72DA-510D-37EDF01B0C43}"/>
              </a:ext>
            </a:extLst>
          </p:cNvPr>
          <p:cNvSpPr txBox="1"/>
          <p:nvPr/>
        </p:nvSpPr>
        <p:spPr>
          <a:xfrm>
            <a:off x="14558852" y="2767278"/>
            <a:ext cx="69307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Boxing Day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BBEE6-119C-8E8E-1334-66092B4C1CD8}"/>
              </a:ext>
            </a:extLst>
          </p:cNvPr>
          <p:cNvSpPr txBox="1"/>
          <p:nvPr/>
        </p:nvSpPr>
        <p:spPr>
          <a:xfrm>
            <a:off x="5116406" y="2497977"/>
            <a:ext cx="195919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DEBEB"/>
                </a:solidFill>
                <a:latin typeface="Bebas Neue" panose="00000500000000000000" pitchFamily="2" charset="0"/>
              </a:rPr>
              <a:t>END</a:t>
            </a:r>
            <a:endParaRPr lang="ko-KR" altLang="en-US" sz="8000" dirty="0">
              <a:solidFill>
                <a:srgbClr val="EDEBEB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34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41175C-9B7C-A495-BC27-60E9CF1AA61F}"/>
              </a:ext>
            </a:extLst>
          </p:cNvPr>
          <p:cNvSpPr/>
          <p:nvPr/>
        </p:nvSpPr>
        <p:spPr>
          <a:xfrm>
            <a:off x="994507" y="6953865"/>
            <a:ext cx="10202984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39C70E-7083-FCC6-FFE7-8753A6F66125}"/>
              </a:ext>
            </a:extLst>
          </p:cNvPr>
          <p:cNvSpPr/>
          <p:nvPr/>
        </p:nvSpPr>
        <p:spPr>
          <a:xfrm>
            <a:off x="1871709" y="-6277648"/>
            <a:ext cx="8448581" cy="6356554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35E58-7948-98B7-251F-7F0ACD8DBB23}"/>
              </a:ext>
            </a:extLst>
          </p:cNvPr>
          <p:cNvSpPr txBox="1"/>
          <p:nvPr/>
        </p:nvSpPr>
        <p:spPr>
          <a:xfrm>
            <a:off x="-3375241" y="1186772"/>
            <a:ext cx="1682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Jan 1 -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82E26-AC9B-5DE0-D820-9FCBDE248094}"/>
              </a:ext>
            </a:extLst>
          </p:cNvPr>
          <p:cNvSpPr txBox="1"/>
          <p:nvPr/>
        </p:nvSpPr>
        <p:spPr>
          <a:xfrm>
            <a:off x="-3375241" y="2182760"/>
            <a:ext cx="201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APR 15 -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130C1-7FB4-249E-381B-A903440EA91F}"/>
              </a:ext>
            </a:extLst>
          </p:cNvPr>
          <p:cNvSpPr txBox="1"/>
          <p:nvPr/>
        </p:nvSpPr>
        <p:spPr>
          <a:xfrm>
            <a:off x="-3375240" y="3178748"/>
            <a:ext cx="161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JUL 1 -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1B2B2-BFDF-D6E1-6728-2A8E8C2A5448}"/>
              </a:ext>
            </a:extLst>
          </p:cNvPr>
          <p:cNvSpPr txBox="1"/>
          <p:nvPr/>
        </p:nvSpPr>
        <p:spPr>
          <a:xfrm>
            <a:off x="-3375241" y="4174736"/>
            <a:ext cx="197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SEP 15 -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9E696-5721-943B-B486-865B3289DF79}"/>
              </a:ext>
            </a:extLst>
          </p:cNvPr>
          <p:cNvSpPr txBox="1"/>
          <p:nvPr/>
        </p:nvSpPr>
        <p:spPr>
          <a:xfrm>
            <a:off x="-3375241" y="5170724"/>
            <a:ext cx="199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Dec 25 -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DE234-B59C-C9CD-4EE7-082443D701DA}"/>
              </a:ext>
            </a:extLst>
          </p:cNvPr>
          <p:cNvSpPr txBox="1"/>
          <p:nvPr/>
        </p:nvSpPr>
        <p:spPr>
          <a:xfrm>
            <a:off x="13155690" y="1026346"/>
            <a:ext cx="414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New Year’s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1143D-DC74-544A-B3A1-830A6C4724A2}"/>
              </a:ext>
            </a:extLst>
          </p:cNvPr>
          <p:cNvSpPr txBox="1"/>
          <p:nvPr/>
        </p:nvSpPr>
        <p:spPr>
          <a:xfrm>
            <a:off x="13434959" y="2026981"/>
            <a:ext cx="3243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Good Friday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5C645-E2AD-9972-7A3D-C8AC271C758D}"/>
              </a:ext>
            </a:extLst>
          </p:cNvPr>
          <p:cNvSpPr txBox="1"/>
          <p:nvPr/>
        </p:nvSpPr>
        <p:spPr>
          <a:xfrm>
            <a:off x="13088363" y="2991308"/>
            <a:ext cx="330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Canada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8FC49-2EB1-5D83-59B8-318BB22AE371}"/>
              </a:ext>
            </a:extLst>
          </p:cNvPr>
          <p:cNvSpPr txBox="1"/>
          <p:nvPr/>
        </p:nvSpPr>
        <p:spPr>
          <a:xfrm>
            <a:off x="13427464" y="4005787"/>
            <a:ext cx="3117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err="1">
                <a:solidFill>
                  <a:srgbClr val="CBC7C8"/>
                </a:solidFill>
                <a:latin typeface="Franklin Gothic Book" panose="020B0503020102020204" pitchFamily="34" charset="0"/>
              </a:rPr>
              <a:t>Labour</a:t>
            </a:r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 Day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607EA-4083-F575-D376-D72BB6748947}"/>
              </a:ext>
            </a:extLst>
          </p:cNvPr>
          <p:cNvSpPr txBox="1"/>
          <p:nvPr/>
        </p:nvSpPr>
        <p:spPr>
          <a:xfrm>
            <a:off x="13434959" y="4984632"/>
            <a:ext cx="2803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CBC7C8"/>
                </a:solidFill>
                <a:latin typeface="Franklin Gothic Book" panose="020B0503020102020204" pitchFamily="34" charset="0"/>
              </a:rPr>
              <a:t>Christmas</a:t>
            </a:r>
            <a:endParaRPr lang="ko-KR" altLang="en-US" sz="4800" dirty="0">
              <a:solidFill>
                <a:srgbClr val="CBC7C8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6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0" y="928255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868218" y="-1"/>
            <a:ext cx="11480801" cy="6234545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5225699" y="1570094"/>
            <a:ext cx="28889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Federal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4772854" y="3618668"/>
            <a:ext cx="37946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Provincial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9D663-785F-8238-CB17-ACDEF93AA886}"/>
              </a:ext>
            </a:extLst>
          </p:cNvPr>
          <p:cNvSpPr txBox="1"/>
          <p:nvPr/>
        </p:nvSpPr>
        <p:spPr>
          <a:xfrm>
            <a:off x="6398295" y="2877088"/>
            <a:ext cx="54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768393"/>
                </a:solidFill>
                <a:latin typeface="Bebas Neue" panose="00000500000000000000" pitchFamily="2" charset="0"/>
              </a:rPr>
              <a:t>vs</a:t>
            </a:r>
            <a:endParaRPr lang="ko-KR" altLang="en-US" sz="3600" dirty="0">
              <a:solidFill>
                <a:srgbClr val="768393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3EE91-335A-A174-F757-D1E0548BAC6E}"/>
              </a:ext>
            </a:extLst>
          </p:cNvPr>
          <p:cNvSpPr/>
          <p:nvPr/>
        </p:nvSpPr>
        <p:spPr>
          <a:xfrm>
            <a:off x="1773481" y="-6858000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1FEEF3-04ED-1DA3-6010-472156026477}"/>
              </a:ext>
            </a:extLst>
          </p:cNvPr>
          <p:cNvCxnSpPr>
            <a:cxnSpLocks/>
          </p:cNvCxnSpPr>
          <p:nvPr/>
        </p:nvCxnSpPr>
        <p:spPr>
          <a:xfrm>
            <a:off x="5416062" y="2717084"/>
            <a:ext cx="2584938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3F5BF-5E05-5E93-1D07-E6E2F5BC5C96}"/>
              </a:ext>
            </a:extLst>
          </p:cNvPr>
          <p:cNvCxnSpPr>
            <a:cxnSpLocks/>
          </p:cNvCxnSpPr>
          <p:nvPr/>
        </p:nvCxnSpPr>
        <p:spPr>
          <a:xfrm>
            <a:off x="4853354" y="4716390"/>
            <a:ext cx="3714129" cy="0"/>
          </a:xfrm>
          <a:prstGeom prst="line">
            <a:avLst/>
          </a:prstGeom>
          <a:ln w="127000" cap="rnd">
            <a:solidFill>
              <a:srgbClr val="76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8" accel="100000" fill="hold" nodeType="withEffect">
                                  <p:stCondLst>
                                    <p:cond delay="10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xit" presetSubtype="2" accel="100000" fill="hold" nodeType="withEffect">
                                  <p:stCondLst>
                                    <p:cond delay="11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8475E-9FF6-E552-D043-2B46BA3C624C}"/>
              </a:ext>
            </a:extLst>
          </p:cNvPr>
          <p:cNvSpPr/>
          <p:nvPr/>
        </p:nvSpPr>
        <p:spPr>
          <a:xfrm>
            <a:off x="-5929745" y="6858000"/>
            <a:ext cx="5929745" cy="5929745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928078" y="785046"/>
            <a:ext cx="10202984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54B2-16F6-8735-6628-E60F247933A1}"/>
              </a:ext>
            </a:extLst>
          </p:cNvPr>
          <p:cNvSpPr txBox="1"/>
          <p:nvPr/>
        </p:nvSpPr>
        <p:spPr>
          <a:xfrm>
            <a:off x="13316516" y="1836762"/>
            <a:ext cx="28889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Federal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DB27B-5A94-7E4F-BDAF-9351F76D4E73}"/>
              </a:ext>
            </a:extLst>
          </p:cNvPr>
          <p:cNvSpPr txBox="1"/>
          <p:nvPr/>
        </p:nvSpPr>
        <p:spPr>
          <a:xfrm>
            <a:off x="-4196863" y="3885336"/>
            <a:ext cx="3389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Observed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1773481" y="0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6E8AC-C205-CDFD-AD51-8FE805982AD2}"/>
              </a:ext>
            </a:extLst>
          </p:cNvPr>
          <p:cNvSpPr txBox="1"/>
          <p:nvPr/>
        </p:nvSpPr>
        <p:spPr>
          <a:xfrm>
            <a:off x="5297572" y="2383888"/>
            <a:ext cx="3195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Holidays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9BA3D-C671-FB10-C50D-6B7199E25A06}"/>
              </a:ext>
            </a:extLst>
          </p:cNvPr>
          <p:cNvSpPr txBox="1"/>
          <p:nvPr/>
        </p:nvSpPr>
        <p:spPr>
          <a:xfrm>
            <a:off x="5297572" y="3530015"/>
            <a:ext cx="347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Ask each other about the holidays</a:t>
            </a:r>
          </a:p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Complete the </a:t>
            </a:r>
            <a:r>
              <a:rPr lang="en-US" altLang="ko-KR" b="1" dirty="0">
                <a:solidFill>
                  <a:srgbClr val="768393"/>
                </a:solidFill>
                <a:latin typeface="Franklin Gothic Book" panose="020B0503020102020204" pitchFamily="34" charset="0"/>
              </a:rPr>
              <a:t>calendar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.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28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928078" y="785046"/>
            <a:ext cx="10202984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87407-94C9-6D73-41B1-50A52A9F190C}"/>
              </a:ext>
            </a:extLst>
          </p:cNvPr>
          <p:cNvSpPr/>
          <p:nvPr/>
        </p:nvSpPr>
        <p:spPr>
          <a:xfrm>
            <a:off x="1773481" y="0"/>
            <a:ext cx="3264511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6E8AC-C205-CDFD-AD51-8FE805982AD2}"/>
              </a:ext>
            </a:extLst>
          </p:cNvPr>
          <p:cNvSpPr txBox="1"/>
          <p:nvPr/>
        </p:nvSpPr>
        <p:spPr>
          <a:xfrm>
            <a:off x="5297572" y="2383888"/>
            <a:ext cx="3195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Holidays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9BA3D-C671-FB10-C50D-6B7199E25A06}"/>
              </a:ext>
            </a:extLst>
          </p:cNvPr>
          <p:cNvSpPr txBox="1"/>
          <p:nvPr/>
        </p:nvSpPr>
        <p:spPr>
          <a:xfrm>
            <a:off x="5297572" y="3530015"/>
            <a:ext cx="347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Ask each other about the holidays</a:t>
            </a:r>
          </a:p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Complete the </a:t>
            </a:r>
            <a:r>
              <a:rPr lang="en-US" altLang="ko-KR" b="1" dirty="0">
                <a:solidFill>
                  <a:srgbClr val="768393"/>
                </a:solidFill>
                <a:latin typeface="Franklin Gothic Book" panose="020B0503020102020204" pitchFamily="34" charset="0"/>
              </a:rPr>
              <a:t>calendar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.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53FD7-C9BD-F703-ED59-A500AB390749}"/>
              </a:ext>
            </a:extLst>
          </p:cNvPr>
          <p:cNvSpPr txBox="1"/>
          <p:nvPr/>
        </p:nvSpPr>
        <p:spPr>
          <a:xfrm>
            <a:off x="5297572" y="2383888"/>
            <a:ext cx="3911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Halloween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5110C-EDC5-AD80-8E4C-737C4668E86C}"/>
              </a:ext>
            </a:extLst>
          </p:cNvPr>
          <p:cNvSpPr txBox="1"/>
          <p:nvPr/>
        </p:nvSpPr>
        <p:spPr>
          <a:xfrm>
            <a:off x="5297573" y="3530015"/>
            <a:ext cx="3911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 international scary holiday, Halloween, is celebrated on </a:t>
            </a:r>
            <a:r>
              <a:rPr lang="en-US" altLang="ko-KR" b="1" dirty="0">
                <a:solidFill>
                  <a:srgbClr val="590634"/>
                </a:solidFill>
                <a:latin typeface="Franklin Gothic Book" panose="020B0503020102020204" pitchFamily="34" charset="0"/>
              </a:rPr>
              <a:t>October 31</a:t>
            </a:r>
            <a:r>
              <a:rPr lang="en-US" altLang="ko-KR" b="1" baseline="30000" dirty="0">
                <a:solidFill>
                  <a:srgbClr val="590634"/>
                </a:solidFill>
                <a:latin typeface="Franklin Gothic Book" panose="020B0503020102020204" pitchFamily="34" charset="0"/>
              </a:rPr>
              <a:t>st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. Children wear costumes and collect candies. 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F6155-63D9-039F-28D5-7C0A6C38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8"/>
          <a:stretch/>
        </p:blipFill>
        <p:spPr>
          <a:xfrm>
            <a:off x="0" y="0"/>
            <a:ext cx="502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E6E74-36C4-D8E4-90E1-386665288097}"/>
              </a:ext>
            </a:extLst>
          </p:cNvPr>
          <p:cNvSpPr/>
          <p:nvPr/>
        </p:nvSpPr>
        <p:spPr>
          <a:xfrm>
            <a:off x="0" y="785046"/>
            <a:ext cx="12192000" cy="5287907"/>
          </a:xfrm>
          <a:prstGeom prst="rect">
            <a:avLst/>
          </a:prstGeom>
          <a:solidFill>
            <a:srgbClr val="ED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F6155-63D9-039F-28D5-7C0A6C38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8"/>
          <a:stretch/>
        </p:blipFill>
        <p:spPr>
          <a:xfrm>
            <a:off x="-5063711" y="0"/>
            <a:ext cx="502458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E53FD7-C9BD-F703-ED59-A500AB390749}"/>
              </a:ext>
            </a:extLst>
          </p:cNvPr>
          <p:cNvSpPr txBox="1"/>
          <p:nvPr/>
        </p:nvSpPr>
        <p:spPr>
          <a:xfrm>
            <a:off x="12904543" y="2383888"/>
            <a:ext cx="3911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13E60"/>
                </a:solidFill>
                <a:latin typeface="Bebas Neue" panose="00000500000000000000" pitchFamily="2" charset="0"/>
              </a:rPr>
              <a:t>Halloween</a:t>
            </a:r>
            <a:endParaRPr lang="ko-KR" altLang="en-US" sz="80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5110C-EDC5-AD80-8E4C-737C4668E86C}"/>
              </a:ext>
            </a:extLst>
          </p:cNvPr>
          <p:cNvSpPr txBox="1"/>
          <p:nvPr/>
        </p:nvSpPr>
        <p:spPr>
          <a:xfrm>
            <a:off x="12904544" y="3530015"/>
            <a:ext cx="3911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The international scary holiday, Halloween, is celebrated on </a:t>
            </a:r>
            <a:r>
              <a:rPr lang="en-US" altLang="ko-KR" b="1" dirty="0">
                <a:solidFill>
                  <a:srgbClr val="590634"/>
                </a:solidFill>
                <a:latin typeface="Franklin Gothic Book" panose="020B0503020102020204" pitchFamily="34" charset="0"/>
              </a:rPr>
              <a:t>October 31</a:t>
            </a:r>
            <a:r>
              <a:rPr lang="en-US" altLang="ko-KR" b="1" baseline="30000" dirty="0">
                <a:solidFill>
                  <a:srgbClr val="590634"/>
                </a:solidFill>
                <a:latin typeface="Franklin Gothic Book" panose="020B0503020102020204" pitchFamily="34" charset="0"/>
              </a:rPr>
              <a:t>st</a:t>
            </a:r>
            <a:r>
              <a:rPr lang="en-US" altLang="ko-KR" dirty="0">
                <a:solidFill>
                  <a:srgbClr val="768393"/>
                </a:solidFill>
                <a:latin typeface="Franklin Gothic Book" panose="020B0503020102020204" pitchFamily="34" charset="0"/>
              </a:rPr>
              <a:t>. Children wear costumes and collect candies. </a:t>
            </a:r>
            <a:endParaRPr lang="ko-KR" altLang="en-US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54321-6EFA-4484-D176-E3BAB8441D79}"/>
              </a:ext>
            </a:extLst>
          </p:cNvPr>
          <p:cNvSpPr txBox="1"/>
          <p:nvPr/>
        </p:nvSpPr>
        <p:spPr>
          <a:xfrm>
            <a:off x="1213801" y="1941375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IN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271B8-CAC0-47E2-34DD-01FD13A95CCD}"/>
              </a:ext>
            </a:extLst>
          </p:cNvPr>
          <p:cNvSpPr txBox="1"/>
          <p:nvPr/>
        </p:nvSpPr>
        <p:spPr>
          <a:xfrm>
            <a:off x="1071134" y="2937363"/>
            <a:ext cx="75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ON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8F5FD-FD5D-C4EB-A413-25A7A97BFEF4}"/>
              </a:ext>
            </a:extLst>
          </p:cNvPr>
          <p:cNvSpPr txBox="1"/>
          <p:nvPr/>
        </p:nvSpPr>
        <p:spPr>
          <a:xfrm>
            <a:off x="1111209" y="3933351"/>
            <a:ext cx="713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At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D471D-BCC3-D5B8-F632-EC039E5F51D9}"/>
              </a:ext>
            </a:extLst>
          </p:cNvPr>
          <p:cNvSpPr txBox="1"/>
          <p:nvPr/>
        </p:nvSpPr>
        <p:spPr>
          <a:xfrm>
            <a:off x="2180582" y="1968389"/>
            <a:ext cx="3259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Year, Month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7E8F4D-F7AF-6623-E3AD-99ADABF1274E}"/>
              </a:ext>
            </a:extLst>
          </p:cNvPr>
          <p:cNvSpPr txBox="1"/>
          <p:nvPr/>
        </p:nvSpPr>
        <p:spPr>
          <a:xfrm>
            <a:off x="2180582" y="2969024"/>
            <a:ext cx="1148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Day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F86C3-9958-A11B-B6CB-0F9149220877}"/>
              </a:ext>
            </a:extLst>
          </p:cNvPr>
          <p:cNvSpPr txBox="1"/>
          <p:nvPr/>
        </p:nvSpPr>
        <p:spPr>
          <a:xfrm>
            <a:off x="2180582" y="3933351"/>
            <a:ext cx="1446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68393"/>
                </a:solidFill>
                <a:latin typeface="Franklin Gothic Book" panose="020B0503020102020204" pitchFamily="34" charset="0"/>
              </a:rPr>
              <a:t>Time</a:t>
            </a:r>
            <a:endParaRPr lang="ko-KR" altLang="en-US" sz="4800" dirty="0">
              <a:solidFill>
                <a:srgbClr val="76839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C24FE-CC52-4FC4-4AFF-48189EBD5510}"/>
              </a:ext>
            </a:extLst>
          </p:cNvPr>
          <p:cNvSpPr/>
          <p:nvPr/>
        </p:nvSpPr>
        <p:spPr>
          <a:xfrm>
            <a:off x="6550263" y="0"/>
            <a:ext cx="5641738" cy="6858000"/>
          </a:xfrm>
          <a:prstGeom prst="rect">
            <a:avLst/>
          </a:prstGeom>
          <a:solidFill>
            <a:srgbClr val="590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95CED-11A9-98CF-4DE9-AF6D5F35A49D}"/>
              </a:ext>
            </a:extLst>
          </p:cNvPr>
          <p:cNvSpPr txBox="1"/>
          <p:nvPr/>
        </p:nvSpPr>
        <p:spPr>
          <a:xfrm>
            <a:off x="7479952" y="3010021"/>
            <a:ext cx="3485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ON March 12</a:t>
            </a:r>
            <a:r>
              <a:rPr lang="en-US" altLang="ko-KR" sz="5400" baseline="30000" dirty="0">
                <a:solidFill>
                  <a:srgbClr val="B13E60"/>
                </a:solidFill>
                <a:latin typeface="Bebas Neue" panose="00000500000000000000" pitchFamily="2" charset="0"/>
              </a:rPr>
              <a:t>th</a:t>
            </a:r>
            <a:r>
              <a:rPr lang="en-US" altLang="ko-KR" sz="5400" dirty="0">
                <a:solidFill>
                  <a:srgbClr val="B13E60"/>
                </a:solidFill>
                <a:latin typeface="Bebas Neue" panose="00000500000000000000" pitchFamily="2" charset="0"/>
              </a:rPr>
              <a:t> </a:t>
            </a:r>
            <a:endParaRPr lang="ko-KR" altLang="en-US" sz="5400" dirty="0">
              <a:solidFill>
                <a:srgbClr val="B13E6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9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8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" presetClass="entr" presetSubtype="2" fill="hold" grpId="0" nodeType="afterEffect" p14:presetBounceEnd="8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4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4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9" grpId="0"/>
          <p:bldP spid="15" grpId="0"/>
          <p:bldP spid="16" grpId="0"/>
          <p:bldP spid="17" grpId="0"/>
          <p:bldP spid="2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9" grpId="0"/>
          <p:bldP spid="15" grpId="0"/>
          <p:bldP spid="16" grpId="0"/>
          <p:bldP spid="17" grpId="0"/>
          <p:bldP spid="2" grpId="0" animBg="1"/>
          <p:bldP spid="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480</Words>
  <Application>Microsoft Office PowerPoint</Application>
  <PresentationFormat>Widescreen</PresentationFormat>
  <Paragraphs>201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Bebas Neue Light</vt:lpstr>
      <vt:lpstr>Franklin Gothic Book</vt:lpstr>
      <vt:lpstr>Bebas Neue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22</cp:revision>
  <dcterms:created xsi:type="dcterms:W3CDTF">2022-12-12T00:51:44Z</dcterms:created>
  <dcterms:modified xsi:type="dcterms:W3CDTF">2023-01-05T06:02:34Z</dcterms:modified>
</cp:coreProperties>
</file>