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57" r:id="rId3"/>
    <p:sldId id="258" r:id="rId4"/>
    <p:sldId id="259" r:id="rId5"/>
    <p:sldId id="260" r:id="rId6"/>
  </p:sldIdLst>
  <p:sldSz cx="6858000" cy="9906000" type="A4"/>
  <p:notesSz cx="6858000" cy="9144000"/>
  <p:embeddedFontLst>
    <p:embeddedFont>
      <p:font typeface="Bebas Neue" panose="00000500000000000000" pitchFamily="2" charset="0"/>
      <p:regular r:id="rId7"/>
      <p:bold r:id="rId8"/>
    </p:embeddedFon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Franklin Gothic Book" panose="020B0503020102020204" pitchFamily="34" charset="0"/>
      <p:regular r:id="rId15"/>
      <p:italic r:id="rId1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3E60"/>
    <a:srgbClr val="590634"/>
    <a:srgbClr val="CBC7C8"/>
    <a:srgbClr val="EDEBEB"/>
    <a:srgbClr val="D3D5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71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ltLang="ko-KR"/>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ltLang="ko-KR"/>
              <a:t>Click to edit Master subtitle style</a:t>
            </a:r>
            <a:endParaRPr lang="en-US" dirty="0"/>
          </a:p>
        </p:txBody>
      </p:sp>
      <p:sp>
        <p:nvSpPr>
          <p:cNvPr id="4" name="Date Placeholder 3"/>
          <p:cNvSpPr>
            <a:spLocks noGrp="1"/>
          </p:cNvSpPr>
          <p:nvPr>
            <p:ph type="dt" sz="half" idx="10"/>
          </p:nvPr>
        </p:nvSpPr>
        <p:spPr/>
        <p:txBody>
          <a:bodyPr/>
          <a:lstStyle/>
          <a:p>
            <a:fld id="{AC0C8CBA-0FDE-4485-9261-685CE259CA42}" type="datetimeFigureOut">
              <a:rPr lang="ko-KR" altLang="en-US" smtClean="0"/>
              <a:t>2022-12-13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33A19035-B156-4D42-A503-5F9E18D1036F}" type="slidenum">
              <a:rPr lang="ko-KR" altLang="en-US" smtClean="0"/>
              <a:t>‹#›</a:t>
            </a:fld>
            <a:endParaRPr lang="ko-KR" altLang="en-US"/>
          </a:p>
        </p:txBody>
      </p:sp>
    </p:spTree>
    <p:extLst>
      <p:ext uri="{BB962C8B-B14F-4D97-AF65-F5344CB8AC3E}">
        <p14:creationId xmlns:p14="http://schemas.microsoft.com/office/powerpoint/2010/main" val="72255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Date Placeholder 3"/>
          <p:cNvSpPr>
            <a:spLocks noGrp="1"/>
          </p:cNvSpPr>
          <p:nvPr>
            <p:ph type="dt" sz="half" idx="10"/>
          </p:nvPr>
        </p:nvSpPr>
        <p:spPr/>
        <p:txBody>
          <a:bodyPr/>
          <a:lstStyle/>
          <a:p>
            <a:fld id="{AC0C8CBA-0FDE-4485-9261-685CE259CA42}" type="datetimeFigureOut">
              <a:rPr lang="ko-KR" altLang="en-US" smtClean="0"/>
              <a:t>2022-12-13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33A19035-B156-4D42-A503-5F9E18D1036F}" type="slidenum">
              <a:rPr lang="ko-KR" altLang="en-US" smtClean="0"/>
              <a:t>‹#›</a:t>
            </a:fld>
            <a:endParaRPr lang="ko-KR" altLang="en-US"/>
          </a:p>
        </p:txBody>
      </p:sp>
    </p:spTree>
    <p:extLst>
      <p:ext uri="{BB962C8B-B14F-4D97-AF65-F5344CB8AC3E}">
        <p14:creationId xmlns:p14="http://schemas.microsoft.com/office/powerpoint/2010/main" val="3417721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ltLang="ko-KR"/>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Date Placeholder 3"/>
          <p:cNvSpPr>
            <a:spLocks noGrp="1"/>
          </p:cNvSpPr>
          <p:nvPr>
            <p:ph type="dt" sz="half" idx="10"/>
          </p:nvPr>
        </p:nvSpPr>
        <p:spPr/>
        <p:txBody>
          <a:bodyPr/>
          <a:lstStyle/>
          <a:p>
            <a:fld id="{AC0C8CBA-0FDE-4485-9261-685CE259CA42}" type="datetimeFigureOut">
              <a:rPr lang="ko-KR" altLang="en-US" smtClean="0"/>
              <a:t>2022-12-13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33A19035-B156-4D42-A503-5F9E18D1036F}" type="slidenum">
              <a:rPr lang="ko-KR" altLang="en-US" smtClean="0"/>
              <a:t>‹#›</a:t>
            </a:fld>
            <a:endParaRPr lang="ko-KR" altLang="en-US"/>
          </a:p>
        </p:txBody>
      </p:sp>
    </p:spTree>
    <p:extLst>
      <p:ext uri="{BB962C8B-B14F-4D97-AF65-F5344CB8AC3E}">
        <p14:creationId xmlns:p14="http://schemas.microsoft.com/office/powerpoint/2010/main" val="367594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dirty="0"/>
          </a:p>
        </p:txBody>
      </p:sp>
      <p:sp>
        <p:nvSpPr>
          <p:cNvPr id="3" name="Content Placeholder 2"/>
          <p:cNvSpPr>
            <a:spLocks noGrp="1"/>
          </p:cNvSpPr>
          <p:nvPr>
            <p:ph idx="1"/>
          </p:nvPr>
        </p:nvSpPr>
        <p:spPr/>
        <p:txBody>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Date Placeholder 3"/>
          <p:cNvSpPr>
            <a:spLocks noGrp="1"/>
          </p:cNvSpPr>
          <p:nvPr>
            <p:ph type="dt" sz="half" idx="10"/>
          </p:nvPr>
        </p:nvSpPr>
        <p:spPr/>
        <p:txBody>
          <a:bodyPr/>
          <a:lstStyle/>
          <a:p>
            <a:fld id="{AC0C8CBA-0FDE-4485-9261-685CE259CA42}" type="datetimeFigureOut">
              <a:rPr lang="ko-KR" altLang="en-US" smtClean="0"/>
              <a:t>2022-12-13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33A19035-B156-4D42-A503-5F9E18D1036F}" type="slidenum">
              <a:rPr lang="ko-KR" altLang="en-US" smtClean="0"/>
              <a:t>‹#›</a:t>
            </a:fld>
            <a:endParaRPr lang="ko-KR" altLang="en-US"/>
          </a:p>
        </p:txBody>
      </p:sp>
    </p:spTree>
    <p:extLst>
      <p:ext uri="{BB962C8B-B14F-4D97-AF65-F5344CB8AC3E}">
        <p14:creationId xmlns:p14="http://schemas.microsoft.com/office/powerpoint/2010/main" val="1713532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ltLang="ko-KR"/>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ltLang="ko-KR"/>
              <a:t>Click to edit Master text styles</a:t>
            </a:r>
          </a:p>
        </p:txBody>
      </p:sp>
      <p:sp>
        <p:nvSpPr>
          <p:cNvPr id="4" name="Date Placeholder 3"/>
          <p:cNvSpPr>
            <a:spLocks noGrp="1"/>
          </p:cNvSpPr>
          <p:nvPr>
            <p:ph type="dt" sz="half" idx="10"/>
          </p:nvPr>
        </p:nvSpPr>
        <p:spPr/>
        <p:txBody>
          <a:bodyPr/>
          <a:lstStyle/>
          <a:p>
            <a:fld id="{AC0C8CBA-0FDE-4485-9261-685CE259CA42}" type="datetimeFigureOut">
              <a:rPr lang="ko-KR" altLang="en-US" smtClean="0"/>
              <a:t>2022-12-13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33A19035-B156-4D42-A503-5F9E18D1036F}" type="slidenum">
              <a:rPr lang="ko-KR" altLang="en-US" smtClean="0"/>
              <a:t>‹#›</a:t>
            </a:fld>
            <a:endParaRPr lang="ko-KR" altLang="en-US"/>
          </a:p>
        </p:txBody>
      </p:sp>
    </p:spTree>
    <p:extLst>
      <p:ext uri="{BB962C8B-B14F-4D97-AF65-F5344CB8AC3E}">
        <p14:creationId xmlns:p14="http://schemas.microsoft.com/office/powerpoint/2010/main" val="628087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5" name="Date Placeholder 4"/>
          <p:cNvSpPr>
            <a:spLocks noGrp="1"/>
          </p:cNvSpPr>
          <p:nvPr>
            <p:ph type="dt" sz="half" idx="10"/>
          </p:nvPr>
        </p:nvSpPr>
        <p:spPr/>
        <p:txBody>
          <a:bodyPr/>
          <a:lstStyle/>
          <a:p>
            <a:fld id="{AC0C8CBA-0FDE-4485-9261-685CE259CA42}" type="datetimeFigureOut">
              <a:rPr lang="ko-KR" altLang="en-US" smtClean="0"/>
              <a:t>2022-12-13</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33A19035-B156-4D42-A503-5F9E18D1036F}" type="slidenum">
              <a:rPr lang="ko-KR" altLang="en-US" smtClean="0"/>
              <a:t>‹#›</a:t>
            </a:fld>
            <a:endParaRPr lang="ko-KR" altLang="en-US"/>
          </a:p>
        </p:txBody>
      </p:sp>
    </p:spTree>
    <p:extLst>
      <p:ext uri="{BB962C8B-B14F-4D97-AF65-F5344CB8AC3E}">
        <p14:creationId xmlns:p14="http://schemas.microsoft.com/office/powerpoint/2010/main" val="2888469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ltLang="ko-KR"/>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ko-KR"/>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ko-KR"/>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7" name="Date Placeholder 6"/>
          <p:cNvSpPr>
            <a:spLocks noGrp="1"/>
          </p:cNvSpPr>
          <p:nvPr>
            <p:ph type="dt" sz="half" idx="10"/>
          </p:nvPr>
        </p:nvSpPr>
        <p:spPr/>
        <p:txBody>
          <a:bodyPr/>
          <a:lstStyle/>
          <a:p>
            <a:fld id="{AC0C8CBA-0FDE-4485-9261-685CE259CA42}" type="datetimeFigureOut">
              <a:rPr lang="ko-KR" altLang="en-US" smtClean="0"/>
              <a:t>2022-12-13</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33A19035-B156-4D42-A503-5F9E18D1036F}" type="slidenum">
              <a:rPr lang="ko-KR" altLang="en-US" smtClean="0"/>
              <a:t>‹#›</a:t>
            </a:fld>
            <a:endParaRPr lang="ko-KR" altLang="en-US"/>
          </a:p>
        </p:txBody>
      </p:sp>
    </p:spTree>
    <p:extLst>
      <p:ext uri="{BB962C8B-B14F-4D97-AF65-F5344CB8AC3E}">
        <p14:creationId xmlns:p14="http://schemas.microsoft.com/office/powerpoint/2010/main" val="1548409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dirty="0"/>
          </a:p>
        </p:txBody>
      </p:sp>
      <p:sp>
        <p:nvSpPr>
          <p:cNvPr id="3" name="Date Placeholder 2"/>
          <p:cNvSpPr>
            <a:spLocks noGrp="1"/>
          </p:cNvSpPr>
          <p:nvPr>
            <p:ph type="dt" sz="half" idx="10"/>
          </p:nvPr>
        </p:nvSpPr>
        <p:spPr/>
        <p:txBody>
          <a:bodyPr/>
          <a:lstStyle/>
          <a:p>
            <a:fld id="{AC0C8CBA-0FDE-4485-9261-685CE259CA42}" type="datetimeFigureOut">
              <a:rPr lang="ko-KR" altLang="en-US" smtClean="0"/>
              <a:t>2022-12-13</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33A19035-B156-4D42-A503-5F9E18D1036F}" type="slidenum">
              <a:rPr lang="ko-KR" altLang="en-US" smtClean="0"/>
              <a:t>‹#›</a:t>
            </a:fld>
            <a:endParaRPr lang="ko-KR" altLang="en-US"/>
          </a:p>
        </p:txBody>
      </p:sp>
    </p:spTree>
    <p:extLst>
      <p:ext uri="{BB962C8B-B14F-4D97-AF65-F5344CB8AC3E}">
        <p14:creationId xmlns:p14="http://schemas.microsoft.com/office/powerpoint/2010/main" val="2278568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C8CBA-0FDE-4485-9261-685CE259CA42}" type="datetimeFigureOut">
              <a:rPr lang="ko-KR" altLang="en-US" smtClean="0"/>
              <a:t>2022-12-13</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33A19035-B156-4D42-A503-5F9E18D1036F}" type="slidenum">
              <a:rPr lang="ko-KR" altLang="en-US" smtClean="0"/>
              <a:t>‹#›</a:t>
            </a:fld>
            <a:endParaRPr lang="ko-KR" altLang="en-US"/>
          </a:p>
        </p:txBody>
      </p:sp>
    </p:spTree>
    <p:extLst>
      <p:ext uri="{BB962C8B-B14F-4D97-AF65-F5344CB8AC3E}">
        <p14:creationId xmlns:p14="http://schemas.microsoft.com/office/powerpoint/2010/main" val="3992680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ltLang="ko-KR"/>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ko-KR"/>
              <a:t>Click to edit Master text styles</a:t>
            </a:r>
          </a:p>
        </p:txBody>
      </p:sp>
      <p:sp>
        <p:nvSpPr>
          <p:cNvPr id="5" name="Date Placeholder 4"/>
          <p:cNvSpPr>
            <a:spLocks noGrp="1"/>
          </p:cNvSpPr>
          <p:nvPr>
            <p:ph type="dt" sz="half" idx="10"/>
          </p:nvPr>
        </p:nvSpPr>
        <p:spPr/>
        <p:txBody>
          <a:bodyPr/>
          <a:lstStyle/>
          <a:p>
            <a:fld id="{AC0C8CBA-0FDE-4485-9261-685CE259CA42}" type="datetimeFigureOut">
              <a:rPr lang="ko-KR" altLang="en-US" smtClean="0"/>
              <a:t>2022-12-13</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33A19035-B156-4D42-A503-5F9E18D1036F}" type="slidenum">
              <a:rPr lang="ko-KR" altLang="en-US" smtClean="0"/>
              <a:t>‹#›</a:t>
            </a:fld>
            <a:endParaRPr lang="ko-KR" altLang="en-US"/>
          </a:p>
        </p:txBody>
      </p:sp>
    </p:spTree>
    <p:extLst>
      <p:ext uri="{BB962C8B-B14F-4D97-AF65-F5344CB8AC3E}">
        <p14:creationId xmlns:p14="http://schemas.microsoft.com/office/powerpoint/2010/main" val="281211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ltLang="ko-KR"/>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ko-KR"/>
              <a:t>Click to edit Master text styles</a:t>
            </a:r>
          </a:p>
        </p:txBody>
      </p:sp>
      <p:sp>
        <p:nvSpPr>
          <p:cNvPr id="5" name="Date Placeholder 4"/>
          <p:cNvSpPr>
            <a:spLocks noGrp="1"/>
          </p:cNvSpPr>
          <p:nvPr>
            <p:ph type="dt" sz="half" idx="10"/>
          </p:nvPr>
        </p:nvSpPr>
        <p:spPr/>
        <p:txBody>
          <a:bodyPr/>
          <a:lstStyle/>
          <a:p>
            <a:fld id="{AC0C8CBA-0FDE-4485-9261-685CE259CA42}" type="datetimeFigureOut">
              <a:rPr lang="ko-KR" altLang="en-US" smtClean="0"/>
              <a:t>2022-12-13</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33A19035-B156-4D42-A503-5F9E18D1036F}" type="slidenum">
              <a:rPr lang="ko-KR" altLang="en-US" smtClean="0"/>
              <a:t>‹#›</a:t>
            </a:fld>
            <a:endParaRPr lang="ko-KR" altLang="en-US"/>
          </a:p>
        </p:txBody>
      </p:sp>
    </p:spTree>
    <p:extLst>
      <p:ext uri="{BB962C8B-B14F-4D97-AF65-F5344CB8AC3E}">
        <p14:creationId xmlns:p14="http://schemas.microsoft.com/office/powerpoint/2010/main" val="1068250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ltLang="ko-KR"/>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C0C8CBA-0FDE-4485-9261-685CE259CA42}" type="datetimeFigureOut">
              <a:rPr lang="ko-KR" altLang="en-US" smtClean="0"/>
              <a:t>2022-12-13</a:t>
            </a:fld>
            <a:endParaRPr lang="ko-KR"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3A19035-B156-4D42-A503-5F9E18D1036F}" type="slidenum">
              <a:rPr lang="ko-KR" altLang="en-US" smtClean="0"/>
              <a:t>‹#›</a:t>
            </a:fld>
            <a:endParaRPr lang="ko-KR" altLang="en-US"/>
          </a:p>
        </p:txBody>
      </p:sp>
    </p:spTree>
    <p:extLst>
      <p:ext uri="{BB962C8B-B14F-4D97-AF65-F5344CB8AC3E}">
        <p14:creationId xmlns:p14="http://schemas.microsoft.com/office/powerpoint/2010/main" val="2768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1"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1"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61674B-EFD7-8E96-1BD2-9F01DF23A81E}"/>
              </a:ext>
            </a:extLst>
          </p:cNvPr>
          <p:cNvSpPr/>
          <p:nvPr/>
        </p:nvSpPr>
        <p:spPr>
          <a:xfrm>
            <a:off x="12700" y="12700"/>
            <a:ext cx="3429000" cy="2372497"/>
          </a:xfrm>
          <a:prstGeom prst="rect">
            <a:avLst/>
          </a:prstGeom>
          <a:solidFill>
            <a:srgbClr val="CB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6">
            <a:extLst>
              <a:ext uri="{FF2B5EF4-FFF2-40B4-BE49-F238E27FC236}">
                <a16:creationId xmlns:a16="http://schemas.microsoft.com/office/drawing/2014/main" id="{FA694A05-C501-CB1A-B114-FFB3656369C0}"/>
              </a:ext>
            </a:extLst>
          </p:cNvPr>
          <p:cNvSpPr/>
          <p:nvPr/>
        </p:nvSpPr>
        <p:spPr>
          <a:xfrm>
            <a:off x="123911" y="136667"/>
            <a:ext cx="3218932" cy="2124562"/>
          </a:xfrm>
          <a:prstGeom prst="rect">
            <a:avLst/>
          </a:prstGeom>
          <a:solidFill>
            <a:srgbClr val="ED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TextBox 10">
            <a:extLst>
              <a:ext uri="{FF2B5EF4-FFF2-40B4-BE49-F238E27FC236}">
                <a16:creationId xmlns:a16="http://schemas.microsoft.com/office/drawing/2014/main" id="{6AB16A81-420B-E6F8-4FF5-8F56CF3F7329}"/>
              </a:ext>
            </a:extLst>
          </p:cNvPr>
          <p:cNvSpPr txBox="1"/>
          <p:nvPr/>
        </p:nvSpPr>
        <p:spPr>
          <a:xfrm>
            <a:off x="234956" y="233663"/>
            <a:ext cx="2755883" cy="707886"/>
          </a:xfrm>
          <a:prstGeom prst="rect">
            <a:avLst/>
          </a:prstGeom>
          <a:noFill/>
        </p:spPr>
        <p:txBody>
          <a:bodyPr wrap="none" rtlCol="0">
            <a:spAutoFit/>
          </a:bodyPr>
          <a:lstStyle/>
          <a:p>
            <a:r>
              <a:rPr lang="en-US" altLang="ko-KR" sz="4000" dirty="0">
                <a:solidFill>
                  <a:srgbClr val="B13E60"/>
                </a:solidFill>
                <a:latin typeface="Bebas Neue" panose="00000500000000000000" pitchFamily="2" charset="0"/>
              </a:rPr>
              <a:t>Easter Monday</a:t>
            </a:r>
            <a:endParaRPr lang="ko-KR" altLang="en-US" sz="4000" dirty="0">
              <a:solidFill>
                <a:srgbClr val="B13E60"/>
              </a:solidFill>
              <a:latin typeface="Bebas Neue" panose="00000500000000000000" pitchFamily="2" charset="0"/>
            </a:endParaRPr>
          </a:p>
        </p:txBody>
      </p:sp>
      <p:sp>
        <p:nvSpPr>
          <p:cNvPr id="4" name="TextBox 3">
            <a:extLst>
              <a:ext uri="{FF2B5EF4-FFF2-40B4-BE49-F238E27FC236}">
                <a16:creationId xmlns:a16="http://schemas.microsoft.com/office/drawing/2014/main" id="{30E6A5A4-27F7-7BDA-955D-28A57ECFA3D8}"/>
              </a:ext>
            </a:extLst>
          </p:cNvPr>
          <p:cNvSpPr txBox="1"/>
          <p:nvPr/>
        </p:nvSpPr>
        <p:spPr>
          <a:xfrm>
            <a:off x="234956" y="938218"/>
            <a:ext cx="2863844" cy="1169551"/>
          </a:xfrm>
          <a:prstGeom prst="rect">
            <a:avLst/>
          </a:prstGeom>
          <a:noFill/>
        </p:spPr>
        <p:txBody>
          <a:bodyPr wrap="square" rtlCol="0">
            <a:spAutoFit/>
          </a:bodyPr>
          <a:lstStyle/>
          <a:p>
            <a:r>
              <a:rPr lang="en-US" altLang="ko-KR" sz="1400" dirty="0">
                <a:solidFill>
                  <a:srgbClr val="768393"/>
                </a:solidFill>
                <a:latin typeface="Franklin Gothic Book" panose="020B0503020102020204" pitchFamily="34" charset="0"/>
              </a:rPr>
              <a:t>Easter Monday is the Monday after Good Friday. It is a federal holiday that celebrates the resurrection of Jesus. In 2023, it will be celebrated on </a:t>
            </a:r>
            <a:r>
              <a:rPr lang="en-US" altLang="ko-KR" sz="1400" b="1" dirty="0">
                <a:solidFill>
                  <a:srgbClr val="768393"/>
                </a:solidFill>
                <a:latin typeface="Franklin Gothic Book" panose="020B0503020102020204" pitchFamily="34" charset="0"/>
              </a:rPr>
              <a:t>April 10</a:t>
            </a:r>
            <a:r>
              <a:rPr lang="en-US" altLang="ko-KR" sz="1400" dirty="0">
                <a:solidFill>
                  <a:srgbClr val="768393"/>
                </a:solidFill>
                <a:latin typeface="Franklin Gothic Book" panose="020B0503020102020204" pitchFamily="34" charset="0"/>
              </a:rPr>
              <a:t>. </a:t>
            </a:r>
            <a:endParaRPr lang="ko-KR" altLang="en-US" sz="1400" dirty="0">
              <a:solidFill>
                <a:srgbClr val="768393"/>
              </a:solidFill>
              <a:latin typeface="Franklin Gothic Book" panose="020B0503020102020204" pitchFamily="34" charset="0"/>
            </a:endParaRPr>
          </a:p>
        </p:txBody>
      </p:sp>
      <p:sp>
        <p:nvSpPr>
          <p:cNvPr id="5" name="Rectangle 4">
            <a:extLst>
              <a:ext uri="{FF2B5EF4-FFF2-40B4-BE49-F238E27FC236}">
                <a16:creationId xmlns:a16="http://schemas.microsoft.com/office/drawing/2014/main" id="{82E62EC6-0308-EDAF-BDCB-4F706CE6FBA7}"/>
              </a:ext>
            </a:extLst>
          </p:cNvPr>
          <p:cNvSpPr/>
          <p:nvPr/>
        </p:nvSpPr>
        <p:spPr>
          <a:xfrm>
            <a:off x="3415788" y="12700"/>
            <a:ext cx="3429000" cy="2372497"/>
          </a:xfrm>
          <a:prstGeom prst="rect">
            <a:avLst/>
          </a:prstGeom>
          <a:solidFill>
            <a:srgbClr val="CB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a:extLst>
              <a:ext uri="{FF2B5EF4-FFF2-40B4-BE49-F238E27FC236}">
                <a16:creationId xmlns:a16="http://schemas.microsoft.com/office/drawing/2014/main" id="{D8B6C1F6-AB95-E240-84CF-C687EC4056A9}"/>
              </a:ext>
            </a:extLst>
          </p:cNvPr>
          <p:cNvSpPr/>
          <p:nvPr/>
        </p:nvSpPr>
        <p:spPr>
          <a:xfrm>
            <a:off x="3526999" y="136667"/>
            <a:ext cx="3218932" cy="2124562"/>
          </a:xfrm>
          <a:prstGeom prst="rect">
            <a:avLst/>
          </a:prstGeom>
          <a:solidFill>
            <a:srgbClr val="ED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a:extLst>
              <a:ext uri="{FF2B5EF4-FFF2-40B4-BE49-F238E27FC236}">
                <a16:creationId xmlns:a16="http://schemas.microsoft.com/office/drawing/2014/main" id="{FEB077ED-CDAC-3703-D7DE-5480752162EF}"/>
              </a:ext>
            </a:extLst>
          </p:cNvPr>
          <p:cNvSpPr txBox="1"/>
          <p:nvPr/>
        </p:nvSpPr>
        <p:spPr>
          <a:xfrm>
            <a:off x="3638044" y="233663"/>
            <a:ext cx="2289409" cy="707886"/>
          </a:xfrm>
          <a:prstGeom prst="rect">
            <a:avLst/>
          </a:prstGeom>
          <a:noFill/>
        </p:spPr>
        <p:txBody>
          <a:bodyPr wrap="none" rtlCol="0">
            <a:spAutoFit/>
          </a:bodyPr>
          <a:lstStyle/>
          <a:p>
            <a:r>
              <a:rPr lang="en-US" altLang="ko-KR" sz="4000" dirty="0">
                <a:solidFill>
                  <a:srgbClr val="B13E60"/>
                </a:solidFill>
                <a:latin typeface="Bebas Neue" panose="00000500000000000000" pitchFamily="2" charset="0"/>
              </a:rPr>
              <a:t>Victoria Day</a:t>
            </a:r>
            <a:endParaRPr lang="ko-KR" altLang="en-US" sz="4000" dirty="0">
              <a:solidFill>
                <a:srgbClr val="B13E60"/>
              </a:solidFill>
              <a:latin typeface="Bebas Neue" panose="00000500000000000000" pitchFamily="2" charset="0"/>
            </a:endParaRPr>
          </a:p>
        </p:txBody>
      </p:sp>
      <p:sp>
        <p:nvSpPr>
          <p:cNvPr id="13" name="TextBox 12">
            <a:extLst>
              <a:ext uri="{FF2B5EF4-FFF2-40B4-BE49-F238E27FC236}">
                <a16:creationId xmlns:a16="http://schemas.microsoft.com/office/drawing/2014/main" id="{A085A9E7-AD07-77F9-60E5-0ECE7673EB00}"/>
              </a:ext>
            </a:extLst>
          </p:cNvPr>
          <p:cNvSpPr txBox="1"/>
          <p:nvPr/>
        </p:nvSpPr>
        <p:spPr>
          <a:xfrm>
            <a:off x="3638044" y="938218"/>
            <a:ext cx="2863844" cy="1169551"/>
          </a:xfrm>
          <a:prstGeom prst="rect">
            <a:avLst/>
          </a:prstGeom>
          <a:noFill/>
        </p:spPr>
        <p:txBody>
          <a:bodyPr wrap="square" rtlCol="0">
            <a:spAutoFit/>
          </a:bodyPr>
          <a:lstStyle/>
          <a:p>
            <a:r>
              <a:rPr lang="en-US" altLang="ko-KR" sz="1400" dirty="0">
                <a:solidFill>
                  <a:srgbClr val="768393"/>
                </a:solidFill>
                <a:latin typeface="Franklin Gothic Book" panose="020B0503020102020204" pitchFamily="34" charset="0"/>
              </a:rPr>
              <a:t>On </a:t>
            </a:r>
            <a:r>
              <a:rPr lang="en-US" altLang="ko-KR" sz="1400" b="1" dirty="0">
                <a:solidFill>
                  <a:srgbClr val="768393"/>
                </a:solidFill>
                <a:latin typeface="Franklin Gothic Book" panose="020B0503020102020204" pitchFamily="34" charset="0"/>
              </a:rPr>
              <a:t>May 25</a:t>
            </a:r>
            <a:r>
              <a:rPr lang="en-US" altLang="ko-KR" sz="1400" baseline="30000" dirty="0">
                <a:solidFill>
                  <a:srgbClr val="768393"/>
                </a:solidFill>
                <a:latin typeface="Franklin Gothic Book" panose="020B0503020102020204" pitchFamily="34" charset="0"/>
              </a:rPr>
              <a:t>th</a:t>
            </a:r>
            <a:r>
              <a:rPr lang="en-US" altLang="ko-KR" sz="1400" dirty="0">
                <a:solidFill>
                  <a:srgbClr val="768393"/>
                </a:solidFill>
                <a:latin typeface="Franklin Gothic Book" panose="020B0503020102020204" pitchFamily="34" charset="0"/>
              </a:rPr>
              <a:t>, Canada celebrates Victoria Day. It is a day to celebrate the birthday of Queen Victoria. She was the queen when Canada became a country. </a:t>
            </a:r>
            <a:endParaRPr lang="ko-KR" altLang="en-US" sz="1400" dirty="0">
              <a:solidFill>
                <a:srgbClr val="768393"/>
              </a:solidFill>
              <a:latin typeface="Franklin Gothic Book" panose="020B0503020102020204" pitchFamily="34" charset="0"/>
            </a:endParaRPr>
          </a:p>
        </p:txBody>
      </p:sp>
      <p:sp>
        <p:nvSpPr>
          <p:cNvPr id="14" name="Rectangle 13">
            <a:extLst>
              <a:ext uri="{FF2B5EF4-FFF2-40B4-BE49-F238E27FC236}">
                <a16:creationId xmlns:a16="http://schemas.microsoft.com/office/drawing/2014/main" id="{326A5AC2-0BA3-A827-0A96-63F9F32B9B46}"/>
              </a:ext>
            </a:extLst>
          </p:cNvPr>
          <p:cNvSpPr/>
          <p:nvPr/>
        </p:nvSpPr>
        <p:spPr>
          <a:xfrm>
            <a:off x="12700" y="2388688"/>
            <a:ext cx="3429000" cy="2372497"/>
          </a:xfrm>
          <a:prstGeom prst="rect">
            <a:avLst/>
          </a:prstGeom>
          <a:solidFill>
            <a:srgbClr val="CB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ectangle 14">
            <a:extLst>
              <a:ext uri="{FF2B5EF4-FFF2-40B4-BE49-F238E27FC236}">
                <a16:creationId xmlns:a16="http://schemas.microsoft.com/office/drawing/2014/main" id="{2EF06A52-349F-E5E0-40E3-8FC55488A22E}"/>
              </a:ext>
            </a:extLst>
          </p:cNvPr>
          <p:cNvSpPr/>
          <p:nvPr/>
        </p:nvSpPr>
        <p:spPr>
          <a:xfrm>
            <a:off x="123911" y="2512655"/>
            <a:ext cx="3218932" cy="2124562"/>
          </a:xfrm>
          <a:prstGeom prst="rect">
            <a:avLst/>
          </a:prstGeom>
          <a:solidFill>
            <a:srgbClr val="ED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a:extLst>
              <a:ext uri="{FF2B5EF4-FFF2-40B4-BE49-F238E27FC236}">
                <a16:creationId xmlns:a16="http://schemas.microsoft.com/office/drawing/2014/main" id="{AD97C880-743D-1527-18AD-4E90BE9E108E}"/>
              </a:ext>
            </a:extLst>
          </p:cNvPr>
          <p:cNvSpPr txBox="1"/>
          <p:nvPr/>
        </p:nvSpPr>
        <p:spPr>
          <a:xfrm>
            <a:off x="234956" y="2609651"/>
            <a:ext cx="2380780" cy="707886"/>
          </a:xfrm>
          <a:prstGeom prst="rect">
            <a:avLst/>
          </a:prstGeom>
          <a:noFill/>
        </p:spPr>
        <p:txBody>
          <a:bodyPr wrap="none" rtlCol="0">
            <a:spAutoFit/>
          </a:bodyPr>
          <a:lstStyle/>
          <a:p>
            <a:r>
              <a:rPr lang="en-US" altLang="ko-KR" sz="4000" dirty="0">
                <a:solidFill>
                  <a:srgbClr val="B13E60"/>
                </a:solidFill>
                <a:latin typeface="Bebas Neue" panose="00000500000000000000" pitchFamily="2" charset="0"/>
              </a:rPr>
              <a:t>Civic holiday</a:t>
            </a:r>
            <a:endParaRPr lang="ko-KR" altLang="en-US" sz="4000" dirty="0">
              <a:solidFill>
                <a:srgbClr val="B13E60"/>
              </a:solidFill>
              <a:latin typeface="Bebas Neue" panose="00000500000000000000" pitchFamily="2" charset="0"/>
            </a:endParaRPr>
          </a:p>
        </p:txBody>
      </p:sp>
      <p:sp>
        <p:nvSpPr>
          <p:cNvPr id="17" name="TextBox 16">
            <a:extLst>
              <a:ext uri="{FF2B5EF4-FFF2-40B4-BE49-F238E27FC236}">
                <a16:creationId xmlns:a16="http://schemas.microsoft.com/office/drawing/2014/main" id="{1EF94A5A-3E52-A715-EB9E-743163732EB5}"/>
              </a:ext>
            </a:extLst>
          </p:cNvPr>
          <p:cNvSpPr txBox="1"/>
          <p:nvPr/>
        </p:nvSpPr>
        <p:spPr>
          <a:xfrm>
            <a:off x="234956" y="3314206"/>
            <a:ext cx="2863844" cy="738664"/>
          </a:xfrm>
          <a:prstGeom prst="rect">
            <a:avLst/>
          </a:prstGeom>
          <a:noFill/>
        </p:spPr>
        <p:txBody>
          <a:bodyPr wrap="square" rtlCol="0">
            <a:spAutoFit/>
          </a:bodyPr>
          <a:lstStyle/>
          <a:p>
            <a:r>
              <a:rPr lang="en-US" altLang="ko-KR" sz="1400" dirty="0">
                <a:solidFill>
                  <a:srgbClr val="768393"/>
                </a:solidFill>
                <a:latin typeface="Franklin Gothic Book" panose="020B0503020102020204" pitchFamily="34" charset="0"/>
              </a:rPr>
              <a:t>It has different names in each province as they celebrate different things on </a:t>
            </a:r>
            <a:r>
              <a:rPr lang="en-US" altLang="ko-KR" sz="1400" b="1" dirty="0">
                <a:solidFill>
                  <a:srgbClr val="768393"/>
                </a:solidFill>
                <a:latin typeface="Franklin Gothic Book" panose="020B0503020102020204" pitchFamily="34" charset="0"/>
              </a:rPr>
              <a:t>August 7</a:t>
            </a:r>
            <a:r>
              <a:rPr lang="en-US" altLang="ko-KR" sz="1400" baseline="30000" dirty="0">
                <a:solidFill>
                  <a:srgbClr val="768393"/>
                </a:solidFill>
                <a:latin typeface="Franklin Gothic Book" panose="020B0503020102020204" pitchFamily="34" charset="0"/>
              </a:rPr>
              <a:t>th</a:t>
            </a:r>
            <a:r>
              <a:rPr lang="en-US" altLang="ko-KR" sz="1400" dirty="0">
                <a:solidFill>
                  <a:srgbClr val="768393"/>
                </a:solidFill>
                <a:latin typeface="Franklin Gothic Book" panose="020B0503020102020204" pitchFamily="34" charset="0"/>
              </a:rPr>
              <a:t>. </a:t>
            </a:r>
            <a:endParaRPr lang="ko-KR" altLang="en-US" sz="1400" dirty="0">
              <a:solidFill>
                <a:srgbClr val="768393"/>
              </a:solidFill>
              <a:latin typeface="Franklin Gothic Book" panose="020B0503020102020204" pitchFamily="34" charset="0"/>
            </a:endParaRPr>
          </a:p>
        </p:txBody>
      </p:sp>
      <p:sp>
        <p:nvSpPr>
          <p:cNvPr id="18" name="Rectangle 17">
            <a:extLst>
              <a:ext uri="{FF2B5EF4-FFF2-40B4-BE49-F238E27FC236}">
                <a16:creationId xmlns:a16="http://schemas.microsoft.com/office/drawing/2014/main" id="{628B748C-D761-F87D-1422-989B47DCABB1}"/>
              </a:ext>
            </a:extLst>
          </p:cNvPr>
          <p:cNvSpPr/>
          <p:nvPr/>
        </p:nvSpPr>
        <p:spPr>
          <a:xfrm>
            <a:off x="3415788" y="2388688"/>
            <a:ext cx="3429000" cy="2372497"/>
          </a:xfrm>
          <a:prstGeom prst="rect">
            <a:avLst/>
          </a:prstGeom>
          <a:solidFill>
            <a:srgbClr val="CB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Rectangle 18">
            <a:extLst>
              <a:ext uri="{FF2B5EF4-FFF2-40B4-BE49-F238E27FC236}">
                <a16:creationId xmlns:a16="http://schemas.microsoft.com/office/drawing/2014/main" id="{F768D0A7-B824-5D32-BE3A-C24EE2E779F8}"/>
              </a:ext>
            </a:extLst>
          </p:cNvPr>
          <p:cNvSpPr/>
          <p:nvPr/>
        </p:nvSpPr>
        <p:spPr>
          <a:xfrm>
            <a:off x="3526999" y="2512655"/>
            <a:ext cx="3218932" cy="2124562"/>
          </a:xfrm>
          <a:prstGeom prst="rect">
            <a:avLst/>
          </a:prstGeom>
          <a:solidFill>
            <a:srgbClr val="ED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Box 19">
            <a:extLst>
              <a:ext uri="{FF2B5EF4-FFF2-40B4-BE49-F238E27FC236}">
                <a16:creationId xmlns:a16="http://schemas.microsoft.com/office/drawing/2014/main" id="{560AFB6F-A03D-256B-F74F-A6E0BDC0351A}"/>
              </a:ext>
            </a:extLst>
          </p:cNvPr>
          <p:cNvSpPr txBox="1"/>
          <p:nvPr/>
        </p:nvSpPr>
        <p:spPr>
          <a:xfrm>
            <a:off x="3638044" y="2609651"/>
            <a:ext cx="2974889" cy="954107"/>
          </a:xfrm>
          <a:prstGeom prst="rect">
            <a:avLst/>
          </a:prstGeom>
          <a:noFill/>
        </p:spPr>
        <p:txBody>
          <a:bodyPr wrap="square" rtlCol="0">
            <a:spAutoFit/>
          </a:bodyPr>
          <a:lstStyle/>
          <a:p>
            <a:r>
              <a:rPr lang="en-US" altLang="ko-KR" sz="2800" dirty="0">
                <a:solidFill>
                  <a:srgbClr val="B13E60"/>
                </a:solidFill>
                <a:latin typeface="Bebas Neue" panose="00000500000000000000" pitchFamily="2" charset="0"/>
              </a:rPr>
              <a:t>National Day for Truth and reconciliation</a:t>
            </a:r>
            <a:endParaRPr lang="ko-KR" altLang="en-US" sz="2800" dirty="0">
              <a:solidFill>
                <a:srgbClr val="B13E60"/>
              </a:solidFill>
              <a:latin typeface="Bebas Neue" panose="00000500000000000000" pitchFamily="2" charset="0"/>
            </a:endParaRPr>
          </a:p>
        </p:txBody>
      </p:sp>
      <p:sp>
        <p:nvSpPr>
          <p:cNvPr id="21" name="TextBox 20">
            <a:extLst>
              <a:ext uri="{FF2B5EF4-FFF2-40B4-BE49-F238E27FC236}">
                <a16:creationId xmlns:a16="http://schemas.microsoft.com/office/drawing/2014/main" id="{E31C1D45-7A29-EE70-18CA-0A984406437E}"/>
              </a:ext>
            </a:extLst>
          </p:cNvPr>
          <p:cNvSpPr txBox="1"/>
          <p:nvPr/>
        </p:nvSpPr>
        <p:spPr>
          <a:xfrm>
            <a:off x="3638044" y="3481444"/>
            <a:ext cx="3047834" cy="1169551"/>
          </a:xfrm>
          <a:prstGeom prst="rect">
            <a:avLst/>
          </a:prstGeom>
          <a:noFill/>
        </p:spPr>
        <p:txBody>
          <a:bodyPr wrap="square" rtlCol="0">
            <a:spAutoFit/>
          </a:bodyPr>
          <a:lstStyle/>
          <a:p>
            <a:r>
              <a:rPr lang="en-US" altLang="ko-KR" sz="1400" dirty="0">
                <a:solidFill>
                  <a:srgbClr val="768393"/>
                </a:solidFill>
                <a:latin typeface="Franklin Gothic Book" panose="020B0503020102020204" pitchFamily="34" charset="0"/>
              </a:rPr>
              <a:t>This is a new holiday in Canada on </a:t>
            </a:r>
            <a:r>
              <a:rPr lang="en-US" altLang="ko-KR" sz="1400" b="1" dirty="0">
                <a:solidFill>
                  <a:srgbClr val="768393"/>
                </a:solidFill>
                <a:latin typeface="Franklin Gothic Book" panose="020B0503020102020204" pitchFamily="34" charset="0"/>
              </a:rPr>
              <a:t>September 30</a:t>
            </a:r>
            <a:r>
              <a:rPr lang="en-US" altLang="ko-KR" sz="1400" baseline="30000" dirty="0">
                <a:solidFill>
                  <a:srgbClr val="768393"/>
                </a:solidFill>
                <a:latin typeface="Franklin Gothic Book" panose="020B0503020102020204" pitchFamily="34" charset="0"/>
              </a:rPr>
              <a:t>th</a:t>
            </a:r>
            <a:r>
              <a:rPr lang="en-US" altLang="ko-KR" sz="1400" dirty="0">
                <a:solidFill>
                  <a:srgbClr val="768393"/>
                </a:solidFill>
                <a:latin typeface="Franklin Gothic Book" panose="020B0503020102020204" pitchFamily="34" charset="0"/>
              </a:rPr>
              <a:t> that recognizes the brutal history of the residential school system. Native Canadians were forced to become “European” and many died. </a:t>
            </a:r>
            <a:endParaRPr lang="ko-KR" altLang="en-US" sz="1400" dirty="0">
              <a:solidFill>
                <a:srgbClr val="768393"/>
              </a:solidFill>
              <a:latin typeface="Franklin Gothic Book" panose="020B0503020102020204" pitchFamily="34" charset="0"/>
            </a:endParaRPr>
          </a:p>
        </p:txBody>
      </p:sp>
      <p:sp>
        <p:nvSpPr>
          <p:cNvPr id="22" name="Rectangle 21">
            <a:extLst>
              <a:ext uri="{FF2B5EF4-FFF2-40B4-BE49-F238E27FC236}">
                <a16:creationId xmlns:a16="http://schemas.microsoft.com/office/drawing/2014/main" id="{59FAC20C-BCD1-C4C6-44F5-FCB719563DAF}"/>
              </a:ext>
            </a:extLst>
          </p:cNvPr>
          <p:cNvSpPr/>
          <p:nvPr/>
        </p:nvSpPr>
        <p:spPr>
          <a:xfrm>
            <a:off x="12700" y="4766247"/>
            <a:ext cx="3429000" cy="2372497"/>
          </a:xfrm>
          <a:prstGeom prst="rect">
            <a:avLst/>
          </a:prstGeom>
          <a:solidFill>
            <a:srgbClr val="CB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Rectangle 22">
            <a:extLst>
              <a:ext uri="{FF2B5EF4-FFF2-40B4-BE49-F238E27FC236}">
                <a16:creationId xmlns:a16="http://schemas.microsoft.com/office/drawing/2014/main" id="{C5AD6D43-FAB1-F587-D2AB-E0AD77A402D0}"/>
              </a:ext>
            </a:extLst>
          </p:cNvPr>
          <p:cNvSpPr/>
          <p:nvPr/>
        </p:nvSpPr>
        <p:spPr>
          <a:xfrm>
            <a:off x="123911" y="4890214"/>
            <a:ext cx="3218932" cy="2124562"/>
          </a:xfrm>
          <a:prstGeom prst="rect">
            <a:avLst/>
          </a:prstGeom>
          <a:solidFill>
            <a:srgbClr val="ED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TextBox 23">
            <a:extLst>
              <a:ext uri="{FF2B5EF4-FFF2-40B4-BE49-F238E27FC236}">
                <a16:creationId xmlns:a16="http://schemas.microsoft.com/office/drawing/2014/main" id="{C8E5401A-207B-B5F0-454F-AE8E4EB0F9F6}"/>
              </a:ext>
            </a:extLst>
          </p:cNvPr>
          <p:cNvSpPr txBox="1"/>
          <p:nvPr/>
        </p:nvSpPr>
        <p:spPr>
          <a:xfrm>
            <a:off x="234956" y="4987210"/>
            <a:ext cx="2090637" cy="707886"/>
          </a:xfrm>
          <a:prstGeom prst="rect">
            <a:avLst/>
          </a:prstGeom>
          <a:noFill/>
        </p:spPr>
        <p:txBody>
          <a:bodyPr wrap="none" rtlCol="0">
            <a:spAutoFit/>
          </a:bodyPr>
          <a:lstStyle/>
          <a:p>
            <a:r>
              <a:rPr lang="en-US" altLang="ko-KR" sz="4000" dirty="0" err="1">
                <a:solidFill>
                  <a:srgbClr val="B13E60"/>
                </a:solidFill>
                <a:latin typeface="Bebas Neue" panose="00000500000000000000" pitchFamily="2" charset="0"/>
              </a:rPr>
              <a:t>Labour</a:t>
            </a:r>
            <a:r>
              <a:rPr lang="en-US" altLang="ko-KR" sz="4000" dirty="0">
                <a:solidFill>
                  <a:srgbClr val="B13E60"/>
                </a:solidFill>
                <a:latin typeface="Bebas Neue" panose="00000500000000000000" pitchFamily="2" charset="0"/>
              </a:rPr>
              <a:t> Day</a:t>
            </a:r>
            <a:endParaRPr lang="ko-KR" altLang="en-US" sz="4000" dirty="0">
              <a:solidFill>
                <a:srgbClr val="B13E60"/>
              </a:solidFill>
              <a:latin typeface="Bebas Neue" panose="00000500000000000000" pitchFamily="2" charset="0"/>
            </a:endParaRPr>
          </a:p>
        </p:txBody>
      </p:sp>
      <p:sp>
        <p:nvSpPr>
          <p:cNvPr id="25" name="TextBox 24">
            <a:extLst>
              <a:ext uri="{FF2B5EF4-FFF2-40B4-BE49-F238E27FC236}">
                <a16:creationId xmlns:a16="http://schemas.microsoft.com/office/drawing/2014/main" id="{A1DB3BCA-AB0F-B25B-9622-DC91EA776A0E}"/>
              </a:ext>
            </a:extLst>
          </p:cNvPr>
          <p:cNvSpPr txBox="1"/>
          <p:nvPr/>
        </p:nvSpPr>
        <p:spPr>
          <a:xfrm>
            <a:off x="234956" y="5691765"/>
            <a:ext cx="2863844" cy="954107"/>
          </a:xfrm>
          <a:prstGeom prst="rect">
            <a:avLst/>
          </a:prstGeom>
          <a:noFill/>
        </p:spPr>
        <p:txBody>
          <a:bodyPr wrap="square" rtlCol="0">
            <a:spAutoFit/>
          </a:bodyPr>
          <a:lstStyle/>
          <a:p>
            <a:r>
              <a:rPr lang="en-US" altLang="ko-KR" sz="1400" dirty="0">
                <a:solidFill>
                  <a:srgbClr val="768393"/>
                </a:solidFill>
                <a:latin typeface="Franklin Gothic Book" panose="020B0503020102020204" pitchFamily="34" charset="0"/>
              </a:rPr>
              <a:t>Much like other countries, Canada has a holiday to honor working people. It is celebrated on </a:t>
            </a:r>
            <a:r>
              <a:rPr lang="en-US" altLang="ko-KR" sz="1400" b="1" dirty="0">
                <a:solidFill>
                  <a:srgbClr val="768393"/>
                </a:solidFill>
                <a:latin typeface="Franklin Gothic Book" panose="020B0503020102020204" pitchFamily="34" charset="0"/>
              </a:rPr>
              <a:t>September 4</a:t>
            </a:r>
            <a:r>
              <a:rPr lang="en-US" altLang="ko-KR" sz="1400" baseline="30000" dirty="0">
                <a:solidFill>
                  <a:srgbClr val="768393"/>
                </a:solidFill>
                <a:latin typeface="Franklin Gothic Book" panose="020B0503020102020204" pitchFamily="34" charset="0"/>
              </a:rPr>
              <a:t>th</a:t>
            </a:r>
            <a:r>
              <a:rPr lang="en-US" altLang="ko-KR" sz="1400" dirty="0">
                <a:solidFill>
                  <a:srgbClr val="768393"/>
                </a:solidFill>
                <a:latin typeface="Franklin Gothic Book" panose="020B0503020102020204" pitchFamily="34" charset="0"/>
              </a:rPr>
              <a:t>. </a:t>
            </a:r>
            <a:endParaRPr lang="ko-KR" altLang="en-US" sz="1400" dirty="0">
              <a:solidFill>
                <a:srgbClr val="768393"/>
              </a:solidFill>
              <a:latin typeface="Franklin Gothic Book" panose="020B0503020102020204" pitchFamily="34" charset="0"/>
            </a:endParaRPr>
          </a:p>
        </p:txBody>
      </p:sp>
      <p:sp>
        <p:nvSpPr>
          <p:cNvPr id="26" name="Rectangle 25">
            <a:extLst>
              <a:ext uri="{FF2B5EF4-FFF2-40B4-BE49-F238E27FC236}">
                <a16:creationId xmlns:a16="http://schemas.microsoft.com/office/drawing/2014/main" id="{A1BCB07A-28AD-D140-0ACC-BB83CDAC4E88}"/>
              </a:ext>
            </a:extLst>
          </p:cNvPr>
          <p:cNvSpPr/>
          <p:nvPr/>
        </p:nvSpPr>
        <p:spPr>
          <a:xfrm>
            <a:off x="3415788" y="4766247"/>
            <a:ext cx="3429000" cy="2372497"/>
          </a:xfrm>
          <a:prstGeom prst="rect">
            <a:avLst/>
          </a:prstGeom>
          <a:solidFill>
            <a:srgbClr val="CB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Rectangle 26">
            <a:extLst>
              <a:ext uri="{FF2B5EF4-FFF2-40B4-BE49-F238E27FC236}">
                <a16:creationId xmlns:a16="http://schemas.microsoft.com/office/drawing/2014/main" id="{FA64197C-D9A2-44DE-88E1-63183421F885}"/>
              </a:ext>
            </a:extLst>
          </p:cNvPr>
          <p:cNvSpPr/>
          <p:nvPr/>
        </p:nvSpPr>
        <p:spPr>
          <a:xfrm>
            <a:off x="3526999" y="4890214"/>
            <a:ext cx="3218932" cy="2124562"/>
          </a:xfrm>
          <a:prstGeom prst="rect">
            <a:avLst/>
          </a:prstGeom>
          <a:solidFill>
            <a:srgbClr val="ED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TextBox 27">
            <a:extLst>
              <a:ext uri="{FF2B5EF4-FFF2-40B4-BE49-F238E27FC236}">
                <a16:creationId xmlns:a16="http://schemas.microsoft.com/office/drawing/2014/main" id="{019BE048-8572-8F0B-D7EF-D6E6988DFE1A}"/>
              </a:ext>
            </a:extLst>
          </p:cNvPr>
          <p:cNvSpPr txBox="1"/>
          <p:nvPr/>
        </p:nvSpPr>
        <p:spPr>
          <a:xfrm>
            <a:off x="3638044" y="4987210"/>
            <a:ext cx="2521844" cy="707886"/>
          </a:xfrm>
          <a:prstGeom prst="rect">
            <a:avLst/>
          </a:prstGeom>
          <a:noFill/>
        </p:spPr>
        <p:txBody>
          <a:bodyPr wrap="none" rtlCol="0">
            <a:spAutoFit/>
          </a:bodyPr>
          <a:lstStyle/>
          <a:p>
            <a:r>
              <a:rPr lang="en-US" altLang="ko-KR" sz="4000" dirty="0">
                <a:solidFill>
                  <a:srgbClr val="B13E60"/>
                </a:solidFill>
                <a:latin typeface="Bebas Neue" panose="00000500000000000000" pitchFamily="2" charset="0"/>
              </a:rPr>
              <a:t>Thanksgiving </a:t>
            </a:r>
            <a:endParaRPr lang="ko-KR" altLang="en-US" sz="4000" dirty="0">
              <a:solidFill>
                <a:srgbClr val="B13E60"/>
              </a:solidFill>
              <a:latin typeface="Bebas Neue" panose="00000500000000000000" pitchFamily="2" charset="0"/>
            </a:endParaRPr>
          </a:p>
        </p:txBody>
      </p:sp>
      <p:sp>
        <p:nvSpPr>
          <p:cNvPr id="29" name="TextBox 28">
            <a:extLst>
              <a:ext uri="{FF2B5EF4-FFF2-40B4-BE49-F238E27FC236}">
                <a16:creationId xmlns:a16="http://schemas.microsoft.com/office/drawing/2014/main" id="{2151206F-26DF-C1D7-064E-0C7090D92A7E}"/>
              </a:ext>
            </a:extLst>
          </p:cNvPr>
          <p:cNvSpPr txBox="1"/>
          <p:nvPr/>
        </p:nvSpPr>
        <p:spPr>
          <a:xfrm>
            <a:off x="3638044" y="5691765"/>
            <a:ext cx="2863844" cy="1169551"/>
          </a:xfrm>
          <a:prstGeom prst="rect">
            <a:avLst/>
          </a:prstGeom>
          <a:noFill/>
        </p:spPr>
        <p:txBody>
          <a:bodyPr wrap="square" rtlCol="0">
            <a:spAutoFit/>
          </a:bodyPr>
          <a:lstStyle/>
          <a:p>
            <a:r>
              <a:rPr lang="en-US" altLang="ko-KR" sz="1400" dirty="0">
                <a:solidFill>
                  <a:srgbClr val="768393"/>
                </a:solidFill>
                <a:latin typeface="Franklin Gothic Book" panose="020B0503020102020204" pitchFamily="34" charset="0"/>
              </a:rPr>
              <a:t>Like many other countries, Canada celebrates the harvest with Thanksgiving Day on the second Monday in October. This year, it falls on </a:t>
            </a:r>
            <a:r>
              <a:rPr lang="en-US" altLang="ko-KR" sz="1400" b="1" dirty="0">
                <a:solidFill>
                  <a:srgbClr val="768393"/>
                </a:solidFill>
                <a:latin typeface="Franklin Gothic Book" panose="020B0503020102020204" pitchFamily="34" charset="0"/>
              </a:rPr>
              <a:t>October 9</a:t>
            </a:r>
            <a:r>
              <a:rPr lang="en-US" altLang="ko-KR" sz="1400" baseline="30000" dirty="0">
                <a:solidFill>
                  <a:srgbClr val="768393"/>
                </a:solidFill>
                <a:latin typeface="Franklin Gothic Book" panose="020B0503020102020204" pitchFamily="34" charset="0"/>
              </a:rPr>
              <a:t>th</a:t>
            </a:r>
            <a:r>
              <a:rPr lang="en-US" altLang="ko-KR" sz="1400" dirty="0">
                <a:solidFill>
                  <a:srgbClr val="768393"/>
                </a:solidFill>
                <a:latin typeface="Franklin Gothic Book" panose="020B0503020102020204" pitchFamily="34" charset="0"/>
              </a:rPr>
              <a:t>. </a:t>
            </a:r>
            <a:endParaRPr lang="ko-KR" altLang="en-US" sz="1400" dirty="0">
              <a:solidFill>
                <a:srgbClr val="768393"/>
              </a:solidFill>
              <a:latin typeface="Franklin Gothic Book" panose="020B0503020102020204" pitchFamily="34" charset="0"/>
            </a:endParaRPr>
          </a:p>
        </p:txBody>
      </p:sp>
      <p:sp>
        <p:nvSpPr>
          <p:cNvPr id="30" name="Rectangle 29">
            <a:extLst>
              <a:ext uri="{FF2B5EF4-FFF2-40B4-BE49-F238E27FC236}">
                <a16:creationId xmlns:a16="http://schemas.microsoft.com/office/drawing/2014/main" id="{CB8E946E-22A3-935E-C37E-2EF32E90C0D2}"/>
              </a:ext>
            </a:extLst>
          </p:cNvPr>
          <p:cNvSpPr/>
          <p:nvPr/>
        </p:nvSpPr>
        <p:spPr>
          <a:xfrm>
            <a:off x="12700" y="7142235"/>
            <a:ext cx="3429000" cy="2372497"/>
          </a:xfrm>
          <a:prstGeom prst="rect">
            <a:avLst/>
          </a:prstGeom>
          <a:solidFill>
            <a:srgbClr val="CB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Rectangle 30">
            <a:extLst>
              <a:ext uri="{FF2B5EF4-FFF2-40B4-BE49-F238E27FC236}">
                <a16:creationId xmlns:a16="http://schemas.microsoft.com/office/drawing/2014/main" id="{A71A610E-E824-EA06-580D-59B502BA713E}"/>
              </a:ext>
            </a:extLst>
          </p:cNvPr>
          <p:cNvSpPr/>
          <p:nvPr/>
        </p:nvSpPr>
        <p:spPr>
          <a:xfrm>
            <a:off x="123911" y="7266202"/>
            <a:ext cx="3218932" cy="2124562"/>
          </a:xfrm>
          <a:prstGeom prst="rect">
            <a:avLst/>
          </a:prstGeom>
          <a:solidFill>
            <a:srgbClr val="ED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TextBox 31">
            <a:extLst>
              <a:ext uri="{FF2B5EF4-FFF2-40B4-BE49-F238E27FC236}">
                <a16:creationId xmlns:a16="http://schemas.microsoft.com/office/drawing/2014/main" id="{17D0BBFA-1155-6A01-2EDC-566535058A75}"/>
              </a:ext>
            </a:extLst>
          </p:cNvPr>
          <p:cNvSpPr txBox="1"/>
          <p:nvPr/>
        </p:nvSpPr>
        <p:spPr>
          <a:xfrm>
            <a:off x="234956" y="7413998"/>
            <a:ext cx="2948243" cy="646331"/>
          </a:xfrm>
          <a:prstGeom prst="rect">
            <a:avLst/>
          </a:prstGeom>
          <a:noFill/>
        </p:spPr>
        <p:txBody>
          <a:bodyPr wrap="none" rtlCol="0">
            <a:spAutoFit/>
          </a:bodyPr>
          <a:lstStyle/>
          <a:p>
            <a:r>
              <a:rPr lang="en-US" altLang="ko-KR" sz="3600" dirty="0">
                <a:solidFill>
                  <a:srgbClr val="B13E60"/>
                </a:solidFill>
                <a:latin typeface="Bebas Neue" panose="00000500000000000000" pitchFamily="2" charset="0"/>
              </a:rPr>
              <a:t>Remembrance Day</a:t>
            </a:r>
            <a:endParaRPr lang="ko-KR" altLang="en-US" sz="3600" dirty="0">
              <a:solidFill>
                <a:srgbClr val="B13E60"/>
              </a:solidFill>
              <a:latin typeface="Bebas Neue" panose="00000500000000000000" pitchFamily="2" charset="0"/>
            </a:endParaRPr>
          </a:p>
        </p:txBody>
      </p:sp>
      <p:sp>
        <p:nvSpPr>
          <p:cNvPr id="33" name="TextBox 32">
            <a:extLst>
              <a:ext uri="{FF2B5EF4-FFF2-40B4-BE49-F238E27FC236}">
                <a16:creationId xmlns:a16="http://schemas.microsoft.com/office/drawing/2014/main" id="{2B5A2250-43E4-FAC3-E293-968DC314EB49}"/>
              </a:ext>
            </a:extLst>
          </p:cNvPr>
          <p:cNvSpPr txBox="1"/>
          <p:nvPr/>
        </p:nvSpPr>
        <p:spPr>
          <a:xfrm>
            <a:off x="234956" y="8067753"/>
            <a:ext cx="2863844" cy="1169551"/>
          </a:xfrm>
          <a:prstGeom prst="rect">
            <a:avLst/>
          </a:prstGeom>
          <a:noFill/>
        </p:spPr>
        <p:txBody>
          <a:bodyPr wrap="square" rtlCol="0">
            <a:spAutoFit/>
          </a:bodyPr>
          <a:lstStyle/>
          <a:p>
            <a:r>
              <a:rPr lang="en-US" altLang="ko-KR" sz="1400" dirty="0">
                <a:solidFill>
                  <a:srgbClr val="768393"/>
                </a:solidFill>
                <a:latin typeface="Franklin Gothic Book" panose="020B0503020102020204" pitchFamily="34" charset="0"/>
              </a:rPr>
              <a:t>Canadians remember the people who have died in wars, especially WWI. Many places have a moment of silence at 11am on </a:t>
            </a:r>
            <a:r>
              <a:rPr lang="en-US" altLang="ko-KR" sz="1400" b="1" dirty="0">
                <a:solidFill>
                  <a:srgbClr val="768393"/>
                </a:solidFill>
                <a:latin typeface="Franklin Gothic Book" panose="020B0503020102020204" pitchFamily="34" charset="0"/>
              </a:rPr>
              <a:t>November 11</a:t>
            </a:r>
            <a:r>
              <a:rPr lang="en-US" altLang="ko-KR" sz="1400" baseline="30000" dirty="0">
                <a:solidFill>
                  <a:srgbClr val="768393"/>
                </a:solidFill>
                <a:latin typeface="Franklin Gothic Book" panose="020B0503020102020204" pitchFamily="34" charset="0"/>
              </a:rPr>
              <a:t>th</a:t>
            </a:r>
            <a:r>
              <a:rPr lang="en-US" altLang="ko-KR" sz="1400" dirty="0">
                <a:solidFill>
                  <a:srgbClr val="768393"/>
                </a:solidFill>
                <a:latin typeface="Franklin Gothic Book" panose="020B0503020102020204" pitchFamily="34" charset="0"/>
              </a:rPr>
              <a:t>, when WWI officially ended. </a:t>
            </a:r>
            <a:endParaRPr lang="ko-KR" altLang="en-US" sz="1400" dirty="0">
              <a:solidFill>
                <a:srgbClr val="768393"/>
              </a:solidFill>
              <a:latin typeface="Franklin Gothic Book" panose="020B0503020102020204" pitchFamily="34" charset="0"/>
            </a:endParaRPr>
          </a:p>
        </p:txBody>
      </p:sp>
      <p:sp>
        <p:nvSpPr>
          <p:cNvPr id="34" name="Rectangle 33">
            <a:extLst>
              <a:ext uri="{FF2B5EF4-FFF2-40B4-BE49-F238E27FC236}">
                <a16:creationId xmlns:a16="http://schemas.microsoft.com/office/drawing/2014/main" id="{5D03AC47-F650-D92E-8D88-BCCE269ECE55}"/>
              </a:ext>
            </a:extLst>
          </p:cNvPr>
          <p:cNvSpPr/>
          <p:nvPr/>
        </p:nvSpPr>
        <p:spPr>
          <a:xfrm>
            <a:off x="3415788" y="7142235"/>
            <a:ext cx="3429000" cy="2372497"/>
          </a:xfrm>
          <a:prstGeom prst="rect">
            <a:avLst/>
          </a:prstGeom>
          <a:solidFill>
            <a:srgbClr val="CB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Rectangle 34">
            <a:extLst>
              <a:ext uri="{FF2B5EF4-FFF2-40B4-BE49-F238E27FC236}">
                <a16:creationId xmlns:a16="http://schemas.microsoft.com/office/drawing/2014/main" id="{642DD409-025A-A8EA-A937-E870B94E5320}"/>
              </a:ext>
            </a:extLst>
          </p:cNvPr>
          <p:cNvSpPr/>
          <p:nvPr/>
        </p:nvSpPr>
        <p:spPr>
          <a:xfrm>
            <a:off x="3526999" y="7266202"/>
            <a:ext cx="3218932" cy="2124562"/>
          </a:xfrm>
          <a:prstGeom prst="rect">
            <a:avLst/>
          </a:prstGeom>
          <a:solidFill>
            <a:srgbClr val="ED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TextBox 35">
            <a:extLst>
              <a:ext uri="{FF2B5EF4-FFF2-40B4-BE49-F238E27FC236}">
                <a16:creationId xmlns:a16="http://schemas.microsoft.com/office/drawing/2014/main" id="{38705C5B-1762-3549-8BEF-ECAF469A3E50}"/>
              </a:ext>
            </a:extLst>
          </p:cNvPr>
          <p:cNvSpPr txBox="1"/>
          <p:nvPr/>
        </p:nvSpPr>
        <p:spPr>
          <a:xfrm>
            <a:off x="3638044" y="7363198"/>
            <a:ext cx="2117887" cy="707886"/>
          </a:xfrm>
          <a:prstGeom prst="rect">
            <a:avLst/>
          </a:prstGeom>
          <a:noFill/>
        </p:spPr>
        <p:txBody>
          <a:bodyPr wrap="none" rtlCol="0">
            <a:spAutoFit/>
          </a:bodyPr>
          <a:lstStyle/>
          <a:p>
            <a:r>
              <a:rPr lang="en-US" altLang="ko-KR" sz="4000" dirty="0">
                <a:solidFill>
                  <a:srgbClr val="B13E60"/>
                </a:solidFill>
                <a:latin typeface="Bebas Neue" panose="00000500000000000000" pitchFamily="2" charset="0"/>
              </a:rPr>
              <a:t>Boxing Day </a:t>
            </a:r>
            <a:endParaRPr lang="ko-KR" altLang="en-US" sz="4000" dirty="0">
              <a:solidFill>
                <a:srgbClr val="B13E60"/>
              </a:solidFill>
              <a:latin typeface="Bebas Neue" panose="00000500000000000000" pitchFamily="2" charset="0"/>
            </a:endParaRPr>
          </a:p>
        </p:txBody>
      </p:sp>
      <p:sp>
        <p:nvSpPr>
          <p:cNvPr id="37" name="TextBox 36">
            <a:extLst>
              <a:ext uri="{FF2B5EF4-FFF2-40B4-BE49-F238E27FC236}">
                <a16:creationId xmlns:a16="http://schemas.microsoft.com/office/drawing/2014/main" id="{8CF4F27F-C273-0C65-8FF9-23EE66C82BE7}"/>
              </a:ext>
            </a:extLst>
          </p:cNvPr>
          <p:cNvSpPr txBox="1"/>
          <p:nvPr/>
        </p:nvSpPr>
        <p:spPr>
          <a:xfrm>
            <a:off x="3638044" y="7973112"/>
            <a:ext cx="2863844" cy="1384995"/>
          </a:xfrm>
          <a:prstGeom prst="rect">
            <a:avLst/>
          </a:prstGeom>
          <a:noFill/>
        </p:spPr>
        <p:txBody>
          <a:bodyPr wrap="square" rtlCol="0">
            <a:spAutoFit/>
          </a:bodyPr>
          <a:lstStyle/>
          <a:p>
            <a:r>
              <a:rPr lang="en-US" altLang="ko-KR" sz="1400" dirty="0">
                <a:solidFill>
                  <a:srgbClr val="768393"/>
                </a:solidFill>
                <a:latin typeface="Franklin Gothic Book" panose="020B0503020102020204" pitchFamily="34" charset="0"/>
              </a:rPr>
              <a:t>It is uncertain where this holiday came from, but it is observed on the day after Christmas to give people more time with their family. Many stores have very large discounts on this day too. </a:t>
            </a:r>
            <a:endParaRPr lang="ko-KR" altLang="en-US" sz="1400" dirty="0">
              <a:solidFill>
                <a:srgbClr val="768393"/>
              </a:solidFill>
              <a:latin typeface="Franklin Gothic Book" panose="020B0503020102020204" pitchFamily="34" charset="0"/>
            </a:endParaRPr>
          </a:p>
        </p:txBody>
      </p:sp>
    </p:spTree>
    <p:extLst>
      <p:ext uri="{BB962C8B-B14F-4D97-AF65-F5344CB8AC3E}">
        <p14:creationId xmlns:p14="http://schemas.microsoft.com/office/powerpoint/2010/main" val="2952286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61674B-EFD7-8E96-1BD2-9F01DF23A81E}"/>
              </a:ext>
            </a:extLst>
          </p:cNvPr>
          <p:cNvSpPr/>
          <p:nvPr/>
        </p:nvSpPr>
        <p:spPr>
          <a:xfrm>
            <a:off x="12700" y="12700"/>
            <a:ext cx="3429000" cy="2372497"/>
          </a:xfrm>
          <a:prstGeom prst="rect">
            <a:avLst/>
          </a:prstGeom>
          <a:solidFill>
            <a:srgbClr val="CB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6">
            <a:extLst>
              <a:ext uri="{FF2B5EF4-FFF2-40B4-BE49-F238E27FC236}">
                <a16:creationId xmlns:a16="http://schemas.microsoft.com/office/drawing/2014/main" id="{FA694A05-C501-CB1A-B114-FFB3656369C0}"/>
              </a:ext>
            </a:extLst>
          </p:cNvPr>
          <p:cNvSpPr/>
          <p:nvPr/>
        </p:nvSpPr>
        <p:spPr>
          <a:xfrm>
            <a:off x="123911" y="136667"/>
            <a:ext cx="3218932" cy="2124562"/>
          </a:xfrm>
          <a:prstGeom prst="rect">
            <a:avLst/>
          </a:prstGeom>
          <a:solidFill>
            <a:srgbClr val="ED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TextBox 10">
            <a:extLst>
              <a:ext uri="{FF2B5EF4-FFF2-40B4-BE49-F238E27FC236}">
                <a16:creationId xmlns:a16="http://schemas.microsoft.com/office/drawing/2014/main" id="{6AB16A81-420B-E6F8-4FF5-8F56CF3F7329}"/>
              </a:ext>
            </a:extLst>
          </p:cNvPr>
          <p:cNvSpPr txBox="1"/>
          <p:nvPr/>
        </p:nvSpPr>
        <p:spPr>
          <a:xfrm>
            <a:off x="234956" y="233663"/>
            <a:ext cx="2103461" cy="707886"/>
          </a:xfrm>
          <a:prstGeom prst="rect">
            <a:avLst/>
          </a:prstGeom>
          <a:noFill/>
        </p:spPr>
        <p:txBody>
          <a:bodyPr wrap="none" rtlCol="0">
            <a:spAutoFit/>
          </a:bodyPr>
          <a:lstStyle/>
          <a:p>
            <a:r>
              <a:rPr lang="en-US" altLang="ko-KR" sz="4000" dirty="0">
                <a:solidFill>
                  <a:srgbClr val="B13E60"/>
                </a:solidFill>
                <a:latin typeface="Bebas Neue" panose="00000500000000000000" pitchFamily="2" charset="0"/>
              </a:rPr>
              <a:t>Family Day </a:t>
            </a:r>
            <a:endParaRPr lang="ko-KR" altLang="en-US" sz="4000" dirty="0">
              <a:solidFill>
                <a:srgbClr val="B13E60"/>
              </a:solidFill>
              <a:latin typeface="Bebas Neue" panose="00000500000000000000" pitchFamily="2" charset="0"/>
            </a:endParaRPr>
          </a:p>
        </p:txBody>
      </p:sp>
      <p:sp>
        <p:nvSpPr>
          <p:cNvPr id="4" name="TextBox 3">
            <a:extLst>
              <a:ext uri="{FF2B5EF4-FFF2-40B4-BE49-F238E27FC236}">
                <a16:creationId xmlns:a16="http://schemas.microsoft.com/office/drawing/2014/main" id="{30E6A5A4-27F7-7BDA-955D-28A57ECFA3D8}"/>
              </a:ext>
            </a:extLst>
          </p:cNvPr>
          <p:cNvSpPr txBox="1"/>
          <p:nvPr/>
        </p:nvSpPr>
        <p:spPr>
          <a:xfrm>
            <a:off x="234956" y="938218"/>
            <a:ext cx="2863844" cy="1169551"/>
          </a:xfrm>
          <a:prstGeom prst="rect">
            <a:avLst/>
          </a:prstGeom>
          <a:noFill/>
        </p:spPr>
        <p:txBody>
          <a:bodyPr wrap="square" rtlCol="0">
            <a:spAutoFit/>
          </a:bodyPr>
          <a:lstStyle/>
          <a:p>
            <a:r>
              <a:rPr lang="en-US" altLang="ko-KR" sz="1400" dirty="0">
                <a:solidFill>
                  <a:srgbClr val="768393"/>
                </a:solidFill>
                <a:latin typeface="Franklin Gothic Book" panose="020B0503020102020204" pitchFamily="34" charset="0"/>
              </a:rPr>
              <a:t>The third Monday in February (</a:t>
            </a:r>
            <a:r>
              <a:rPr lang="en-US" altLang="ko-KR" sz="1400" b="1" dirty="0">
                <a:solidFill>
                  <a:srgbClr val="768393"/>
                </a:solidFill>
                <a:latin typeface="Franklin Gothic Book" panose="020B0503020102020204" pitchFamily="34" charset="0"/>
              </a:rPr>
              <a:t>February 19</a:t>
            </a:r>
            <a:r>
              <a:rPr lang="en-US" altLang="ko-KR" sz="1400" b="1" baseline="30000" dirty="0">
                <a:solidFill>
                  <a:srgbClr val="768393"/>
                </a:solidFill>
                <a:latin typeface="Franklin Gothic Book" panose="020B0503020102020204" pitchFamily="34" charset="0"/>
              </a:rPr>
              <a:t>t</a:t>
            </a:r>
            <a:r>
              <a:rPr lang="en-US" altLang="ko-KR" sz="1400" baseline="30000" dirty="0">
                <a:solidFill>
                  <a:srgbClr val="768393"/>
                </a:solidFill>
                <a:latin typeface="Franklin Gothic Book" panose="020B0503020102020204" pitchFamily="34" charset="0"/>
              </a:rPr>
              <a:t>h</a:t>
            </a:r>
            <a:r>
              <a:rPr lang="en-US" altLang="ko-KR" sz="1400" dirty="0">
                <a:solidFill>
                  <a:srgbClr val="768393"/>
                </a:solidFill>
                <a:latin typeface="Franklin Gothic Book" panose="020B0503020102020204" pitchFamily="34" charset="0"/>
              </a:rPr>
              <a:t> in 2023) is a holiday in many provinces. Five provinces have reserved this day for spending time with family. </a:t>
            </a:r>
            <a:endParaRPr lang="ko-KR" altLang="en-US" sz="1400" dirty="0">
              <a:solidFill>
                <a:srgbClr val="768393"/>
              </a:solidFill>
              <a:latin typeface="Franklin Gothic Book" panose="020B0503020102020204" pitchFamily="34" charset="0"/>
            </a:endParaRPr>
          </a:p>
        </p:txBody>
      </p:sp>
      <p:sp>
        <p:nvSpPr>
          <p:cNvPr id="5" name="Rectangle 4">
            <a:extLst>
              <a:ext uri="{FF2B5EF4-FFF2-40B4-BE49-F238E27FC236}">
                <a16:creationId xmlns:a16="http://schemas.microsoft.com/office/drawing/2014/main" id="{82E62EC6-0308-EDAF-BDCB-4F706CE6FBA7}"/>
              </a:ext>
            </a:extLst>
          </p:cNvPr>
          <p:cNvSpPr/>
          <p:nvPr/>
        </p:nvSpPr>
        <p:spPr>
          <a:xfrm>
            <a:off x="3415788" y="12700"/>
            <a:ext cx="3429000" cy="2372497"/>
          </a:xfrm>
          <a:prstGeom prst="rect">
            <a:avLst/>
          </a:prstGeom>
          <a:solidFill>
            <a:srgbClr val="CB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a:extLst>
              <a:ext uri="{FF2B5EF4-FFF2-40B4-BE49-F238E27FC236}">
                <a16:creationId xmlns:a16="http://schemas.microsoft.com/office/drawing/2014/main" id="{D8B6C1F6-AB95-E240-84CF-C687EC4056A9}"/>
              </a:ext>
            </a:extLst>
          </p:cNvPr>
          <p:cNvSpPr/>
          <p:nvPr/>
        </p:nvSpPr>
        <p:spPr>
          <a:xfrm>
            <a:off x="3526999" y="136667"/>
            <a:ext cx="3218932" cy="2124562"/>
          </a:xfrm>
          <a:prstGeom prst="rect">
            <a:avLst/>
          </a:prstGeom>
          <a:solidFill>
            <a:srgbClr val="ED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a:extLst>
              <a:ext uri="{FF2B5EF4-FFF2-40B4-BE49-F238E27FC236}">
                <a16:creationId xmlns:a16="http://schemas.microsoft.com/office/drawing/2014/main" id="{FEB077ED-CDAC-3703-D7DE-5480752162EF}"/>
              </a:ext>
            </a:extLst>
          </p:cNvPr>
          <p:cNvSpPr txBox="1"/>
          <p:nvPr/>
        </p:nvSpPr>
        <p:spPr>
          <a:xfrm>
            <a:off x="3638044" y="233663"/>
            <a:ext cx="2504212" cy="707886"/>
          </a:xfrm>
          <a:prstGeom prst="rect">
            <a:avLst/>
          </a:prstGeom>
          <a:noFill/>
        </p:spPr>
        <p:txBody>
          <a:bodyPr wrap="none" rtlCol="0">
            <a:spAutoFit/>
          </a:bodyPr>
          <a:lstStyle/>
          <a:p>
            <a:r>
              <a:rPr lang="en-US" altLang="ko-KR" sz="4000" dirty="0">
                <a:solidFill>
                  <a:srgbClr val="B13E60"/>
                </a:solidFill>
                <a:latin typeface="Bebas Neue" panose="00000500000000000000" pitchFamily="2" charset="0"/>
              </a:rPr>
              <a:t>Louis Riel Day</a:t>
            </a:r>
            <a:endParaRPr lang="ko-KR" altLang="en-US" sz="4000" dirty="0">
              <a:solidFill>
                <a:srgbClr val="B13E60"/>
              </a:solidFill>
              <a:latin typeface="Bebas Neue" panose="00000500000000000000" pitchFamily="2" charset="0"/>
            </a:endParaRPr>
          </a:p>
        </p:txBody>
      </p:sp>
      <p:sp>
        <p:nvSpPr>
          <p:cNvPr id="13" name="TextBox 12">
            <a:extLst>
              <a:ext uri="{FF2B5EF4-FFF2-40B4-BE49-F238E27FC236}">
                <a16:creationId xmlns:a16="http://schemas.microsoft.com/office/drawing/2014/main" id="{A085A9E7-AD07-77F9-60E5-0ECE7673EB00}"/>
              </a:ext>
            </a:extLst>
          </p:cNvPr>
          <p:cNvSpPr txBox="1"/>
          <p:nvPr/>
        </p:nvSpPr>
        <p:spPr>
          <a:xfrm>
            <a:off x="3638044" y="938218"/>
            <a:ext cx="2863844" cy="1169551"/>
          </a:xfrm>
          <a:prstGeom prst="rect">
            <a:avLst/>
          </a:prstGeom>
          <a:noFill/>
        </p:spPr>
        <p:txBody>
          <a:bodyPr wrap="square" rtlCol="0">
            <a:spAutoFit/>
          </a:bodyPr>
          <a:lstStyle/>
          <a:p>
            <a:r>
              <a:rPr lang="en-US" altLang="ko-KR" sz="1400" dirty="0">
                <a:solidFill>
                  <a:srgbClr val="768393"/>
                </a:solidFill>
                <a:latin typeface="Franklin Gothic Book" panose="020B0503020102020204" pitchFamily="34" charset="0"/>
              </a:rPr>
              <a:t>On </a:t>
            </a:r>
            <a:r>
              <a:rPr lang="en-US" altLang="ko-KR" sz="1400" b="1" dirty="0">
                <a:solidFill>
                  <a:srgbClr val="768393"/>
                </a:solidFill>
                <a:latin typeface="Franklin Gothic Book" panose="020B0503020102020204" pitchFamily="34" charset="0"/>
              </a:rPr>
              <a:t>February 19</a:t>
            </a:r>
            <a:r>
              <a:rPr lang="en-US" altLang="ko-KR" sz="1400" baseline="30000" dirty="0">
                <a:solidFill>
                  <a:srgbClr val="768393"/>
                </a:solidFill>
                <a:latin typeface="Franklin Gothic Book" panose="020B0503020102020204" pitchFamily="34" charset="0"/>
              </a:rPr>
              <a:t>th</a:t>
            </a:r>
            <a:r>
              <a:rPr lang="en-US" altLang="ko-KR" sz="1400" dirty="0">
                <a:solidFill>
                  <a:srgbClr val="768393"/>
                </a:solidFill>
                <a:latin typeface="Franklin Gothic Book" panose="020B0503020102020204" pitchFamily="34" charset="0"/>
              </a:rPr>
              <a:t> , 2023, Manitoba celebrates Louis Riel Day. Louis Riel was political leader who fought for the rights of Metis people, which lead to the creation of Manitoba. </a:t>
            </a:r>
            <a:endParaRPr lang="ko-KR" altLang="en-US" sz="1400" dirty="0">
              <a:solidFill>
                <a:srgbClr val="768393"/>
              </a:solidFill>
              <a:latin typeface="Franklin Gothic Book" panose="020B0503020102020204" pitchFamily="34" charset="0"/>
            </a:endParaRPr>
          </a:p>
        </p:txBody>
      </p:sp>
      <p:sp>
        <p:nvSpPr>
          <p:cNvPr id="14" name="Rectangle 13">
            <a:extLst>
              <a:ext uri="{FF2B5EF4-FFF2-40B4-BE49-F238E27FC236}">
                <a16:creationId xmlns:a16="http://schemas.microsoft.com/office/drawing/2014/main" id="{326A5AC2-0BA3-A827-0A96-63F9F32B9B46}"/>
              </a:ext>
            </a:extLst>
          </p:cNvPr>
          <p:cNvSpPr/>
          <p:nvPr/>
        </p:nvSpPr>
        <p:spPr>
          <a:xfrm>
            <a:off x="12700" y="2388688"/>
            <a:ext cx="3429000" cy="2372497"/>
          </a:xfrm>
          <a:prstGeom prst="rect">
            <a:avLst/>
          </a:prstGeom>
          <a:solidFill>
            <a:srgbClr val="CB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ectangle 14">
            <a:extLst>
              <a:ext uri="{FF2B5EF4-FFF2-40B4-BE49-F238E27FC236}">
                <a16:creationId xmlns:a16="http://schemas.microsoft.com/office/drawing/2014/main" id="{2EF06A52-349F-E5E0-40E3-8FC55488A22E}"/>
              </a:ext>
            </a:extLst>
          </p:cNvPr>
          <p:cNvSpPr/>
          <p:nvPr/>
        </p:nvSpPr>
        <p:spPr>
          <a:xfrm>
            <a:off x="123911" y="2512655"/>
            <a:ext cx="3218932" cy="2124562"/>
          </a:xfrm>
          <a:prstGeom prst="rect">
            <a:avLst/>
          </a:prstGeom>
          <a:solidFill>
            <a:srgbClr val="ED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a:extLst>
              <a:ext uri="{FF2B5EF4-FFF2-40B4-BE49-F238E27FC236}">
                <a16:creationId xmlns:a16="http://schemas.microsoft.com/office/drawing/2014/main" id="{AD97C880-743D-1527-18AD-4E90BE9E108E}"/>
              </a:ext>
            </a:extLst>
          </p:cNvPr>
          <p:cNvSpPr txBox="1"/>
          <p:nvPr/>
        </p:nvSpPr>
        <p:spPr>
          <a:xfrm>
            <a:off x="234956" y="2609651"/>
            <a:ext cx="2383986" cy="707886"/>
          </a:xfrm>
          <a:prstGeom prst="rect">
            <a:avLst/>
          </a:prstGeom>
          <a:noFill/>
        </p:spPr>
        <p:txBody>
          <a:bodyPr wrap="none" rtlCol="0">
            <a:spAutoFit/>
          </a:bodyPr>
          <a:lstStyle/>
          <a:p>
            <a:r>
              <a:rPr lang="en-US" altLang="ko-KR" sz="4000" dirty="0">
                <a:solidFill>
                  <a:srgbClr val="B13E60"/>
                </a:solidFill>
                <a:latin typeface="Bebas Neue" panose="00000500000000000000" pitchFamily="2" charset="0"/>
              </a:rPr>
              <a:t>Islander Day</a:t>
            </a:r>
            <a:endParaRPr lang="ko-KR" altLang="en-US" sz="4000" dirty="0">
              <a:solidFill>
                <a:srgbClr val="B13E60"/>
              </a:solidFill>
              <a:latin typeface="Bebas Neue" panose="00000500000000000000" pitchFamily="2" charset="0"/>
            </a:endParaRPr>
          </a:p>
        </p:txBody>
      </p:sp>
      <p:sp>
        <p:nvSpPr>
          <p:cNvPr id="17" name="TextBox 16">
            <a:extLst>
              <a:ext uri="{FF2B5EF4-FFF2-40B4-BE49-F238E27FC236}">
                <a16:creationId xmlns:a16="http://schemas.microsoft.com/office/drawing/2014/main" id="{1EF94A5A-3E52-A715-EB9E-743163732EB5}"/>
              </a:ext>
            </a:extLst>
          </p:cNvPr>
          <p:cNvSpPr txBox="1"/>
          <p:nvPr/>
        </p:nvSpPr>
        <p:spPr>
          <a:xfrm>
            <a:off x="234956" y="3314206"/>
            <a:ext cx="2863844" cy="1169551"/>
          </a:xfrm>
          <a:prstGeom prst="rect">
            <a:avLst/>
          </a:prstGeom>
          <a:noFill/>
        </p:spPr>
        <p:txBody>
          <a:bodyPr wrap="square" rtlCol="0">
            <a:spAutoFit/>
          </a:bodyPr>
          <a:lstStyle/>
          <a:p>
            <a:r>
              <a:rPr lang="en-US" altLang="ko-KR" sz="1400" dirty="0">
                <a:solidFill>
                  <a:srgbClr val="768393"/>
                </a:solidFill>
                <a:latin typeface="Franklin Gothic Book" panose="020B0503020102020204" pitchFamily="34" charset="0"/>
              </a:rPr>
              <a:t>Islander Day will be celebrated on </a:t>
            </a:r>
            <a:r>
              <a:rPr lang="en-US" altLang="ko-KR" sz="1400" b="1" dirty="0">
                <a:solidFill>
                  <a:srgbClr val="768393"/>
                </a:solidFill>
                <a:latin typeface="Franklin Gothic Book" panose="020B0503020102020204" pitchFamily="34" charset="0"/>
              </a:rPr>
              <a:t>February 19</a:t>
            </a:r>
            <a:r>
              <a:rPr lang="en-US" altLang="ko-KR" sz="1400" baseline="30000" dirty="0">
                <a:solidFill>
                  <a:srgbClr val="768393"/>
                </a:solidFill>
                <a:latin typeface="Franklin Gothic Book" panose="020B0503020102020204" pitchFamily="34" charset="0"/>
              </a:rPr>
              <a:t>th</a:t>
            </a:r>
            <a:r>
              <a:rPr lang="en-US" altLang="ko-KR" sz="1400" dirty="0">
                <a:solidFill>
                  <a:srgbClr val="768393"/>
                </a:solidFill>
                <a:latin typeface="Franklin Gothic Book" panose="020B0503020102020204" pitchFamily="34" charset="0"/>
              </a:rPr>
              <a:t>, 2023 on Prince Edward Island. It is a free day to do hobbies, be with family, or do community activities. </a:t>
            </a:r>
            <a:endParaRPr lang="ko-KR" altLang="en-US" sz="1400" dirty="0">
              <a:solidFill>
                <a:srgbClr val="768393"/>
              </a:solidFill>
              <a:latin typeface="Franklin Gothic Book" panose="020B0503020102020204" pitchFamily="34" charset="0"/>
            </a:endParaRPr>
          </a:p>
        </p:txBody>
      </p:sp>
      <p:sp>
        <p:nvSpPr>
          <p:cNvPr id="22" name="Rectangle 21">
            <a:extLst>
              <a:ext uri="{FF2B5EF4-FFF2-40B4-BE49-F238E27FC236}">
                <a16:creationId xmlns:a16="http://schemas.microsoft.com/office/drawing/2014/main" id="{59FAC20C-BCD1-C4C6-44F5-FCB719563DAF}"/>
              </a:ext>
            </a:extLst>
          </p:cNvPr>
          <p:cNvSpPr/>
          <p:nvPr/>
        </p:nvSpPr>
        <p:spPr>
          <a:xfrm>
            <a:off x="12700" y="4766247"/>
            <a:ext cx="3429000" cy="2372497"/>
          </a:xfrm>
          <a:prstGeom prst="rect">
            <a:avLst/>
          </a:prstGeom>
          <a:solidFill>
            <a:srgbClr val="CB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Rectangle 22">
            <a:extLst>
              <a:ext uri="{FF2B5EF4-FFF2-40B4-BE49-F238E27FC236}">
                <a16:creationId xmlns:a16="http://schemas.microsoft.com/office/drawing/2014/main" id="{C5AD6D43-FAB1-F587-D2AB-E0AD77A402D0}"/>
              </a:ext>
            </a:extLst>
          </p:cNvPr>
          <p:cNvSpPr/>
          <p:nvPr/>
        </p:nvSpPr>
        <p:spPr>
          <a:xfrm>
            <a:off x="123911" y="4890214"/>
            <a:ext cx="3218932" cy="2124562"/>
          </a:xfrm>
          <a:prstGeom prst="rect">
            <a:avLst/>
          </a:prstGeom>
          <a:solidFill>
            <a:srgbClr val="ED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TextBox 23">
            <a:extLst>
              <a:ext uri="{FF2B5EF4-FFF2-40B4-BE49-F238E27FC236}">
                <a16:creationId xmlns:a16="http://schemas.microsoft.com/office/drawing/2014/main" id="{C8E5401A-207B-B5F0-454F-AE8E4EB0F9F6}"/>
              </a:ext>
            </a:extLst>
          </p:cNvPr>
          <p:cNvSpPr txBox="1"/>
          <p:nvPr/>
        </p:nvSpPr>
        <p:spPr>
          <a:xfrm>
            <a:off x="234956" y="4987210"/>
            <a:ext cx="2557110" cy="707886"/>
          </a:xfrm>
          <a:prstGeom prst="rect">
            <a:avLst/>
          </a:prstGeom>
          <a:noFill/>
        </p:spPr>
        <p:txBody>
          <a:bodyPr wrap="none" rtlCol="0">
            <a:spAutoFit/>
          </a:bodyPr>
          <a:lstStyle/>
          <a:p>
            <a:r>
              <a:rPr lang="en-US" altLang="ko-KR" sz="4000" dirty="0">
                <a:solidFill>
                  <a:srgbClr val="B13E60"/>
                </a:solidFill>
                <a:latin typeface="Bebas Neue" panose="00000500000000000000" pitchFamily="2" charset="0"/>
              </a:rPr>
              <a:t>Terry Fox Day</a:t>
            </a:r>
            <a:endParaRPr lang="ko-KR" altLang="en-US" sz="4000" dirty="0">
              <a:solidFill>
                <a:srgbClr val="B13E60"/>
              </a:solidFill>
              <a:latin typeface="Bebas Neue" panose="00000500000000000000" pitchFamily="2" charset="0"/>
            </a:endParaRPr>
          </a:p>
        </p:txBody>
      </p:sp>
      <p:sp>
        <p:nvSpPr>
          <p:cNvPr id="25" name="TextBox 24">
            <a:extLst>
              <a:ext uri="{FF2B5EF4-FFF2-40B4-BE49-F238E27FC236}">
                <a16:creationId xmlns:a16="http://schemas.microsoft.com/office/drawing/2014/main" id="{A1DB3BCA-AB0F-B25B-9622-DC91EA776A0E}"/>
              </a:ext>
            </a:extLst>
          </p:cNvPr>
          <p:cNvSpPr txBox="1"/>
          <p:nvPr/>
        </p:nvSpPr>
        <p:spPr>
          <a:xfrm>
            <a:off x="234955" y="5548275"/>
            <a:ext cx="2936789" cy="1384995"/>
          </a:xfrm>
          <a:prstGeom prst="rect">
            <a:avLst/>
          </a:prstGeom>
          <a:noFill/>
        </p:spPr>
        <p:txBody>
          <a:bodyPr wrap="square" rtlCol="0">
            <a:spAutoFit/>
          </a:bodyPr>
          <a:lstStyle/>
          <a:p>
            <a:r>
              <a:rPr lang="en-US" altLang="ko-KR" sz="1400" dirty="0">
                <a:solidFill>
                  <a:srgbClr val="768393"/>
                </a:solidFill>
                <a:latin typeface="Franklin Gothic Book" panose="020B0503020102020204" pitchFamily="34" charset="0"/>
              </a:rPr>
              <a:t>While most of Canada is celebrating Civic Holiday, Manitoba celebrates and remembers the life of Terry Fox (</a:t>
            </a:r>
            <a:r>
              <a:rPr lang="en-US" altLang="ko-KR" sz="1400" b="1" dirty="0">
                <a:solidFill>
                  <a:srgbClr val="768393"/>
                </a:solidFill>
                <a:latin typeface="Franklin Gothic Book" panose="020B0503020102020204" pitchFamily="34" charset="0"/>
              </a:rPr>
              <a:t>August 7</a:t>
            </a:r>
            <a:r>
              <a:rPr lang="en-US" altLang="ko-KR" sz="1400" baseline="30000" dirty="0">
                <a:solidFill>
                  <a:srgbClr val="768393"/>
                </a:solidFill>
                <a:latin typeface="Franklin Gothic Book" panose="020B0503020102020204" pitchFamily="34" charset="0"/>
              </a:rPr>
              <a:t>th</a:t>
            </a:r>
            <a:r>
              <a:rPr lang="en-US" altLang="ko-KR" sz="1400" dirty="0">
                <a:solidFill>
                  <a:srgbClr val="768393"/>
                </a:solidFill>
                <a:latin typeface="Franklin Gothic Book" panose="020B0503020102020204" pitchFamily="34" charset="0"/>
              </a:rPr>
              <a:t>). He is known for trying to run across Canada while raising money for cancer research. </a:t>
            </a:r>
            <a:endParaRPr lang="ko-KR" altLang="en-US" sz="1400" dirty="0">
              <a:solidFill>
                <a:srgbClr val="768393"/>
              </a:solidFill>
              <a:latin typeface="Franklin Gothic Book" panose="020B0503020102020204" pitchFamily="34" charset="0"/>
            </a:endParaRPr>
          </a:p>
        </p:txBody>
      </p:sp>
      <p:sp>
        <p:nvSpPr>
          <p:cNvPr id="26" name="Rectangle 25">
            <a:extLst>
              <a:ext uri="{FF2B5EF4-FFF2-40B4-BE49-F238E27FC236}">
                <a16:creationId xmlns:a16="http://schemas.microsoft.com/office/drawing/2014/main" id="{A1BCB07A-28AD-D140-0ACC-BB83CDAC4E88}"/>
              </a:ext>
            </a:extLst>
          </p:cNvPr>
          <p:cNvSpPr/>
          <p:nvPr/>
        </p:nvSpPr>
        <p:spPr>
          <a:xfrm>
            <a:off x="3415788" y="4766247"/>
            <a:ext cx="3429000" cy="2372497"/>
          </a:xfrm>
          <a:prstGeom prst="rect">
            <a:avLst/>
          </a:prstGeom>
          <a:solidFill>
            <a:srgbClr val="CB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Rectangle 26">
            <a:extLst>
              <a:ext uri="{FF2B5EF4-FFF2-40B4-BE49-F238E27FC236}">
                <a16:creationId xmlns:a16="http://schemas.microsoft.com/office/drawing/2014/main" id="{FA64197C-D9A2-44DE-88E1-63183421F885}"/>
              </a:ext>
            </a:extLst>
          </p:cNvPr>
          <p:cNvSpPr/>
          <p:nvPr/>
        </p:nvSpPr>
        <p:spPr>
          <a:xfrm>
            <a:off x="3526999" y="4890214"/>
            <a:ext cx="3218932" cy="2124562"/>
          </a:xfrm>
          <a:prstGeom prst="rect">
            <a:avLst/>
          </a:prstGeom>
          <a:solidFill>
            <a:srgbClr val="ED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TextBox 27">
            <a:extLst>
              <a:ext uri="{FF2B5EF4-FFF2-40B4-BE49-F238E27FC236}">
                <a16:creationId xmlns:a16="http://schemas.microsoft.com/office/drawing/2014/main" id="{019BE048-8572-8F0B-D7EF-D6E6988DFE1A}"/>
              </a:ext>
            </a:extLst>
          </p:cNvPr>
          <p:cNvSpPr txBox="1"/>
          <p:nvPr/>
        </p:nvSpPr>
        <p:spPr>
          <a:xfrm>
            <a:off x="3638044" y="4987210"/>
            <a:ext cx="2595582" cy="707886"/>
          </a:xfrm>
          <a:prstGeom prst="rect">
            <a:avLst/>
          </a:prstGeom>
          <a:noFill/>
        </p:spPr>
        <p:txBody>
          <a:bodyPr wrap="none" rtlCol="0">
            <a:spAutoFit/>
          </a:bodyPr>
          <a:lstStyle/>
          <a:p>
            <a:r>
              <a:rPr lang="en-US" altLang="ko-KR" sz="4000" dirty="0">
                <a:solidFill>
                  <a:srgbClr val="B13E60"/>
                </a:solidFill>
                <a:latin typeface="Bebas Neue" panose="00000500000000000000" pitchFamily="2" charset="0"/>
              </a:rPr>
              <a:t>Discovery day</a:t>
            </a:r>
            <a:endParaRPr lang="ko-KR" altLang="en-US" sz="4000" dirty="0">
              <a:solidFill>
                <a:srgbClr val="B13E60"/>
              </a:solidFill>
              <a:latin typeface="Bebas Neue" panose="00000500000000000000" pitchFamily="2" charset="0"/>
            </a:endParaRPr>
          </a:p>
        </p:txBody>
      </p:sp>
      <p:sp>
        <p:nvSpPr>
          <p:cNvPr id="29" name="TextBox 28">
            <a:extLst>
              <a:ext uri="{FF2B5EF4-FFF2-40B4-BE49-F238E27FC236}">
                <a16:creationId xmlns:a16="http://schemas.microsoft.com/office/drawing/2014/main" id="{2151206F-26DF-C1D7-064E-0C7090D92A7E}"/>
              </a:ext>
            </a:extLst>
          </p:cNvPr>
          <p:cNvSpPr txBox="1"/>
          <p:nvPr/>
        </p:nvSpPr>
        <p:spPr>
          <a:xfrm>
            <a:off x="3638044" y="5691765"/>
            <a:ext cx="2863844" cy="954107"/>
          </a:xfrm>
          <a:prstGeom prst="rect">
            <a:avLst/>
          </a:prstGeom>
          <a:noFill/>
        </p:spPr>
        <p:txBody>
          <a:bodyPr wrap="square" rtlCol="0">
            <a:spAutoFit/>
          </a:bodyPr>
          <a:lstStyle/>
          <a:p>
            <a:r>
              <a:rPr lang="en-US" altLang="ko-KR" sz="1400" dirty="0">
                <a:solidFill>
                  <a:srgbClr val="768393"/>
                </a:solidFill>
                <a:latin typeface="Franklin Gothic Book" panose="020B0503020102020204" pitchFamily="34" charset="0"/>
              </a:rPr>
              <a:t>On </a:t>
            </a:r>
            <a:r>
              <a:rPr lang="en-US" altLang="ko-KR" sz="1400" b="1" dirty="0">
                <a:solidFill>
                  <a:srgbClr val="768393"/>
                </a:solidFill>
                <a:latin typeface="Franklin Gothic Book" panose="020B0503020102020204" pitchFamily="34" charset="0"/>
              </a:rPr>
              <a:t>June 24</a:t>
            </a:r>
            <a:r>
              <a:rPr lang="en-US" altLang="ko-KR" sz="1400" baseline="30000" dirty="0">
                <a:solidFill>
                  <a:srgbClr val="768393"/>
                </a:solidFill>
                <a:latin typeface="Franklin Gothic Book" panose="020B0503020102020204" pitchFamily="34" charset="0"/>
              </a:rPr>
              <a:t>th</a:t>
            </a:r>
            <a:r>
              <a:rPr lang="en-US" altLang="ko-KR" sz="1400" dirty="0">
                <a:solidFill>
                  <a:srgbClr val="768393"/>
                </a:solidFill>
                <a:latin typeface="Franklin Gothic Book" panose="020B0503020102020204" pitchFamily="34" charset="0"/>
              </a:rPr>
              <a:t>, the people of Newfoundland celebrate Discovery Day. It is the day when John Cabot discovered the province in 1497. </a:t>
            </a:r>
            <a:endParaRPr lang="ko-KR" altLang="en-US" sz="1400" dirty="0">
              <a:solidFill>
                <a:srgbClr val="768393"/>
              </a:solidFill>
              <a:latin typeface="Franklin Gothic Book" panose="020B0503020102020204" pitchFamily="34" charset="0"/>
            </a:endParaRPr>
          </a:p>
        </p:txBody>
      </p:sp>
      <p:sp>
        <p:nvSpPr>
          <p:cNvPr id="30" name="Rectangle 29">
            <a:extLst>
              <a:ext uri="{FF2B5EF4-FFF2-40B4-BE49-F238E27FC236}">
                <a16:creationId xmlns:a16="http://schemas.microsoft.com/office/drawing/2014/main" id="{CB8E946E-22A3-935E-C37E-2EF32E90C0D2}"/>
              </a:ext>
            </a:extLst>
          </p:cNvPr>
          <p:cNvSpPr/>
          <p:nvPr/>
        </p:nvSpPr>
        <p:spPr>
          <a:xfrm>
            <a:off x="12700" y="7142235"/>
            <a:ext cx="3429000" cy="2372497"/>
          </a:xfrm>
          <a:prstGeom prst="rect">
            <a:avLst/>
          </a:prstGeom>
          <a:solidFill>
            <a:srgbClr val="CB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Rectangle 30">
            <a:extLst>
              <a:ext uri="{FF2B5EF4-FFF2-40B4-BE49-F238E27FC236}">
                <a16:creationId xmlns:a16="http://schemas.microsoft.com/office/drawing/2014/main" id="{A71A610E-E824-EA06-580D-59B502BA713E}"/>
              </a:ext>
            </a:extLst>
          </p:cNvPr>
          <p:cNvSpPr/>
          <p:nvPr/>
        </p:nvSpPr>
        <p:spPr>
          <a:xfrm>
            <a:off x="123911" y="7266202"/>
            <a:ext cx="3218932" cy="2124562"/>
          </a:xfrm>
          <a:prstGeom prst="rect">
            <a:avLst/>
          </a:prstGeom>
          <a:solidFill>
            <a:srgbClr val="ED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TextBox 31">
            <a:extLst>
              <a:ext uri="{FF2B5EF4-FFF2-40B4-BE49-F238E27FC236}">
                <a16:creationId xmlns:a16="http://schemas.microsoft.com/office/drawing/2014/main" id="{17D0BBFA-1155-6A01-2EDC-566535058A75}"/>
              </a:ext>
            </a:extLst>
          </p:cNvPr>
          <p:cNvSpPr txBox="1"/>
          <p:nvPr/>
        </p:nvSpPr>
        <p:spPr>
          <a:xfrm>
            <a:off x="234956" y="7363198"/>
            <a:ext cx="3089307" cy="707886"/>
          </a:xfrm>
          <a:prstGeom prst="rect">
            <a:avLst/>
          </a:prstGeom>
          <a:noFill/>
        </p:spPr>
        <p:txBody>
          <a:bodyPr wrap="none" rtlCol="0">
            <a:spAutoFit/>
          </a:bodyPr>
          <a:lstStyle/>
          <a:p>
            <a:r>
              <a:rPr lang="en-US" altLang="ko-KR" sz="4000" dirty="0">
                <a:solidFill>
                  <a:srgbClr val="B13E60"/>
                </a:solidFill>
                <a:latin typeface="Bebas Neue" panose="00000500000000000000" pitchFamily="2" charset="0"/>
              </a:rPr>
              <a:t>Orangemen’s Day</a:t>
            </a:r>
            <a:endParaRPr lang="ko-KR" altLang="en-US" sz="4000" dirty="0">
              <a:solidFill>
                <a:srgbClr val="B13E60"/>
              </a:solidFill>
              <a:latin typeface="Bebas Neue" panose="00000500000000000000" pitchFamily="2" charset="0"/>
            </a:endParaRPr>
          </a:p>
        </p:txBody>
      </p:sp>
      <p:sp>
        <p:nvSpPr>
          <p:cNvPr id="33" name="TextBox 32">
            <a:extLst>
              <a:ext uri="{FF2B5EF4-FFF2-40B4-BE49-F238E27FC236}">
                <a16:creationId xmlns:a16="http://schemas.microsoft.com/office/drawing/2014/main" id="{2B5A2250-43E4-FAC3-E293-968DC314EB49}"/>
              </a:ext>
            </a:extLst>
          </p:cNvPr>
          <p:cNvSpPr txBox="1"/>
          <p:nvPr/>
        </p:nvSpPr>
        <p:spPr>
          <a:xfrm>
            <a:off x="234956" y="8005769"/>
            <a:ext cx="2863844" cy="1384995"/>
          </a:xfrm>
          <a:prstGeom prst="rect">
            <a:avLst/>
          </a:prstGeom>
          <a:noFill/>
        </p:spPr>
        <p:txBody>
          <a:bodyPr wrap="square" rtlCol="0">
            <a:spAutoFit/>
          </a:bodyPr>
          <a:lstStyle/>
          <a:p>
            <a:r>
              <a:rPr lang="en-US" altLang="ko-KR" sz="1400" dirty="0">
                <a:solidFill>
                  <a:srgbClr val="768393"/>
                </a:solidFill>
                <a:latin typeface="Franklin Gothic Book" panose="020B0503020102020204" pitchFamily="34" charset="0"/>
              </a:rPr>
              <a:t>On </a:t>
            </a:r>
            <a:r>
              <a:rPr lang="en-US" altLang="ko-KR" sz="1400" b="1" dirty="0">
                <a:solidFill>
                  <a:srgbClr val="768393"/>
                </a:solidFill>
                <a:latin typeface="Franklin Gothic Book" panose="020B0503020102020204" pitchFamily="34" charset="0"/>
              </a:rPr>
              <a:t>July 12</a:t>
            </a:r>
            <a:r>
              <a:rPr lang="en-US" altLang="ko-KR" sz="1400" baseline="30000" dirty="0">
                <a:solidFill>
                  <a:srgbClr val="768393"/>
                </a:solidFill>
                <a:latin typeface="Franklin Gothic Book" panose="020B0503020102020204" pitchFamily="34" charset="0"/>
              </a:rPr>
              <a:t>th</a:t>
            </a:r>
            <a:r>
              <a:rPr lang="en-US" altLang="ko-KR" sz="1400" dirty="0">
                <a:solidFill>
                  <a:srgbClr val="768393"/>
                </a:solidFill>
                <a:latin typeface="Franklin Gothic Book" panose="020B0503020102020204" pitchFamily="34" charset="0"/>
              </a:rPr>
              <a:t>, in Newfoundland, there are many parades hosted by members of the Orange Order. It is a community of people celebrating the victory of Prince William of Orange in 1690. </a:t>
            </a:r>
            <a:endParaRPr lang="ko-KR" altLang="en-US" sz="1400" dirty="0">
              <a:solidFill>
                <a:srgbClr val="768393"/>
              </a:solidFill>
              <a:latin typeface="Franklin Gothic Book" panose="020B0503020102020204" pitchFamily="34" charset="0"/>
            </a:endParaRPr>
          </a:p>
        </p:txBody>
      </p:sp>
      <p:sp>
        <p:nvSpPr>
          <p:cNvPr id="34" name="Rectangle 33">
            <a:extLst>
              <a:ext uri="{FF2B5EF4-FFF2-40B4-BE49-F238E27FC236}">
                <a16:creationId xmlns:a16="http://schemas.microsoft.com/office/drawing/2014/main" id="{5D03AC47-F650-D92E-8D88-BCCE269ECE55}"/>
              </a:ext>
            </a:extLst>
          </p:cNvPr>
          <p:cNvSpPr/>
          <p:nvPr/>
        </p:nvSpPr>
        <p:spPr>
          <a:xfrm>
            <a:off x="3415788" y="7142235"/>
            <a:ext cx="3429000" cy="2372497"/>
          </a:xfrm>
          <a:prstGeom prst="rect">
            <a:avLst/>
          </a:prstGeom>
          <a:solidFill>
            <a:srgbClr val="CB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Rectangle 34">
            <a:extLst>
              <a:ext uri="{FF2B5EF4-FFF2-40B4-BE49-F238E27FC236}">
                <a16:creationId xmlns:a16="http://schemas.microsoft.com/office/drawing/2014/main" id="{642DD409-025A-A8EA-A937-E870B94E5320}"/>
              </a:ext>
            </a:extLst>
          </p:cNvPr>
          <p:cNvSpPr/>
          <p:nvPr/>
        </p:nvSpPr>
        <p:spPr>
          <a:xfrm>
            <a:off x="3526999" y="7266202"/>
            <a:ext cx="3218932" cy="2124562"/>
          </a:xfrm>
          <a:prstGeom prst="rect">
            <a:avLst/>
          </a:prstGeom>
          <a:solidFill>
            <a:srgbClr val="ED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TextBox 35">
            <a:extLst>
              <a:ext uri="{FF2B5EF4-FFF2-40B4-BE49-F238E27FC236}">
                <a16:creationId xmlns:a16="http://schemas.microsoft.com/office/drawing/2014/main" id="{38705C5B-1762-3549-8BEF-ECAF469A3E50}"/>
              </a:ext>
            </a:extLst>
          </p:cNvPr>
          <p:cNvSpPr txBox="1"/>
          <p:nvPr/>
        </p:nvSpPr>
        <p:spPr>
          <a:xfrm>
            <a:off x="3638044" y="7363198"/>
            <a:ext cx="1959191" cy="707886"/>
          </a:xfrm>
          <a:prstGeom prst="rect">
            <a:avLst/>
          </a:prstGeom>
          <a:noFill/>
        </p:spPr>
        <p:txBody>
          <a:bodyPr wrap="none" rtlCol="0">
            <a:spAutoFit/>
          </a:bodyPr>
          <a:lstStyle/>
          <a:p>
            <a:r>
              <a:rPr lang="en-US" altLang="ko-KR" sz="4000" dirty="0">
                <a:solidFill>
                  <a:srgbClr val="B13E60"/>
                </a:solidFill>
                <a:latin typeface="Bebas Neue" panose="00000500000000000000" pitchFamily="2" charset="0"/>
              </a:rPr>
              <a:t>Natal Day </a:t>
            </a:r>
            <a:endParaRPr lang="ko-KR" altLang="en-US" sz="4000" dirty="0">
              <a:solidFill>
                <a:srgbClr val="B13E60"/>
              </a:solidFill>
              <a:latin typeface="Bebas Neue" panose="00000500000000000000" pitchFamily="2" charset="0"/>
            </a:endParaRPr>
          </a:p>
        </p:txBody>
      </p:sp>
      <p:sp>
        <p:nvSpPr>
          <p:cNvPr id="37" name="TextBox 36">
            <a:extLst>
              <a:ext uri="{FF2B5EF4-FFF2-40B4-BE49-F238E27FC236}">
                <a16:creationId xmlns:a16="http://schemas.microsoft.com/office/drawing/2014/main" id="{8CF4F27F-C273-0C65-8FF9-23EE66C82BE7}"/>
              </a:ext>
            </a:extLst>
          </p:cNvPr>
          <p:cNvSpPr txBox="1"/>
          <p:nvPr/>
        </p:nvSpPr>
        <p:spPr>
          <a:xfrm>
            <a:off x="3638044" y="8067753"/>
            <a:ext cx="2985000" cy="1169551"/>
          </a:xfrm>
          <a:prstGeom prst="rect">
            <a:avLst/>
          </a:prstGeom>
          <a:noFill/>
        </p:spPr>
        <p:txBody>
          <a:bodyPr wrap="square" rtlCol="0">
            <a:spAutoFit/>
          </a:bodyPr>
          <a:lstStyle/>
          <a:p>
            <a:r>
              <a:rPr lang="en-US" altLang="ko-KR" sz="1400" dirty="0">
                <a:solidFill>
                  <a:srgbClr val="768393"/>
                </a:solidFill>
                <a:latin typeface="Franklin Gothic Book" panose="020B0503020102020204" pitchFamily="34" charset="0"/>
              </a:rPr>
              <a:t>The first Monday in August (August 7</a:t>
            </a:r>
            <a:r>
              <a:rPr lang="en-US" altLang="ko-KR" sz="1400" baseline="30000" dirty="0">
                <a:solidFill>
                  <a:srgbClr val="768393"/>
                </a:solidFill>
                <a:latin typeface="Franklin Gothic Book" panose="020B0503020102020204" pitchFamily="34" charset="0"/>
              </a:rPr>
              <a:t>th</a:t>
            </a:r>
            <a:r>
              <a:rPr lang="en-US" altLang="ko-KR" sz="1400" dirty="0">
                <a:solidFill>
                  <a:srgbClr val="768393"/>
                </a:solidFill>
                <a:latin typeface="Franklin Gothic Book" panose="020B0503020102020204" pitchFamily="34" charset="0"/>
              </a:rPr>
              <a:t>) is Natal Day in Nova Scotia. Natal means “birth” in Latin. So, it is like a birthday for the province. People eat birthday cake on this day too! </a:t>
            </a:r>
            <a:endParaRPr lang="ko-KR" altLang="en-US" sz="1400" dirty="0">
              <a:solidFill>
                <a:srgbClr val="768393"/>
              </a:solidFill>
              <a:latin typeface="Franklin Gothic Book" panose="020B0503020102020204" pitchFamily="34" charset="0"/>
            </a:endParaRPr>
          </a:p>
        </p:txBody>
      </p:sp>
      <p:sp>
        <p:nvSpPr>
          <p:cNvPr id="2" name="Rectangle 1">
            <a:extLst>
              <a:ext uri="{FF2B5EF4-FFF2-40B4-BE49-F238E27FC236}">
                <a16:creationId xmlns:a16="http://schemas.microsoft.com/office/drawing/2014/main" id="{88DE280A-89B8-F88A-22EA-BDE020680C6C}"/>
              </a:ext>
            </a:extLst>
          </p:cNvPr>
          <p:cNvSpPr/>
          <p:nvPr/>
        </p:nvSpPr>
        <p:spPr>
          <a:xfrm>
            <a:off x="3416300" y="2391219"/>
            <a:ext cx="3429000" cy="2372497"/>
          </a:xfrm>
          <a:prstGeom prst="rect">
            <a:avLst/>
          </a:prstGeom>
          <a:solidFill>
            <a:srgbClr val="CB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Rectangle 2">
            <a:extLst>
              <a:ext uri="{FF2B5EF4-FFF2-40B4-BE49-F238E27FC236}">
                <a16:creationId xmlns:a16="http://schemas.microsoft.com/office/drawing/2014/main" id="{CE892179-DAF2-A016-4B86-9BC0769400CB}"/>
              </a:ext>
            </a:extLst>
          </p:cNvPr>
          <p:cNvSpPr/>
          <p:nvPr/>
        </p:nvSpPr>
        <p:spPr>
          <a:xfrm>
            <a:off x="3527511" y="2515186"/>
            <a:ext cx="3218932" cy="2124562"/>
          </a:xfrm>
          <a:prstGeom prst="rect">
            <a:avLst/>
          </a:prstGeom>
          <a:solidFill>
            <a:srgbClr val="ED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a:extLst>
              <a:ext uri="{FF2B5EF4-FFF2-40B4-BE49-F238E27FC236}">
                <a16:creationId xmlns:a16="http://schemas.microsoft.com/office/drawing/2014/main" id="{C52955C9-580E-5CB5-29DC-F63547B41CD7}"/>
              </a:ext>
            </a:extLst>
          </p:cNvPr>
          <p:cNvSpPr txBox="1"/>
          <p:nvPr/>
        </p:nvSpPr>
        <p:spPr>
          <a:xfrm>
            <a:off x="3638556" y="2612182"/>
            <a:ext cx="2460930" cy="707886"/>
          </a:xfrm>
          <a:prstGeom prst="rect">
            <a:avLst/>
          </a:prstGeom>
          <a:noFill/>
        </p:spPr>
        <p:txBody>
          <a:bodyPr wrap="none" rtlCol="0">
            <a:spAutoFit/>
          </a:bodyPr>
          <a:lstStyle/>
          <a:p>
            <a:r>
              <a:rPr lang="en-US" altLang="ko-KR" sz="4000" dirty="0">
                <a:solidFill>
                  <a:srgbClr val="B13E60"/>
                </a:solidFill>
                <a:latin typeface="Bebas Neue" panose="00000500000000000000" pitchFamily="2" charset="0"/>
              </a:rPr>
              <a:t>Heritage Day </a:t>
            </a:r>
            <a:endParaRPr lang="ko-KR" altLang="en-US" sz="4000" dirty="0">
              <a:solidFill>
                <a:srgbClr val="B13E60"/>
              </a:solidFill>
              <a:latin typeface="Bebas Neue" panose="00000500000000000000" pitchFamily="2" charset="0"/>
            </a:endParaRPr>
          </a:p>
        </p:txBody>
      </p:sp>
      <p:sp>
        <p:nvSpPr>
          <p:cNvPr id="10" name="TextBox 9">
            <a:extLst>
              <a:ext uri="{FF2B5EF4-FFF2-40B4-BE49-F238E27FC236}">
                <a16:creationId xmlns:a16="http://schemas.microsoft.com/office/drawing/2014/main" id="{A09A2686-E993-478B-CEBE-E1DF1B53C584}"/>
              </a:ext>
            </a:extLst>
          </p:cNvPr>
          <p:cNvSpPr txBox="1"/>
          <p:nvPr/>
        </p:nvSpPr>
        <p:spPr>
          <a:xfrm>
            <a:off x="3638556" y="3316737"/>
            <a:ext cx="2863844" cy="1169551"/>
          </a:xfrm>
          <a:prstGeom prst="rect">
            <a:avLst/>
          </a:prstGeom>
          <a:noFill/>
        </p:spPr>
        <p:txBody>
          <a:bodyPr wrap="square" rtlCol="0">
            <a:spAutoFit/>
          </a:bodyPr>
          <a:lstStyle/>
          <a:p>
            <a:r>
              <a:rPr lang="en-US" altLang="ko-KR" sz="1400" dirty="0">
                <a:solidFill>
                  <a:srgbClr val="768393"/>
                </a:solidFill>
                <a:latin typeface="Franklin Gothic Book" panose="020B0503020102020204" pitchFamily="34" charset="0"/>
              </a:rPr>
              <a:t>The people of Nova Scotia celebrate heritage day on </a:t>
            </a:r>
            <a:r>
              <a:rPr lang="en-US" altLang="ko-KR" sz="1400" b="1" dirty="0">
                <a:solidFill>
                  <a:srgbClr val="768393"/>
                </a:solidFill>
                <a:latin typeface="Franklin Gothic Book" panose="020B0503020102020204" pitchFamily="34" charset="0"/>
              </a:rPr>
              <a:t>February 19</a:t>
            </a:r>
            <a:r>
              <a:rPr lang="en-US" altLang="ko-KR" sz="1400" baseline="30000" dirty="0">
                <a:solidFill>
                  <a:srgbClr val="768393"/>
                </a:solidFill>
                <a:latin typeface="Franklin Gothic Book" panose="020B0503020102020204" pitchFamily="34" charset="0"/>
              </a:rPr>
              <a:t>th</a:t>
            </a:r>
            <a:r>
              <a:rPr lang="en-US" altLang="ko-KR" sz="1400" dirty="0">
                <a:solidFill>
                  <a:srgbClr val="768393"/>
                </a:solidFill>
                <a:latin typeface="Franklin Gothic Book" panose="020B0503020102020204" pitchFamily="34" charset="0"/>
              </a:rPr>
              <a:t>, 2023. It is a time to remember and </a:t>
            </a:r>
            <a:r>
              <a:rPr lang="en-US" altLang="ko-KR" sz="1400" dirty="0" err="1">
                <a:solidFill>
                  <a:srgbClr val="768393"/>
                </a:solidFill>
                <a:latin typeface="Franklin Gothic Book" panose="020B0503020102020204" pitchFamily="34" charset="0"/>
              </a:rPr>
              <a:t>honour</a:t>
            </a:r>
            <a:r>
              <a:rPr lang="en-US" altLang="ko-KR" sz="1400" dirty="0">
                <a:solidFill>
                  <a:srgbClr val="768393"/>
                </a:solidFill>
                <a:latin typeface="Franklin Gothic Book" panose="020B0503020102020204" pitchFamily="34" charset="0"/>
              </a:rPr>
              <a:t> the history of the province. </a:t>
            </a:r>
            <a:endParaRPr lang="ko-KR" altLang="en-US" sz="1400" dirty="0">
              <a:solidFill>
                <a:srgbClr val="768393"/>
              </a:solidFill>
              <a:latin typeface="Franklin Gothic Book" panose="020B0503020102020204" pitchFamily="34" charset="0"/>
            </a:endParaRPr>
          </a:p>
        </p:txBody>
      </p:sp>
    </p:spTree>
    <p:extLst>
      <p:ext uri="{BB962C8B-B14F-4D97-AF65-F5344CB8AC3E}">
        <p14:creationId xmlns:p14="http://schemas.microsoft.com/office/powerpoint/2010/main" val="3592039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61674B-EFD7-8E96-1BD2-9F01DF23A81E}"/>
              </a:ext>
            </a:extLst>
          </p:cNvPr>
          <p:cNvSpPr/>
          <p:nvPr/>
        </p:nvSpPr>
        <p:spPr>
          <a:xfrm>
            <a:off x="12700" y="12700"/>
            <a:ext cx="3429000" cy="2372497"/>
          </a:xfrm>
          <a:prstGeom prst="rect">
            <a:avLst/>
          </a:prstGeom>
          <a:solidFill>
            <a:srgbClr val="CB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6">
            <a:extLst>
              <a:ext uri="{FF2B5EF4-FFF2-40B4-BE49-F238E27FC236}">
                <a16:creationId xmlns:a16="http://schemas.microsoft.com/office/drawing/2014/main" id="{FA694A05-C501-CB1A-B114-FFB3656369C0}"/>
              </a:ext>
            </a:extLst>
          </p:cNvPr>
          <p:cNvSpPr/>
          <p:nvPr/>
        </p:nvSpPr>
        <p:spPr>
          <a:xfrm>
            <a:off x="123911" y="136667"/>
            <a:ext cx="3218932" cy="2124562"/>
          </a:xfrm>
          <a:prstGeom prst="rect">
            <a:avLst/>
          </a:prstGeom>
          <a:solidFill>
            <a:srgbClr val="ED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TextBox 10">
            <a:extLst>
              <a:ext uri="{FF2B5EF4-FFF2-40B4-BE49-F238E27FC236}">
                <a16:creationId xmlns:a16="http://schemas.microsoft.com/office/drawing/2014/main" id="{6AB16A81-420B-E6F8-4FF5-8F56CF3F7329}"/>
              </a:ext>
            </a:extLst>
          </p:cNvPr>
          <p:cNvSpPr txBox="1"/>
          <p:nvPr/>
        </p:nvSpPr>
        <p:spPr>
          <a:xfrm>
            <a:off x="234956" y="233663"/>
            <a:ext cx="2411238" cy="707886"/>
          </a:xfrm>
          <a:prstGeom prst="rect">
            <a:avLst/>
          </a:prstGeom>
          <a:noFill/>
        </p:spPr>
        <p:txBody>
          <a:bodyPr wrap="none" rtlCol="0">
            <a:spAutoFit/>
          </a:bodyPr>
          <a:lstStyle/>
          <a:p>
            <a:r>
              <a:rPr lang="en-US" altLang="ko-KR" sz="4000" dirty="0">
                <a:solidFill>
                  <a:srgbClr val="B13E60"/>
                </a:solidFill>
                <a:latin typeface="Bebas Neue" panose="00000500000000000000" pitchFamily="2" charset="0"/>
              </a:rPr>
              <a:t>Nunavut Day </a:t>
            </a:r>
            <a:endParaRPr lang="ko-KR" altLang="en-US" sz="4000" dirty="0">
              <a:solidFill>
                <a:srgbClr val="B13E60"/>
              </a:solidFill>
              <a:latin typeface="Bebas Neue" panose="00000500000000000000" pitchFamily="2" charset="0"/>
            </a:endParaRPr>
          </a:p>
        </p:txBody>
      </p:sp>
      <p:sp>
        <p:nvSpPr>
          <p:cNvPr id="4" name="TextBox 3">
            <a:extLst>
              <a:ext uri="{FF2B5EF4-FFF2-40B4-BE49-F238E27FC236}">
                <a16:creationId xmlns:a16="http://schemas.microsoft.com/office/drawing/2014/main" id="{30E6A5A4-27F7-7BDA-955D-28A57ECFA3D8}"/>
              </a:ext>
            </a:extLst>
          </p:cNvPr>
          <p:cNvSpPr txBox="1"/>
          <p:nvPr/>
        </p:nvSpPr>
        <p:spPr>
          <a:xfrm>
            <a:off x="234955" y="938218"/>
            <a:ext cx="2948243" cy="1169551"/>
          </a:xfrm>
          <a:prstGeom prst="rect">
            <a:avLst/>
          </a:prstGeom>
          <a:noFill/>
        </p:spPr>
        <p:txBody>
          <a:bodyPr wrap="square" rtlCol="0">
            <a:spAutoFit/>
          </a:bodyPr>
          <a:lstStyle/>
          <a:p>
            <a:r>
              <a:rPr lang="en-US" altLang="ko-KR" sz="1400" b="1" dirty="0">
                <a:solidFill>
                  <a:srgbClr val="768393"/>
                </a:solidFill>
                <a:latin typeface="Franklin Gothic Book" panose="020B0503020102020204" pitchFamily="34" charset="0"/>
              </a:rPr>
              <a:t>July 9</a:t>
            </a:r>
            <a:r>
              <a:rPr lang="en-US" altLang="ko-KR" sz="1400" baseline="30000" dirty="0">
                <a:solidFill>
                  <a:srgbClr val="768393"/>
                </a:solidFill>
                <a:latin typeface="Franklin Gothic Book" panose="020B0503020102020204" pitchFamily="34" charset="0"/>
              </a:rPr>
              <a:t>th</a:t>
            </a:r>
            <a:r>
              <a:rPr lang="en-US" altLang="ko-KR" sz="1400" dirty="0">
                <a:solidFill>
                  <a:srgbClr val="768393"/>
                </a:solidFill>
                <a:latin typeface="Franklin Gothic Book" panose="020B0503020102020204" pitchFamily="34" charset="0"/>
              </a:rPr>
              <a:t> was originally a paid holiday for the Nunavut </a:t>
            </a:r>
            <a:r>
              <a:rPr lang="en-US" altLang="ko-KR" sz="1400" dirty="0" err="1">
                <a:solidFill>
                  <a:srgbClr val="768393"/>
                </a:solidFill>
                <a:latin typeface="Franklin Gothic Book" panose="020B0503020102020204" pitchFamily="34" charset="0"/>
              </a:rPr>
              <a:t>Tunngavik</a:t>
            </a:r>
            <a:r>
              <a:rPr lang="en-US" altLang="ko-KR" sz="1400" dirty="0">
                <a:solidFill>
                  <a:srgbClr val="768393"/>
                </a:solidFill>
                <a:latin typeface="Franklin Gothic Book" panose="020B0503020102020204" pitchFamily="34" charset="0"/>
              </a:rPr>
              <a:t> Inc. and other Inuit associations. It has since been adopted by the government as a holiday. </a:t>
            </a:r>
            <a:endParaRPr lang="ko-KR" altLang="en-US" sz="1400" dirty="0">
              <a:solidFill>
                <a:srgbClr val="768393"/>
              </a:solidFill>
              <a:latin typeface="Franklin Gothic Book" panose="020B0503020102020204" pitchFamily="34" charset="0"/>
            </a:endParaRPr>
          </a:p>
        </p:txBody>
      </p:sp>
      <p:sp>
        <p:nvSpPr>
          <p:cNvPr id="5" name="Rectangle 4">
            <a:extLst>
              <a:ext uri="{FF2B5EF4-FFF2-40B4-BE49-F238E27FC236}">
                <a16:creationId xmlns:a16="http://schemas.microsoft.com/office/drawing/2014/main" id="{82E62EC6-0308-EDAF-BDCB-4F706CE6FBA7}"/>
              </a:ext>
            </a:extLst>
          </p:cNvPr>
          <p:cNvSpPr/>
          <p:nvPr/>
        </p:nvSpPr>
        <p:spPr>
          <a:xfrm>
            <a:off x="3415788" y="12700"/>
            <a:ext cx="3429000" cy="2372497"/>
          </a:xfrm>
          <a:prstGeom prst="rect">
            <a:avLst/>
          </a:prstGeom>
          <a:solidFill>
            <a:srgbClr val="CB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a:extLst>
              <a:ext uri="{FF2B5EF4-FFF2-40B4-BE49-F238E27FC236}">
                <a16:creationId xmlns:a16="http://schemas.microsoft.com/office/drawing/2014/main" id="{D8B6C1F6-AB95-E240-84CF-C687EC4056A9}"/>
              </a:ext>
            </a:extLst>
          </p:cNvPr>
          <p:cNvSpPr/>
          <p:nvPr/>
        </p:nvSpPr>
        <p:spPr>
          <a:xfrm>
            <a:off x="3526999" y="136667"/>
            <a:ext cx="3218932" cy="2124562"/>
          </a:xfrm>
          <a:prstGeom prst="rect">
            <a:avLst/>
          </a:prstGeom>
          <a:solidFill>
            <a:srgbClr val="ED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a:extLst>
              <a:ext uri="{FF2B5EF4-FFF2-40B4-BE49-F238E27FC236}">
                <a16:creationId xmlns:a16="http://schemas.microsoft.com/office/drawing/2014/main" id="{FEB077ED-CDAC-3703-D7DE-5480752162EF}"/>
              </a:ext>
            </a:extLst>
          </p:cNvPr>
          <p:cNvSpPr txBox="1"/>
          <p:nvPr/>
        </p:nvSpPr>
        <p:spPr>
          <a:xfrm>
            <a:off x="3638044" y="233663"/>
            <a:ext cx="2974889" cy="1323439"/>
          </a:xfrm>
          <a:prstGeom prst="rect">
            <a:avLst/>
          </a:prstGeom>
          <a:noFill/>
        </p:spPr>
        <p:txBody>
          <a:bodyPr wrap="square" rtlCol="0">
            <a:spAutoFit/>
          </a:bodyPr>
          <a:lstStyle/>
          <a:p>
            <a:r>
              <a:rPr lang="en-US" altLang="ko-KR" sz="4000" dirty="0">
                <a:solidFill>
                  <a:srgbClr val="B13E60"/>
                </a:solidFill>
                <a:latin typeface="Bebas Neue" panose="00000500000000000000" pitchFamily="2" charset="0"/>
              </a:rPr>
              <a:t>National Patriot’s Day</a:t>
            </a:r>
            <a:endParaRPr lang="ko-KR" altLang="en-US" sz="4000" dirty="0">
              <a:solidFill>
                <a:srgbClr val="B13E60"/>
              </a:solidFill>
              <a:latin typeface="Bebas Neue" panose="00000500000000000000" pitchFamily="2" charset="0"/>
            </a:endParaRPr>
          </a:p>
        </p:txBody>
      </p:sp>
      <p:sp>
        <p:nvSpPr>
          <p:cNvPr id="13" name="TextBox 12">
            <a:extLst>
              <a:ext uri="{FF2B5EF4-FFF2-40B4-BE49-F238E27FC236}">
                <a16:creationId xmlns:a16="http://schemas.microsoft.com/office/drawing/2014/main" id="{A085A9E7-AD07-77F9-60E5-0ECE7673EB00}"/>
              </a:ext>
            </a:extLst>
          </p:cNvPr>
          <p:cNvSpPr txBox="1"/>
          <p:nvPr/>
        </p:nvSpPr>
        <p:spPr>
          <a:xfrm>
            <a:off x="3638044" y="1404959"/>
            <a:ext cx="2863844" cy="738664"/>
          </a:xfrm>
          <a:prstGeom prst="rect">
            <a:avLst/>
          </a:prstGeom>
          <a:noFill/>
        </p:spPr>
        <p:txBody>
          <a:bodyPr wrap="square" rtlCol="0">
            <a:spAutoFit/>
          </a:bodyPr>
          <a:lstStyle/>
          <a:p>
            <a:r>
              <a:rPr lang="en-US" altLang="ko-KR" sz="1400" dirty="0">
                <a:solidFill>
                  <a:srgbClr val="768393"/>
                </a:solidFill>
                <a:latin typeface="Franklin Gothic Book" panose="020B0503020102020204" pitchFamily="34" charset="0"/>
              </a:rPr>
              <a:t>Quebec celebrates and honors the patriots’ struggle of 1837-38. It is celebrated on </a:t>
            </a:r>
            <a:r>
              <a:rPr lang="en-US" altLang="ko-KR" sz="1400" b="1" dirty="0">
                <a:solidFill>
                  <a:srgbClr val="768393"/>
                </a:solidFill>
                <a:latin typeface="Franklin Gothic Book" panose="020B0503020102020204" pitchFamily="34" charset="0"/>
              </a:rPr>
              <a:t>May 25</a:t>
            </a:r>
            <a:r>
              <a:rPr lang="en-US" altLang="ko-KR" sz="1400" baseline="30000" dirty="0">
                <a:solidFill>
                  <a:srgbClr val="768393"/>
                </a:solidFill>
                <a:latin typeface="Franklin Gothic Book" panose="020B0503020102020204" pitchFamily="34" charset="0"/>
              </a:rPr>
              <a:t>th</a:t>
            </a:r>
            <a:r>
              <a:rPr lang="en-US" altLang="ko-KR" sz="1400" dirty="0">
                <a:solidFill>
                  <a:srgbClr val="768393"/>
                </a:solidFill>
                <a:latin typeface="Franklin Gothic Book" panose="020B0503020102020204" pitchFamily="34" charset="0"/>
              </a:rPr>
              <a:t>. </a:t>
            </a:r>
            <a:endParaRPr lang="ko-KR" altLang="en-US" sz="1400" dirty="0">
              <a:solidFill>
                <a:srgbClr val="768393"/>
              </a:solidFill>
              <a:latin typeface="Franklin Gothic Book" panose="020B0503020102020204" pitchFamily="34" charset="0"/>
            </a:endParaRPr>
          </a:p>
        </p:txBody>
      </p:sp>
      <p:sp>
        <p:nvSpPr>
          <p:cNvPr id="14" name="Rectangle 13">
            <a:extLst>
              <a:ext uri="{FF2B5EF4-FFF2-40B4-BE49-F238E27FC236}">
                <a16:creationId xmlns:a16="http://schemas.microsoft.com/office/drawing/2014/main" id="{326A5AC2-0BA3-A827-0A96-63F9F32B9B46}"/>
              </a:ext>
            </a:extLst>
          </p:cNvPr>
          <p:cNvSpPr/>
          <p:nvPr/>
        </p:nvSpPr>
        <p:spPr>
          <a:xfrm>
            <a:off x="12700" y="2388688"/>
            <a:ext cx="3429000" cy="2372497"/>
          </a:xfrm>
          <a:prstGeom prst="rect">
            <a:avLst/>
          </a:prstGeom>
          <a:solidFill>
            <a:srgbClr val="CB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ectangle 14">
            <a:extLst>
              <a:ext uri="{FF2B5EF4-FFF2-40B4-BE49-F238E27FC236}">
                <a16:creationId xmlns:a16="http://schemas.microsoft.com/office/drawing/2014/main" id="{2EF06A52-349F-E5E0-40E3-8FC55488A22E}"/>
              </a:ext>
            </a:extLst>
          </p:cNvPr>
          <p:cNvSpPr/>
          <p:nvPr/>
        </p:nvSpPr>
        <p:spPr>
          <a:xfrm>
            <a:off x="123911" y="2512655"/>
            <a:ext cx="3218932" cy="2124562"/>
          </a:xfrm>
          <a:prstGeom prst="rect">
            <a:avLst/>
          </a:prstGeom>
          <a:solidFill>
            <a:srgbClr val="ED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a:extLst>
              <a:ext uri="{FF2B5EF4-FFF2-40B4-BE49-F238E27FC236}">
                <a16:creationId xmlns:a16="http://schemas.microsoft.com/office/drawing/2014/main" id="{AD97C880-743D-1527-18AD-4E90BE9E108E}"/>
              </a:ext>
            </a:extLst>
          </p:cNvPr>
          <p:cNvSpPr txBox="1"/>
          <p:nvPr/>
        </p:nvSpPr>
        <p:spPr>
          <a:xfrm>
            <a:off x="220270" y="2541725"/>
            <a:ext cx="3159045" cy="1323439"/>
          </a:xfrm>
          <a:prstGeom prst="rect">
            <a:avLst/>
          </a:prstGeom>
          <a:noFill/>
        </p:spPr>
        <p:txBody>
          <a:bodyPr wrap="square" rtlCol="0">
            <a:spAutoFit/>
          </a:bodyPr>
          <a:lstStyle/>
          <a:p>
            <a:r>
              <a:rPr lang="en-US" altLang="ko-KR" sz="4000" dirty="0">
                <a:solidFill>
                  <a:srgbClr val="B13E60"/>
                </a:solidFill>
                <a:latin typeface="Bebas Neue" panose="00000500000000000000" pitchFamily="2" charset="0"/>
              </a:rPr>
              <a:t>Saint-Jean-Baptiste Day</a:t>
            </a:r>
            <a:endParaRPr lang="ko-KR" altLang="en-US" sz="4000" dirty="0">
              <a:solidFill>
                <a:srgbClr val="B13E60"/>
              </a:solidFill>
              <a:latin typeface="Bebas Neue" panose="00000500000000000000" pitchFamily="2" charset="0"/>
            </a:endParaRPr>
          </a:p>
        </p:txBody>
      </p:sp>
      <p:sp>
        <p:nvSpPr>
          <p:cNvPr id="17" name="TextBox 16">
            <a:extLst>
              <a:ext uri="{FF2B5EF4-FFF2-40B4-BE49-F238E27FC236}">
                <a16:creationId xmlns:a16="http://schemas.microsoft.com/office/drawing/2014/main" id="{1EF94A5A-3E52-A715-EB9E-743163732EB5}"/>
              </a:ext>
            </a:extLst>
          </p:cNvPr>
          <p:cNvSpPr txBox="1"/>
          <p:nvPr/>
        </p:nvSpPr>
        <p:spPr>
          <a:xfrm>
            <a:off x="244647" y="3676999"/>
            <a:ext cx="2863844" cy="954107"/>
          </a:xfrm>
          <a:prstGeom prst="rect">
            <a:avLst/>
          </a:prstGeom>
          <a:noFill/>
        </p:spPr>
        <p:txBody>
          <a:bodyPr wrap="square" rtlCol="0">
            <a:spAutoFit/>
          </a:bodyPr>
          <a:lstStyle/>
          <a:p>
            <a:r>
              <a:rPr lang="en-US" altLang="ko-KR" sz="1400" dirty="0">
                <a:solidFill>
                  <a:srgbClr val="768393"/>
                </a:solidFill>
                <a:latin typeface="Franklin Gothic Book" panose="020B0503020102020204" pitchFamily="34" charset="0"/>
              </a:rPr>
              <a:t>This holiday was brought to Quebec by the French settlers. It is a celebration of the birth of John the Baptist on </a:t>
            </a:r>
            <a:r>
              <a:rPr lang="en-US" altLang="ko-KR" sz="1400" b="1" dirty="0">
                <a:solidFill>
                  <a:srgbClr val="768393"/>
                </a:solidFill>
                <a:latin typeface="Franklin Gothic Book" panose="020B0503020102020204" pitchFamily="34" charset="0"/>
              </a:rPr>
              <a:t>June 24</a:t>
            </a:r>
            <a:r>
              <a:rPr lang="en-US" altLang="ko-KR" sz="1400" baseline="30000" dirty="0">
                <a:solidFill>
                  <a:srgbClr val="768393"/>
                </a:solidFill>
                <a:latin typeface="Franklin Gothic Book" panose="020B0503020102020204" pitchFamily="34" charset="0"/>
              </a:rPr>
              <a:t>th</a:t>
            </a:r>
            <a:r>
              <a:rPr lang="en-US" altLang="ko-KR" sz="1400" dirty="0">
                <a:solidFill>
                  <a:srgbClr val="768393"/>
                </a:solidFill>
                <a:latin typeface="Franklin Gothic Book" panose="020B0503020102020204" pitchFamily="34" charset="0"/>
              </a:rPr>
              <a:t>. </a:t>
            </a:r>
            <a:endParaRPr lang="ko-KR" altLang="en-US" sz="1400" dirty="0">
              <a:solidFill>
                <a:srgbClr val="768393"/>
              </a:solidFill>
              <a:latin typeface="Franklin Gothic Book" panose="020B0503020102020204" pitchFamily="34" charset="0"/>
            </a:endParaRPr>
          </a:p>
        </p:txBody>
      </p:sp>
      <p:sp>
        <p:nvSpPr>
          <p:cNvPr id="18" name="Rectangle 17">
            <a:extLst>
              <a:ext uri="{FF2B5EF4-FFF2-40B4-BE49-F238E27FC236}">
                <a16:creationId xmlns:a16="http://schemas.microsoft.com/office/drawing/2014/main" id="{628B748C-D761-F87D-1422-989B47DCABB1}"/>
              </a:ext>
            </a:extLst>
          </p:cNvPr>
          <p:cNvSpPr/>
          <p:nvPr/>
        </p:nvSpPr>
        <p:spPr>
          <a:xfrm>
            <a:off x="3415788" y="2388688"/>
            <a:ext cx="3429000" cy="2372497"/>
          </a:xfrm>
          <a:prstGeom prst="rect">
            <a:avLst/>
          </a:prstGeom>
          <a:solidFill>
            <a:srgbClr val="CB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Rectangle 18">
            <a:extLst>
              <a:ext uri="{FF2B5EF4-FFF2-40B4-BE49-F238E27FC236}">
                <a16:creationId xmlns:a16="http://schemas.microsoft.com/office/drawing/2014/main" id="{F768D0A7-B824-5D32-BE3A-C24EE2E779F8}"/>
              </a:ext>
            </a:extLst>
          </p:cNvPr>
          <p:cNvSpPr/>
          <p:nvPr/>
        </p:nvSpPr>
        <p:spPr>
          <a:xfrm>
            <a:off x="3526999" y="2512655"/>
            <a:ext cx="3218932" cy="2124562"/>
          </a:xfrm>
          <a:prstGeom prst="rect">
            <a:avLst/>
          </a:prstGeom>
          <a:solidFill>
            <a:srgbClr val="ED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1" name="TextBox 20">
            <a:extLst>
              <a:ext uri="{FF2B5EF4-FFF2-40B4-BE49-F238E27FC236}">
                <a16:creationId xmlns:a16="http://schemas.microsoft.com/office/drawing/2014/main" id="{E31C1D45-7A29-EE70-18CA-0A984406437E}"/>
              </a:ext>
            </a:extLst>
          </p:cNvPr>
          <p:cNvSpPr txBox="1"/>
          <p:nvPr/>
        </p:nvSpPr>
        <p:spPr>
          <a:xfrm>
            <a:off x="3638044" y="3546298"/>
            <a:ext cx="3047834" cy="954107"/>
          </a:xfrm>
          <a:prstGeom prst="rect">
            <a:avLst/>
          </a:prstGeom>
          <a:noFill/>
        </p:spPr>
        <p:txBody>
          <a:bodyPr wrap="square" rtlCol="0">
            <a:spAutoFit/>
          </a:bodyPr>
          <a:lstStyle/>
          <a:p>
            <a:r>
              <a:rPr lang="en-US" altLang="ko-KR" sz="1400" dirty="0">
                <a:solidFill>
                  <a:srgbClr val="768393"/>
                </a:solidFill>
                <a:latin typeface="Franklin Gothic Book" panose="020B0503020102020204" pitchFamily="34" charset="0"/>
              </a:rPr>
              <a:t>Indigenous people were the original people living in Canada. In the Yukon, their lives and history are celebrated on </a:t>
            </a:r>
            <a:r>
              <a:rPr lang="en-US" altLang="ko-KR" sz="1400" b="1" dirty="0">
                <a:solidFill>
                  <a:srgbClr val="768393"/>
                </a:solidFill>
                <a:latin typeface="Franklin Gothic Book" panose="020B0503020102020204" pitchFamily="34" charset="0"/>
              </a:rPr>
              <a:t>June 21</a:t>
            </a:r>
            <a:r>
              <a:rPr lang="en-US" altLang="ko-KR" sz="1400" baseline="30000" dirty="0">
                <a:solidFill>
                  <a:srgbClr val="768393"/>
                </a:solidFill>
                <a:latin typeface="Franklin Gothic Book" panose="020B0503020102020204" pitchFamily="34" charset="0"/>
              </a:rPr>
              <a:t>st.</a:t>
            </a:r>
            <a:endParaRPr lang="ko-KR" altLang="en-US" sz="1400" dirty="0">
              <a:solidFill>
                <a:srgbClr val="768393"/>
              </a:solidFill>
              <a:latin typeface="Franklin Gothic Book" panose="020B0503020102020204" pitchFamily="34" charset="0"/>
            </a:endParaRPr>
          </a:p>
        </p:txBody>
      </p:sp>
      <p:sp>
        <p:nvSpPr>
          <p:cNvPr id="22" name="Rectangle 21">
            <a:extLst>
              <a:ext uri="{FF2B5EF4-FFF2-40B4-BE49-F238E27FC236}">
                <a16:creationId xmlns:a16="http://schemas.microsoft.com/office/drawing/2014/main" id="{59FAC20C-BCD1-C4C6-44F5-FCB719563DAF}"/>
              </a:ext>
            </a:extLst>
          </p:cNvPr>
          <p:cNvSpPr/>
          <p:nvPr/>
        </p:nvSpPr>
        <p:spPr>
          <a:xfrm>
            <a:off x="12700" y="4766247"/>
            <a:ext cx="3429000" cy="2372497"/>
          </a:xfrm>
          <a:prstGeom prst="rect">
            <a:avLst/>
          </a:prstGeom>
          <a:solidFill>
            <a:srgbClr val="CB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Rectangle 22">
            <a:extLst>
              <a:ext uri="{FF2B5EF4-FFF2-40B4-BE49-F238E27FC236}">
                <a16:creationId xmlns:a16="http://schemas.microsoft.com/office/drawing/2014/main" id="{C5AD6D43-FAB1-F587-D2AB-E0AD77A402D0}"/>
              </a:ext>
            </a:extLst>
          </p:cNvPr>
          <p:cNvSpPr/>
          <p:nvPr/>
        </p:nvSpPr>
        <p:spPr>
          <a:xfrm>
            <a:off x="123911" y="4890214"/>
            <a:ext cx="3218932" cy="2124562"/>
          </a:xfrm>
          <a:prstGeom prst="rect">
            <a:avLst/>
          </a:prstGeom>
          <a:solidFill>
            <a:srgbClr val="ED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TextBox 23">
            <a:extLst>
              <a:ext uri="{FF2B5EF4-FFF2-40B4-BE49-F238E27FC236}">
                <a16:creationId xmlns:a16="http://schemas.microsoft.com/office/drawing/2014/main" id="{C8E5401A-207B-B5F0-454F-AE8E4EB0F9F6}"/>
              </a:ext>
            </a:extLst>
          </p:cNvPr>
          <p:cNvSpPr txBox="1"/>
          <p:nvPr/>
        </p:nvSpPr>
        <p:spPr>
          <a:xfrm>
            <a:off x="234956" y="4987210"/>
            <a:ext cx="2754280" cy="707886"/>
          </a:xfrm>
          <a:prstGeom prst="rect">
            <a:avLst/>
          </a:prstGeom>
          <a:noFill/>
        </p:spPr>
        <p:txBody>
          <a:bodyPr wrap="none" rtlCol="0">
            <a:spAutoFit/>
          </a:bodyPr>
          <a:lstStyle/>
          <a:p>
            <a:r>
              <a:rPr lang="en-US" altLang="ko-KR" sz="4000" dirty="0">
                <a:solidFill>
                  <a:srgbClr val="B13E60"/>
                </a:solidFill>
                <a:latin typeface="Bebas Neue" panose="00000500000000000000" pitchFamily="2" charset="0"/>
              </a:rPr>
              <a:t>Groundhog Day</a:t>
            </a:r>
            <a:endParaRPr lang="ko-KR" altLang="en-US" sz="4000" dirty="0">
              <a:solidFill>
                <a:srgbClr val="B13E60"/>
              </a:solidFill>
              <a:latin typeface="Bebas Neue" panose="00000500000000000000" pitchFamily="2" charset="0"/>
            </a:endParaRPr>
          </a:p>
        </p:txBody>
      </p:sp>
      <p:sp>
        <p:nvSpPr>
          <p:cNvPr id="25" name="TextBox 24">
            <a:extLst>
              <a:ext uri="{FF2B5EF4-FFF2-40B4-BE49-F238E27FC236}">
                <a16:creationId xmlns:a16="http://schemas.microsoft.com/office/drawing/2014/main" id="{A1DB3BCA-AB0F-B25B-9622-DC91EA776A0E}"/>
              </a:ext>
            </a:extLst>
          </p:cNvPr>
          <p:cNvSpPr txBox="1"/>
          <p:nvPr/>
        </p:nvSpPr>
        <p:spPr>
          <a:xfrm>
            <a:off x="234956" y="5691765"/>
            <a:ext cx="2863844" cy="1169551"/>
          </a:xfrm>
          <a:prstGeom prst="rect">
            <a:avLst/>
          </a:prstGeom>
          <a:noFill/>
        </p:spPr>
        <p:txBody>
          <a:bodyPr wrap="square" rtlCol="0">
            <a:spAutoFit/>
          </a:bodyPr>
          <a:lstStyle/>
          <a:p>
            <a:r>
              <a:rPr lang="en-US" altLang="ko-KR" sz="1400" dirty="0">
                <a:solidFill>
                  <a:srgbClr val="768393"/>
                </a:solidFill>
                <a:latin typeface="Franklin Gothic Book" panose="020B0503020102020204" pitchFamily="34" charset="0"/>
              </a:rPr>
              <a:t>On </a:t>
            </a:r>
            <a:r>
              <a:rPr lang="en-US" altLang="ko-KR" sz="1400" b="1" dirty="0">
                <a:solidFill>
                  <a:srgbClr val="768393"/>
                </a:solidFill>
                <a:latin typeface="Franklin Gothic Book" panose="020B0503020102020204" pitchFamily="34" charset="0"/>
              </a:rPr>
              <a:t>February 2</a:t>
            </a:r>
            <a:r>
              <a:rPr lang="en-US" altLang="ko-KR" sz="1400" baseline="30000" dirty="0">
                <a:solidFill>
                  <a:srgbClr val="768393"/>
                </a:solidFill>
                <a:latin typeface="Franklin Gothic Book" panose="020B0503020102020204" pitchFamily="34" charset="0"/>
              </a:rPr>
              <a:t>nd</a:t>
            </a:r>
            <a:r>
              <a:rPr lang="en-US" altLang="ko-KR" sz="1400" dirty="0">
                <a:solidFill>
                  <a:srgbClr val="768393"/>
                </a:solidFill>
                <a:latin typeface="Franklin Gothic Book" panose="020B0503020102020204" pitchFamily="34" charset="0"/>
              </a:rPr>
              <a:t>, the groundhog (rodent) leaves its hole. If it sees its shadow, there will be six more weeks of winter. If it doesn’t see its shadow, spring will come early. </a:t>
            </a:r>
            <a:endParaRPr lang="ko-KR" altLang="en-US" sz="1400" dirty="0">
              <a:solidFill>
                <a:srgbClr val="768393"/>
              </a:solidFill>
              <a:latin typeface="Franklin Gothic Book" panose="020B0503020102020204" pitchFamily="34" charset="0"/>
            </a:endParaRPr>
          </a:p>
        </p:txBody>
      </p:sp>
      <p:sp>
        <p:nvSpPr>
          <p:cNvPr id="26" name="Rectangle 25">
            <a:extLst>
              <a:ext uri="{FF2B5EF4-FFF2-40B4-BE49-F238E27FC236}">
                <a16:creationId xmlns:a16="http://schemas.microsoft.com/office/drawing/2014/main" id="{A1BCB07A-28AD-D140-0ACC-BB83CDAC4E88}"/>
              </a:ext>
            </a:extLst>
          </p:cNvPr>
          <p:cNvSpPr/>
          <p:nvPr/>
        </p:nvSpPr>
        <p:spPr>
          <a:xfrm>
            <a:off x="3415788" y="4766247"/>
            <a:ext cx="3429000" cy="2372497"/>
          </a:xfrm>
          <a:prstGeom prst="rect">
            <a:avLst/>
          </a:prstGeom>
          <a:solidFill>
            <a:srgbClr val="CB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Rectangle 26">
            <a:extLst>
              <a:ext uri="{FF2B5EF4-FFF2-40B4-BE49-F238E27FC236}">
                <a16:creationId xmlns:a16="http://schemas.microsoft.com/office/drawing/2014/main" id="{FA64197C-D9A2-44DE-88E1-63183421F885}"/>
              </a:ext>
            </a:extLst>
          </p:cNvPr>
          <p:cNvSpPr/>
          <p:nvPr/>
        </p:nvSpPr>
        <p:spPr>
          <a:xfrm>
            <a:off x="3526999" y="4890214"/>
            <a:ext cx="3218932" cy="2124562"/>
          </a:xfrm>
          <a:prstGeom prst="rect">
            <a:avLst/>
          </a:prstGeom>
          <a:solidFill>
            <a:srgbClr val="ED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TextBox 27">
            <a:extLst>
              <a:ext uri="{FF2B5EF4-FFF2-40B4-BE49-F238E27FC236}">
                <a16:creationId xmlns:a16="http://schemas.microsoft.com/office/drawing/2014/main" id="{019BE048-8572-8F0B-D7EF-D6E6988DFE1A}"/>
              </a:ext>
            </a:extLst>
          </p:cNvPr>
          <p:cNvSpPr txBox="1"/>
          <p:nvPr/>
        </p:nvSpPr>
        <p:spPr>
          <a:xfrm>
            <a:off x="3638044" y="4987210"/>
            <a:ext cx="2861681" cy="707886"/>
          </a:xfrm>
          <a:prstGeom prst="rect">
            <a:avLst/>
          </a:prstGeom>
          <a:noFill/>
        </p:spPr>
        <p:txBody>
          <a:bodyPr wrap="none" rtlCol="0">
            <a:spAutoFit/>
          </a:bodyPr>
          <a:lstStyle/>
          <a:p>
            <a:r>
              <a:rPr lang="en-US" altLang="ko-KR" sz="4000" dirty="0">
                <a:solidFill>
                  <a:srgbClr val="B13E60"/>
                </a:solidFill>
                <a:latin typeface="Bebas Neue" panose="00000500000000000000" pitchFamily="2" charset="0"/>
              </a:rPr>
              <a:t>Valentine’s Day</a:t>
            </a:r>
            <a:endParaRPr lang="ko-KR" altLang="en-US" sz="4000" dirty="0">
              <a:solidFill>
                <a:srgbClr val="B13E60"/>
              </a:solidFill>
              <a:latin typeface="Bebas Neue" panose="00000500000000000000" pitchFamily="2" charset="0"/>
            </a:endParaRPr>
          </a:p>
        </p:txBody>
      </p:sp>
      <p:sp>
        <p:nvSpPr>
          <p:cNvPr id="29" name="TextBox 28">
            <a:extLst>
              <a:ext uri="{FF2B5EF4-FFF2-40B4-BE49-F238E27FC236}">
                <a16:creationId xmlns:a16="http://schemas.microsoft.com/office/drawing/2014/main" id="{2151206F-26DF-C1D7-064E-0C7090D92A7E}"/>
              </a:ext>
            </a:extLst>
          </p:cNvPr>
          <p:cNvSpPr txBox="1"/>
          <p:nvPr/>
        </p:nvSpPr>
        <p:spPr>
          <a:xfrm>
            <a:off x="3638044" y="5691765"/>
            <a:ext cx="2863844" cy="954107"/>
          </a:xfrm>
          <a:prstGeom prst="rect">
            <a:avLst/>
          </a:prstGeom>
          <a:noFill/>
        </p:spPr>
        <p:txBody>
          <a:bodyPr wrap="square" rtlCol="0">
            <a:spAutoFit/>
          </a:bodyPr>
          <a:lstStyle/>
          <a:p>
            <a:r>
              <a:rPr lang="en-US" altLang="ko-KR" sz="1400" dirty="0">
                <a:solidFill>
                  <a:srgbClr val="768393"/>
                </a:solidFill>
                <a:latin typeface="Franklin Gothic Book" panose="020B0503020102020204" pitchFamily="34" charset="0"/>
              </a:rPr>
              <a:t>This is a romantic holiday celebrated across the world on </a:t>
            </a:r>
            <a:r>
              <a:rPr lang="en-US" altLang="ko-KR" sz="1400" b="1" dirty="0">
                <a:solidFill>
                  <a:srgbClr val="768393"/>
                </a:solidFill>
                <a:latin typeface="Franklin Gothic Book" panose="020B0503020102020204" pitchFamily="34" charset="0"/>
              </a:rPr>
              <a:t>February 14</a:t>
            </a:r>
            <a:r>
              <a:rPr lang="en-US" altLang="ko-KR" sz="1400" b="1" baseline="30000" dirty="0">
                <a:solidFill>
                  <a:srgbClr val="768393"/>
                </a:solidFill>
                <a:latin typeface="Franklin Gothic Book" panose="020B0503020102020204" pitchFamily="34" charset="0"/>
              </a:rPr>
              <a:t>t</a:t>
            </a:r>
            <a:r>
              <a:rPr lang="en-US" altLang="ko-KR" sz="1400" baseline="30000" dirty="0">
                <a:solidFill>
                  <a:srgbClr val="768393"/>
                </a:solidFill>
                <a:latin typeface="Franklin Gothic Book" panose="020B0503020102020204" pitchFamily="34" charset="0"/>
              </a:rPr>
              <a:t>h</a:t>
            </a:r>
            <a:r>
              <a:rPr lang="en-US" altLang="ko-KR" sz="1400" dirty="0">
                <a:solidFill>
                  <a:srgbClr val="768393"/>
                </a:solidFill>
                <a:latin typeface="Franklin Gothic Book" panose="020B0503020102020204" pitchFamily="34" charset="0"/>
              </a:rPr>
              <a:t>. It is named after Saint Valentine. </a:t>
            </a:r>
            <a:endParaRPr lang="ko-KR" altLang="en-US" sz="1400" dirty="0">
              <a:solidFill>
                <a:srgbClr val="768393"/>
              </a:solidFill>
              <a:latin typeface="Franklin Gothic Book" panose="020B0503020102020204" pitchFamily="34" charset="0"/>
            </a:endParaRPr>
          </a:p>
        </p:txBody>
      </p:sp>
      <p:sp>
        <p:nvSpPr>
          <p:cNvPr id="30" name="Rectangle 29">
            <a:extLst>
              <a:ext uri="{FF2B5EF4-FFF2-40B4-BE49-F238E27FC236}">
                <a16:creationId xmlns:a16="http://schemas.microsoft.com/office/drawing/2014/main" id="{CB8E946E-22A3-935E-C37E-2EF32E90C0D2}"/>
              </a:ext>
            </a:extLst>
          </p:cNvPr>
          <p:cNvSpPr/>
          <p:nvPr/>
        </p:nvSpPr>
        <p:spPr>
          <a:xfrm>
            <a:off x="12700" y="7142235"/>
            <a:ext cx="3429000" cy="2372497"/>
          </a:xfrm>
          <a:prstGeom prst="rect">
            <a:avLst/>
          </a:prstGeom>
          <a:solidFill>
            <a:srgbClr val="CB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Rectangle 30">
            <a:extLst>
              <a:ext uri="{FF2B5EF4-FFF2-40B4-BE49-F238E27FC236}">
                <a16:creationId xmlns:a16="http://schemas.microsoft.com/office/drawing/2014/main" id="{A71A610E-E824-EA06-580D-59B502BA713E}"/>
              </a:ext>
            </a:extLst>
          </p:cNvPr>
          <p:cNvSpPr/>
          <p:nvPr/>
        </p:nvSpPr>
        <p:spPr>
          <a:xfrm>
            <a:off x="123911" y="7266202"/>
            <a:ext cx="3218932" cy="2124562"/>
          </a:xfrm>
          <a:prstGeom prst="rect">
            <a:avLst/>
          </a:prstGeom>
          <a:solidFill>
            <a:srgbClr val="ED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TextBox 31">
            <a:extLst>
              <a:ext uri="{FF2B5EF4-FFF2-40B4-BE49-F238E27FC236}">
                <a16:creationId xmlns:a16="http://schemas.microsoft.com/office/drawing/2014/main" id="{17D0BBFA-1155-6A01-2EDC-566535058A75}"/>
              </a:ext>
            </a:extLst>
          </p:cNvPr>
          <p:cNvSpPr txBox="1"/>
          <p:nvPr/>
        </p:nvSpPr>
        <p:spPr>
          <a:xfrm>
            <a:off x="234956" y="7413998"/>
            <a:ext cx="4618572" cy="646331"/>
          </a:xfrm>
          <a:prstGeom prst="rect">
            <a:avLst/>
          </a:prstGeom>
          <a:noFill/>
        </p:spPr>
        <p:txBody>
          <a:bodyPr wrap="square" rtlCol="0">
            <a:spAutoFit/>
          </a:bodyPr>
          <a:lstStyle/>
          <a:p>
            <a:r>
              <a:rPr lang="en-US" altLang="ko-KR" sz="3600" dirty="0">
                <a:solidFill>
                  <a:srgbClr val="B13E60"/>
                </a:solidFill>
                <a:latin typeface="Bebas Neue" panose="00000500000000000000" pitchFamily="2" charset="0"/>
              </a:rPr>
              <a:t>Flag Day</a:t>
            </a:r>
            <a:endParaRPr lang="ko-KR" altLang="en-US" sz="3600" dirty="0">
              <a:solidFill>
                <a:srgbClr val="B13E60"/>
              </a:solidFill>
              <a:latin typeface="Bebas Neue" panose="00000500000000000000" pitchFamily="2" charset="0"/>
            </a:endParaRPr>
          </a:p>
        </p:txBody>
      </p:sp>
      <p:sp>
        <p:nvSpPr>
          <p:cNvPr id="33" name="TextBox 32">
            <a:extLst>
              <a:ext uri="{FF2B5EF4-FFF2-40B4-BE49-F238E27FC236}">
                <a16:creationId xmlns:a16="http://schemas.microsoft.com/office/drawing/2014/main" id="{2B5A2250-43E4-FAC3-E293-968DC314EB49}"/>
              </a:ext>
            </a:extLst>
          </p:cNvPr>
          <p:cNvSpPr txBox="1"/>
          <p:nvPr/>
        </p:nvSpPr>
        <p:spPr>
          <a:xfrm>
            <a:off x="234956" y="8067753"/>
            <a:ext cx="2863844" cy="738664"/>
          </a:xfrm>
          <a:prstGeom prst="rect">
            <a:avLst/>
          </a:prstGeom>
          <a:noFill/>
        </p:spPr>
        <p:txBody>
          <a:bodyPr wrap="square" rtlCol="0">
            <a:spAutoFit/>
          </a:bodyPr>
          <a:lstStyle/>
          <a:p>
            <a:r>
              <a:rPr lang="en-US" altLang="ko-KR" sz="1400" dirty="0">
                <a:solidFill>
                  <a:srgbClr val="768393"/>
                </a:solidFill>
                <a:latin typeface="Franklin Gothic Book" panose="020B0503020102020204" pitchFamily="34" charset="0"/>
              </a:rPr>
              <a:t>On </a:t>
            </a:r>
            <a:r>
              <a:rPr lang="en-US" altLang="ko-KR" sz="1400" b="1" dirty="0">
                <a:solidFill>
                  <a:srgbClr val="768393"/>
                </a:solidFill>
                <a:latin typeface="Franklin Gothic Book" panose="020B0503020102020204" pitchFamily="34" charset="0"/>
              </a:rPr>
              <a:t>February 15</a:t>
            </a:r>
            <a:r>
              <a:rPr lang="en-US" altLang="ko-KR" sz="1400" baseline="30000" dirty="0">
                <a:solidFill>
                  <a:srgbClr val="768393"/>
                </a:solidFill>
                <a:latin typeface="Franklin Gothic Book" panose="020B0503020102020204" pitchFamily="34" charset="0"/>
              </a:rPr>
              <a:t>th</a:t>
            </a:r>
            <a:r>
              <a:rPr lang="en-US" altLang="ko-KR" sz="1400" dirty="0">
                <a:solidFill>
                  <a:srgbClr val="768393"/>
                </a:solidFill>
                <a:latin typeface="Franklin Gothic Book" panose="020B0503020102020204" pitchFamily="34" charset="0"/>
              </a:rPr>
              <a:t>, some Canadians celebrate the adoption of the current Canadian flag in 1965. </a:t>
            </a:r>
            <a:endParaRPr lang="ko-KR" altLang="en-US" sz="1400" dirty="0">
              <a:solidFill>
                <a:srgbClr val="768393"/>
              </a:solidFill>
              <a:latin typeface="Franklin Gothic Book" panose="020B0503020102020204" pitchFamily="34" charset="0"/>
            </a:endParaRPr>
          </a:p>
        </p:txBody>
      </p:sp>
      <p:sp>
        <p:nvSpPr>
          <p:cNvPr id="34" name="Rectangle 33">
            <a:extLst>
              <a:ext uri="{FF2B5EF4-FFF2-40B4-BE49-F238E27FC236}">
                <a16:creationId xmlns:a16="http://schemas.microsoft.com/office/drawing/2014/main" id="{5D03AC47-F650-D92E-8D88-BCCE269ECE55}"/>
              </a:ext>
            </a:extLst>
          </p:cNvPr>
          <p:cNvSpPr/>
          <p:nvPr/>
        </p:nvSpPr>
        <p:spPr>
          <a:xfrm>
            <a:off x="3415788" y="7142235"/>
            <a:ext cx="3429000" cy="2372497"/>
          </a:xfrm>
          <a:prstGeom prst="rect">
            <a:avLst/>
          </a:prstGeom>
          <a:solidFill>
            <a:srgbClr val="CB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Rectangle 34">
            <a:extLst>
              <a:ext uri="{FF2B5EF4-FFF2-40B4-BE49-F238E27FC236}">
                <a16:creationId xmlns:a16="http://schemas.microsoft.com/office/drawing/2014/main" id="{642DD409-025A-A8EA-A937-E870B94E5320}"/>
              </a:ext>
            </a:extLst>
          </p:cNvPr>
          <p:cNvSpPr/>
          <p:nvPr/>
        </p:nvSpPr>
        <p:spPr>
          <a:xfrm>
            <a:off x="3526999" y="7266202"/>
            <a:ext cx="3218932" cy="2124562"/>
          </a:xfrm>
          <a:prstGeom prst="rect">
            <a:avLst/>
          </a:prstGeom>
          <a:solidFill>
            <a:srgbClr val="ED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TextBox 35">
            <a:extLst>
              <a:ext uri="{FF2B5EF4-FFF2-40B4-BE49-F238E27FC236}">
                <a16:creationId xmlns:a16="http://schemas.microsoft.com/office/drawing/2014/main" id="{38705C5B-1762-3549-8BEF-ECAF469A3E50}"/>
              </a:ext>
            </a:extLst>
          </p:cNvPr>
          <p:cNvSpPr txBox="1"/>
          <p:nvPr/>
        </p:nvSpPr>
        <p:spPr>
          <a:xfrm>
            <a:off x="3638044" y="7363198"/>
            <a:ext cx="3096045" cy="1323439"/>
          </a:xfrm>
          <a:prstGeom prst="rect">
            <a:avLst/>
          </a:prstGeom>
          <a:noFill/>
        </p:spPr>
        <p:txBody>
          <a:bodyPr wrap="square" rtlCol="0">
            <a:spAutoFit/>
          </a:bodyPr>
          <a:lstStyle/>
          <a:p>
            <a:r>
              <a:rPr lang="en-US" altLang="ko-KR" sz="4000" dirty="0">
                <a:solidFill>
                  <a:srgbClr val="B13E60"/>
                </a:solidFill>
                <a:latin typeface="Bebas Neue" panose="00000500000000000000" pitchFamily="2" charset="0"/>
              </a:rPr>
              <a:t>International Women’s Day</a:t>
            </a:r>
            <a:endParaRPr lang="ko-KR" altLang="en-US" sz="4000" dirty="0">
              <a:solidFill>
                <a:srgbClr val="B13E60"/>
              </a:solidFill>
              <a:latin typeface="Bebas Neue" panose="00000500000000000000" pitchFamily="2" charset="0"/>
            </a:endParaRPr>
          </a:p>
        </p:txBody>
      </p:sp>
      <p:sp>
        <p:nvSpPr>
          <p:cNvPr id="37" name="TextBox 36">
            <a:extLst>
              <a:ext uri="{FF2B5EF4-FFF2-40B4-BE49-F238E27FC236}">
                <a16:creationId xmlns:a16="http://schemas.microsoft.com/office/drawing/2014/main" id="{8CF4F27F-C273-0C65-8FF9-23EE66C82BE7}"/>
              </a:ext>
            </a:extLst>
          </p:cNvPr>
          <p:cNvSpPr txBox="1"/>
          <p:nvPr/>
        </p:nvSpPr>
        <p:spPr>
          <a:xfrm>
            <a:off x="3638044" y="8487011"/>
            <a:ext cx="2863844" cy="954107"/>
          </a:xfrm>
          <a:prstGeom prst="rect">
            <a:avLst/>
          </a:prstGeom>
          <a:noFill/>
        </p:spPr>
        <p:txBody>
          <a:bodyPr wrap="square" rtlCol="0">
            <a:spAutoFit/>
          </a:bodyPr>
          <a:lstStyle/>
          <a:p>
            <a:r>
              <a:rPr lang="en-US" altLang="ko-KR" sz="1400" dirty="0">
                <a:solidFill>
                  <a:srgbClr val="768393"/>
                </a:solidFill>
                <a:latin typeface="Franklin Gothic Book" panose="020B0503020102020204" pitchFamily="34" charset="0"/>
              </a:rPr>
              <a:t>This is an international holiday to bring attention to women’s rights and issues facing women. It is held on </a:t>
            </a:r>
            <a:r>
              <a:rPr lang="en-US" altLang="ko-KR" sz="1400" b="1" dirty="0">
                <a:solidFill>
                  <a:srgbClr val="768393"/>
                </a:solidFill>
                <a:latin typeface="Franklin Gothic Book" panose="020B0503020102020204" pitchFamily="34" charset="0"/>
              </a:rPr>
              <a:t>March 8</a:t>
            </a:r>
            <a:r>
              <a:rPr lang="en-US" altLang="ko-KR" sz="1400" baseline="30000" dirty="0">
                <a:solidFill>
                  <a:srgbClr val="768393"/>
                </a:solidFill>
                <a:latin typeface="Franklin Gothic Book" panose="020B0503020102020204" pitchFamily="34" charset="0"/>
              </a:rPr>
              <a:t>th</a:t>
            </a:r>
            <a:r>
              <a:rPr lang="en-US" altLang="ko-KR" sz="1400" dirty="0">
                <a:solidFill>
                  <a:srgbClr val="768393"/>
                </a:solidFill>
                <a:latin typeface="Franklin Gothic Book" panose="020B0503020102020204" pitchFamily="34" charset="0"/>
              </a:rPr>
              <a:t>. </a:t>
            </a:r>
            <a:endParaRPr lang="ko-KR" altLang="en-US" sz="1400" dirty="0">
              <a:solidFill>
                <a:srgbClr val="768393"/>
              </a:solidFill>
              <a:latin typeface="Franklin Gothic Book" panose="020B0503020102020204" pitchFamily="34" charset="0"/>
            </a:endParaRPr>
          </a:p>
        </p:txBody>
      </p:sp>
      <p:sp>
        <p:nvSpPr>
          <p:cNvPr id="2" name="TextBox 1">
            <a:extLst>
              <a:ext uri="{FF2B5EF4-FFF2-40B4-BE49-F238E27FC236}">
                <a16:creationId xmlns:a16="http://schemas.microsoft.com/office/drawing/2014/main" id="{0FB3A78A-7220-A9AC-0833-B3A1E5A05175}"/>
              </a:ext>
            </a:extLst>
          </p:cNvPr>
          <p:cNvSpPr txBox="1"/>
          <p:nvPr/>
        </p:nvSpPr>
        <p:spPr>
          <a:xfrm>
            <a:off x="3638043" y="2592462"/>
            <a:ext cx="2974889" cy="1077218"/>
          </a:xfrm>
          <a:prstGeom prst="rect">
            <a:avLst/>
          </a:prstGeom>
          <a:noFill/>
        </p:spPr>
        <p:txBody>
          <a:bodyPr wrap="square" rtlCol="0">
            <a:spAutoFit/>
          </a:bodyPr>
          <a:lstStyle/>
          <a:p>
            <a:r>
              <a:rPr lang="en-US" altLang="ko-KR" sz="3200" dirty="0">
                <a:solidFill>
                  <a:srgbClr val="B13E60"/>
                </a:solidFill>
                <a:latin typeface="Bebas Neue" panose="00000500000000000000" pitchFamily="2" charset="0"/>
              </a:rPr>
              <a:t>National Indigenous Peoples Day </a:t>
            </a:r>
            <a:endParaRPr lang="ko-KR" altLang="en-US" sz="3200" dirty="0">
              <a:solidFill>
                <a:srgbClr val="B13E60"/>
              </a:solidFill>
              <a:latin typeface="Bebas Neue" panose="00000500000000000000" pitchFamily="2" charset="0"/>
            </a:endParaRPr>
          </a:p>
        </p:txBody>
      </p:sp>
    </p:spTree>
    <p:extLst>
      <p:ext uri="{BB962C8B-B14F-4D97-AF65-F5344CB8AC3E}">
        <p14:creationId xmlns:p14="http://schemas.microsoft.com/office/powerpoint/2010/main" val="3225926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61674B-EFD7-8E96-1BD2-9F01DF23A81E}"/>
              </a:ext>
            </a:extLst>
          </p:cNvPr>
          <p:cNvSpPr/>
          <p:nvPr/>
        </p:nvSpPr>
        <p:spPr>
          <a:xfrm>
            <a:off x="12700" y="12700"/>
            <a:ext cx="3429000" cy="2372497"/>
          </a:xfrm>
          <a:prstGeom prst="rect">
            <a:avLst/>
          </a:prstGeom>
          <a:solidFill>
            <a:srgbClr val="CB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6">
            <a:extLst>
              <a:ext uri="{FF2B5EF4-FFF2-40B4-BE49-F238E27FC236}">
                <a16:creationId xmlns:a16="http://schemas.microsoft.com/office/drawing/2014/main" id="{FA694A05-C501-CB1A-B114-FFB3656369C0}"/>
              </a:ext>
            </a:extLst>
          </p:cNvPr>
          <p:cNvSpPr/>
          <p:nvPr/>
        </p:nvSpPr>
        <p:spPr>
          <a:xfrm>
            <a:off x="123911" y="136667"/>
            <a:ext cx="3218932" cy="2124562"/>
          </a:xfrm>
          <a:prstGeom prst="rect">
            <a:avLst/>
          </a:prstGeom>
          <a:solidFill>
            <a:srgbClr val="ED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TextBox 10">
            <a:extLst>
              <a:ext uri="{FF2B5EF4-FFF2-40B4-BE49-F238E27FC236}">
                <a16:creationId xmlns:a16="http://schemas.microsoft.com/office/drawing/2014/main" id="{6AB16A81-420B-E6F8-4FF5-8F56CF3F7329}"/>
              </a:ext>
            </a:extLst>
          </p:cNvPr>
          <p:cNvSpPr txBox="1"/>
          <p:nvPr/>
        </p:nvSpPr>
        <p:spPr>
          <a:xfrm>
            <a:off x="222285" y="291887"/>
            <a:ext cx="3193503" cy="646331"/>
          </a:xfrm>
          <a:prstGeom prst="rect">
            <a:avLst/>
          </a:prstGeom>
          <a:noFill/>
        </p:spPr>
        <p:txBody>
          <a:bodyPr wrap="none" rtlCol="0">
            <a:spAutoFit/>
          </a:bodyPr>
          <a:lstStyle/>
          <a:p>
            <a:r>
              <a:rPr lang="en-US" altLang="ko-KR" sz="3600" dirty="0">
                <a:solidFill>
                  <a:srgbClr val="B13E60"/>
                </a:solidFill>
                <a:latin typeface="Bebas Neue" panose="00000500000000000000" pitchFamily="2" charset="0"/>
              </a:rPr>
              <a:t>Commonwealth Day</a:t>
            </a:r>
            <a:endParaRPr lang="ko-KR" altLang="en-US" sz="3600" dirty="0">
              <a:solidFill>
                <a:srgbClr val="B13E60"/>
              </a:solidFill>
              <a:latin typeface="Bebas Neue" panose="00000500000000000000" pitchFamily="2" charset="0"/>
            </a:endParaRPr>
          </a:p>
        </p:txBody>
      </p:sp>
      <p:sp>
        <p:nvSpPr>
          <p:cNvPr id="4" name="TextBox 3">
            <a:extLst>
              <a:ext uri="{FF2B5EF4-FFF2-40B4-BE49-F238E27FC236}">
                <a16:creationId xmlns:a16="http://schemas.microsoft.com/office/drawing/2014/main" id="{30E6A5A4-27F7-7BDA-955D-28A57ECFA3D8}"/>
              </a:ext>
            </a:extLst>
          </p:cNvPr>
          <p:cNvSpPr txBox="1"/>
          <p:nvPr/>
        </p:nvSpPr>
        <p:spPr>
          <a:xfrm>
            <a:off x="234956" y="938218"/>
            <a:ext cx="2863844" cy="1169551"/>
          </a:xfrm>
          <a:prstGeom prst="rect">
            <a:avLst/>
          </a:prstGeom>
          <a:noFill/>
        </p:spPr>
        <p:txBody>
          <a:bodyPr wrap="square" rtlCol="0">
            <a:spAutoFit/>
          </a:bodyPr>
          <a:lstStyle/>
          <a:p>
            <a:r>
              <a:rPr lang="en-US" altLang="ko-KR" sz="1400" dirty="0">
                <a:solidFill>
                  <a:srgbClr val="768393"/>
                </a:solidFill>
                <a:latin typeface="Franklin Gothic Book" panose="020B0503020102020204" pitchFamily="34" charset="0"/>
              </a:rPr>
              <a:t>Commonwealth Day is celebrated on the second Monday in </a:t>
            </a:r>
            <a:r>
              <a:rPr lang="en-US" altLang="ko-KR" sz="1400" b="1" dirty="0">
                <a:solidFill>
                  <a:srgbClr val="768393"/>
                </a:solidFill>
                <a:latin typeface="Franklin Gothic Book" panose="020B0503020102020204" pitchFamily="34" charset="0"/>
              </a:rPr>
              <a:t>March (13)</a:t>
            </a:r>
            <a:r>
              <a:rPr lang="en-US" altLang="ko-KR" sz="1400" dirty="0">
                <a:solidFill>
                  <a:srgbClr val="768393"/>
                </a:solidFill>
                <a:latin typeface="Franklin Gothic Book" panose="020B0503020102020204" pitchFamily="34" charset="0"/>
              </a:rPr>
              <a:t>. Since Canada is still part of the British Commonwealth, they celebrate being part of it. </a:t>
            </a:r>
            <a:endParaRPr lang="ko-KR" altLang="en-US" sz="1400" dirty="0">
              <a:solidFill>
                <a:srgbClr val="768393"/>
              </a:solidFill>
              <a:latin typeface="Franklin Gothic Book" panose="020B0503020102020204" pitchFamily="34" charset="0"/>
            </a:endParaRPr>
          </a:p>
        </p:txBody>
      </p:sp>
      <p:sp>
        <p:nvSpPr>
          <p:cNvPr id="5" name="Rectangle 4">
            <a:extLst>
              <a:ext uri="{FF2B5EF4-FFF2-40B4-BE49-F238E27FC236}">
                <a16:creationId xmlns:a16="http://schemas.microsoft.com/office/drawing/2014/main" id="{82E62EC6-0308-EDAF-BDCB-4F706CE6FBA7}"/>
              </a:ext>
            </a:extLst>
          </p:cNvPr>
          <p:cNvSpPr/>
          <p:nvPr/>
        </p:nvSpPr>
        <p:spPr>
          <a:xfrm>
            <a:off x="3415788" y="12700"/>
            <a:ext cx="3429000" cy="2372497"/>
          </a:xfrm>
          <a:prstGeom prst="rect">
            <a:avLst/>
          </a:prstGeom>
          <a:solidFill>
            <a:srgbClr val="CB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a:extLst>
              <a:ext uri="{FF2B5EF4-FFF2-40B4-BE49-F238E27FC236}">
                <a16:creationId xmlns:a16="http://schemas.microsoft.com/office/drawing/2014/main" id="{D8B6C1F6-AB95-E240-84CF-C687EC4056A9}"/>
              </a:ext>
            </a:extLst>
          </p:cNvPr>
          <p:cNvSpPr/>
          <p:nvPr/>
        </p:nvSpPr>
        <p:spPr>
          <a:xfrm>
            <a:off x="3526999" y="136667"/>
            <a:ext cx="3218932" cy="2124562"/>
          </a:xfrm>
          <a:prstGeom prst="rect">
            <a:avLst/>
          </a:prstGeom>
          <a:solidFill>
            <a:srgbClr val="ED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a:extLst>
              <a:ext uri="{FF2B5EF4-FFF2-40B4-BE49-F238E27FC236}">
                <a16:creationId xmlns:a16="http://schemas.microsoft.com/office/drawing/2014/main" id="{FEB077ED-CDAC-3703-D7DE-5480752162EF}"/>
              </a:ext>
            </a:extLst>
          </p:cNvPr>
          <p:cNvSpPr txBox="1"/>
          <p:nvPr/>
        </p:nvSpPr>
        <p:spPr>
          <a:xfrm>
            <a:off x="3638044" y="233663"/>
            <a:ext cx="3127779" cy="646331"/>
          </a:xfrm>
          <a:prstGeom prst="rect">
            <a:avLst/>
          </a:prstGeom>
          <a:noFill/>
        </p:spPr>
        <p:txBody>
          <a:bodyPr wrap="none" rtlCol="0">
            <a:spAutoFit/>
          </a:bodyPr>
          <a:lstStyle/>
          <a:p>
            <a:r>
              <a:rPr lang="en-US" altLang="ko-KR" sz="3600" dirty="0">
                <a:solidFill>
                  <a:srgbClr val="B13E60"/>
                </a:solidFill>
                <a:latin typeface="Bebas Neue" panose="00000500000000000000" pitchFamily="2" charset="0"/>
              </a:rPr>
              <a:t>Saint Patrick's Day</a:t>
            </a:r>
            <a:endParaRPr lang="ko-KR" altLang="en-US" sz="3600" dirty="0">
              <a:solidFill>
                <a:srgbClr val="B13E60"/>
              </a:solidFill>
              <a:latin typeface="Bebas Neue" panose="00000500000000000000" pitchFamily="2" charset="0"/>
            </a:endParaRPr>
          </a:p>
        </p:txBody>
      </p:sp>
      <p:sp>
        <p:nvSpPr>
          <p:cNvPr id="13" name="TextBox 12">
            <a:extLst>
              <a:ext uri="{FF2B5EF4-FFF2-40B4-BE49-F238E27FC236}">
                <a16:creationId xmlns:a16="http://schemas.microsoft.com/office/drawing/2014/main" id="{A085A9E7-AD07-77F9-60E5-0ECE7673EB00}"/>
              </a:ext>
            </a:extLst>
          </p:cNvPr>
          <p:cNvSpPr txBox="1"/>
          <p:nvPr/>
        </p:nvSpPr>
        <p:spPr>
          <a:xfrm>
            <a:off x="3638044" y="938218"/>
            <a:ext cx="2863844" cy="954107"/>
          </a:xfrm>
          <a:prstGeom prst="rect">
            <a:avLst/>
          </a:prstGeom>
          <a:noFill/>
        </p:spPr>
        <p:txBody>
          <a:bodyPr wrap="square" rtlCol="0">
            <a:spAutoFit/>
          </a:bodyPr>
          <a:lstStyle/>
          <a:p>
            <a:r>
              <a:rPr lang="en-US" altLang="ko-KR" sz="1400" dirty="0">
                <a:solidFill>
                  <a:srgbClr val="768393"/>
                </a:solidFill>
                <a:latin typeface="Franklin Gothic Book" panose="020B0503020102020204" pitchFamily="34" charset="0"/>
              </a:rPr>
              <a:t>Saint Patrick’s Day is an Irish holiday that is celebrated across the globe. Everything is green (even the beer) on </a:t>
            </a:r>
            <a:r>
              <a:rPr lang="en-US" altLang="ko-KR" sz="1400" b="1" dirty="0">
                <a:solidFill>
                  <a:srgbClr val="768393"/>
                </a:solidFill>
                <a:latin typeface="Franklin Gothic Book" panose="020B0503020102020204" pitchFamily="34" charset="0"/>
              </a:rPr>
              <a:t>March 17</a:t>
            </a:r>
            <a:r>
              <a:rPr lang="en-US" altLang="ko-KR" sz="1400" baseline="30000" dirty="0">
                <a:solidFill>
                  <a:srgbClr val="768393"/>
                </a:solidFill>
                <a:latin typeface="Franklin Gothic Book" panose="020B0503020102020204" pitchFamily="34" charset="0"/>
              </a:rPr>
              <a:t>th</a:t>
            </a:r>
            <a:r>
              <a:rPr lang="en-US" altLang="ko-KR" sz="1400" dirty="0">
                <a:solidFill>
                  <a:srgbClr val="768393"/>
                </a:solidFill>
                <a:latin typeface="Franklin Gothic Book" panose="020B0503020102020204" pitchFamily="34" charset="0"/>
              </a:rPr>
              <a:t>. </a:t>
            </a:r>
            <a:endParaRPr lang="ko-KR" altLang="en-US" sz="1400" dirty="0">
              <a:solidFill>
                <a:srgbClr val="768393"/>
              </a:solidFill>
              <a:latin typeface="Franklin Gothic Book" panose="020B0503020102020204" pitchFamily="34" charset="0"/>
            </a:endParaRPr>
          </a:p>
        </p:txBody>
      </p:sp>
      <p:sp>
        <p:nvSpPr>
          <p:cNvPr id="14" name="Rectangle 13">
            <a:extLst>
              <a:ext uri="{FF2B5EF4-FFF2-40B4-BE49-F238E27FC236}">
                <a16:creationId xmlns:a16="http://schemas.microsoft.com/office/drawing/2014/main" id="{326A5AC2-0BA3-A827-0A96-63F9F32B9B46}"/>
              </a:ext>
            </a:extLst>
          </p:cNvPr>
          <p:cNvSpPr/>
          <p:nvPr/>
        </p:nvSpPr>
        <p:spPr>
          <a:xfrm>
            <a:off x="12700" y="2388688"/>
            <a:ext cx="3429000" cy="2372497"/>
          </a:xfrm>
          <a:prstGeom prst="rect">
            <a:avLst/>
          </a:prstGeom>
          <a:solidFill>
            <a:srgbClr val="CB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ectangle 14">
            <a:extLst>
              <a:ext uri="{FF2B5EF4-FFF2-40B4-BE49-F238E27FC236}">
                <a16:creationId xmlns:a16="http://schemas.microsoft.com/office/drawing/2014/main" id="{2EF06A52-349F-E5E0-40E3-8FC55488A22E}"/>
              </a:ext>
            </a:extLst>
          </p:cNvPr>
          <p:cNvSpPr/>
          <p:nvPr/>
        </p:nvSpPr>
        <p:spPr>
          <a:xfrm>
            <a:off x="123911" y="2512655"/>
            <a:ext cx="3218932" cy="2124562"/>
          </a:xfrm>
          <a:prstGeom prst="rect">
            <a:avLst/>
          </a:prstGeom>
          <a:solidFill>
            <a:srgbClr val="ED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a:extLst>
              <a:ext uri="{FF2B5EF4-FFF2-40B4-BE49-F238E27FC236}">
                <a16:creationId xmlns:a16="http://schemas.microsoft.com/office/drawing/2014/main" id="{AD97C880-743D-1527-18AD-4E90BE9E108E}"/>
              </a:ext>
            </a:extLst>
          </p:cNvPr>
          <p:cNvSpPr txBox="1"/>
          <p:nvPr/>
        </p:nvSpPr>
        <p:spPr>
          <a:xfrm>
            <a:off x="234956" y="2609651"/>
            <a:ext cx="2876108" cy="707886"/>
          </a:xfrm>
          <a:prstGeom prst="rect">
            <a:avLst/>
          </a:prstGeom>
          <a:noFill/>
        </p:spPr>
        <p:txBody>
          <a:bodyPr wrap="none" rtlCol="0">
            <a:spAutoFit/>
          </a:bodyPr>
          <a:lstStyle/>
          <a:p>
            <a:r>
              <a:rPr lang="en-US" altLang="ko-KR" sz="4000" dirty="0">
                <a:solidFill>
                  <a:srgbClr val="B13E60"/>
                </a:solidFill>
                <a:latin typeface="Bebas Neue" panose="00000500000000000000" pitchFamily="2" charset="0"/>
              </a:rPr>
              <a:t>April Fools Day </a:t>
            </a:r>
            <a:endParaRPr lang="ko-KR" altLang="en-US" sz="4000" dirty="0">
              <a:solidFill>
                <a:srgbClr val="B13E60"/>
              </a:solidFill>
              <a:latin typeface="Bebas Neue" panose="00000500000000000000" pitchFamily="2" charset="0"/>
            </a:endParaRPr>
          </a:p>
        </p:txBody>
      </p:sp>
      <p:sp>
        <p:nvSpPr>
          <p:cNvPr id="17" name="TextBox 16">
            <a:extLst>
              <a:ext uri="{FF2B5EF4-FFF2-40B4-BE49-F238E27FC236}">
                <a16:creationId xmlns:a16="http://schemas.microsoft.com/office/drawing/2014/main" id="{1EF94A5A-3E52-A715-EB9E-743163732EB5}"/>
              </a:ext>
            </a:extLst>
          </p:cNvPr>
          <p:cNvSpPr txBox="1"/>
          <p:nvPr/>
        </p:nvSpPr>
        <p:spPr>
          <a:xfrm>
            <a:off x="234956" y="3314206"/>
            <a:ext cx="2863844" cy="954107"/>
          </a:xfrm>
          <a:prstGeom prst="rect">
            <a:avLst/>
          </a:prstGeom>
          <a:noFill/>
        </p:spPr>
        <p:txBody>
          <a:bodyPr wrap="square" rtlCol="0">
            <a:spAutoFit/>
          </a:bodyPr>
          <a:lstStyle/>
          <a:p>
            <a:r>
              <a:rPr lang="en-US" altLang="ko-KR" sz="1400" dirty="0">
                <a:solidFill>
                  <a:srgbClr val="768393"/>
                </a:solidFill>
                <a:latin typeface="Franklin Gothic Book" panose="020B0503020102020204" pitchFamily="34" charset="0"/>
              </a:rPr>
              <a:t>Everyone like to play jokes on each other on </a:t>
            </a:r>
            <a:r>
              <a:rPr lang="en-US" altLang="ko-KR" sz="1400" b="1" dirty="0">
                <a:solidFill>
                  <a:srgbClr val="768393"/>
                </a:solidFill>
                <a:latin typeface="Franklin Gothic Book" panose="020B0503020102020204" pitchFamily="34" charset="0"/>
              </a:rPr>
              <a:t>April 1</a:t>
            </a:r>
            <a:r>
              <a:rPr lang="en-US" altLang="ko-KR" sz="1400" baseline="30000" dirty="0">
                <a:solidFill>
                  <a:srgbClr val="768393"/>
                </a:solidFill>
                <a:latin typeface="Franklin Gothic Book" panose="020B0503020102020204" pitchFamily="34" charset="0"/>
              </a:rPr>
              <a:t>st</a:t>
            </a:r>
            <a:r>
              <a:rPr lang="en-US" altLang="ko-KR" sz="1400" dirty="0">
                <a:solidFill>
                  <a:srgbClr val="768393"/>
                </a:solidFill>
                <a:latin typeface="Franklin Gothic Book" panose="020B0503020102020204" pitchFamily="34" charset="0"/>
              </a:rPr>
              <a:t>. Brenton loves pranks, this is probably his favorite holiday. </a:t>
            </a:r>
            <a:endParaRPr lang="ko-KR" altLang="en-US" sz="1400" dirty="0">
              <a:solidFill>
                <a:srgbClr val="768393"/>
              </a:solidFill>
              <a:latin typeface="Franklin Gothic Book" panose="020B0503020102020204" pitchFamily="34" charset="0"/>
            </a:endParaRPr>
          </a:p>
        </p:txBody>
      </p:sp>
      <p:sp>
        <p:nvSpPr>
          <p:cNvPr id="18" name="Rectangle 17">
            <a:extLst>
              <a:ext uri="{FF2B5EF4-FFF2-40B4-BE49-F238E27FC236}">
                <a16:creationId xmlns:a16="http://schemas.microsoft.com/office/drawing/2014/main" id="{628B748C-D761-F87D-1422-989B47DCABB1}"/>
              </a:ext>
            </a:extLst>
          </p:cNvPr>
          <p:cNvSpPr/>
          <p:nvPr/>
        </p:nvSpPr>
        <p:spPr>
          <a:xfrm>
            <a:off x="3415788" y="2388688"/>
            <a:ext cx="3429000" cy="2372497"/>
          </a:xfrm>
          <a:prstGeom prst="rect">
            <a:avLst/>
          </a:prstGeom>
          <a:solidFill>
            <a:srgbClr val="CB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Rectangle 18">
            <a:extLst>
              <a:ext uri="{FF2B5EF4-FFF2-40B4-BE49-F238E27FC236}">
                <a16:creationId xmlns:a16="http://schemas.microsoft.com/office/drawing/2014/main" id="{F768D0A7-B824-5D32-BE3A-C24EE2E779F8}"/>
              </a:ext>
            </a:extLst>
          </p:cNvPr>
          <p:cNvSpPr/>
          <p:nvPr/>
        </p:nvSpPr>
        <p:spPr>
          <a:xfrm>
            <a:off x="3526999" y="2512655"/>
            <a:ext cx="3218932" cy="2124562"/>
          </a:xfrm>
          <a:prstGeom prst="rect">
            <a:avLst/>
          </a:prstGeom>
          <a:solidFill>
            <a:srgbClr val="ED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TextBox 20">
            <a:extLst>
              <a:ext uri="{FF2B5EF4-FFF2-40B4-BE49-F238E27FC236}">
                <a16:creationId xmlns:a16="http://schemas.microsoft.com/office/drawing/2014/main" id="{E31C1D45-7A29-EE70-18CA-0A984406437E}"/>
              </a:ext>
            </a:extLst>
          </p:cNvPr>
          <p:cNvSpPr txBox="1"/>
          <p:nvPr/>
        </p:nvSpPr>
        <p:spPr>
          <a:xfrm>
            <a:off x="3619327" y="3314206"/>
            <a:ext cx="3047834" cy="954107"/>
          </a:xfrm>
          <a:prstGeom prst="rect">
            <a:avLst/>
          </a:prstGeom>
          <a:noFill/>
        </p:spPr>
        <p:txBody>
          <a:bodyPr wrap="square" rtlCol="0">
            <a:spAutoFit/>
          </a:bodyPr>
          <a:lstStyle/>
          <a:p>
            <a:r>
              <a:rPr lang="en-US" altLang="ko-KR" sz="1400" b="1" dirty="0">
                <a:solidFill>
                  <a:srgbClr val="768393"/>
                </a:solidFill>
                <a:latin typeface="Franklin Gothic Book" panose="020B0503020102020204" pitchFamily="34" charset="0"/>
              </a:rPr>
              <a:t>April 6</a:t>
            </a:r>
            <a:r>
              <a:rPr lang="en-US" altLang="ko-KR" sz="1400" baseline="30000" dirty="0">
                <a:solidFill>
                  <a:srgbClr val="768393"/>
                </a:solidFill>
                <a:latin typeface="Franklin Gothic Book" panose="020B0503020102020204" pitchFamily="34" charset="0"/>
              </a:rPr>
              <a:t>th</a:t>
            </a:r>
            <a:r>
              <a:rPr lang="en-US" altLang="ko-KR" sz="1400" dirty="0">
                <a:solidFill>
                  <a:srgbClr val="768393"/>
                </a:solidFill>
                <a:latin typeface="Franklin Gothic Book" panose="020B0503020102020204" pitchFamily="34" charset="0"/>
              </a:rPr>
              <a:t> is a day for Scottish Americans to celebrate their heritage. The tartan is the plaid cloth that is famous in kilts from Scotland. </a:t>
            </a:r>
            <a:endParaRPr lang="ko-KR" altLang="en-US" sz="1400" dirty="0">
              <a:solidFill>
                <a:srgbClr val="768393"/>
              </a:solidFill>
              <a:latin typeface="Franklin Gothic Book" panose="020B0503020102020204" pitchFamily="34" charset="0"/>
            </a:endParaRPr>
          </a:p>
        </p:txBody>
      </p:sp>
      <p:sp>
        <p:nvSpPr>
          <p:cNvPr id="22" name="Rectangle 21">
            <a:extLst>
              <a:ext uri="{FF2B5EF4-FFF2-40B4-BE49-F238E27FC236}">
                <a16:creationId xmlns:a16="http://schemas.microsoft.com/office/drawing/2014/main" id="{59FAC20C-BCD1-C4C6-44F5-FCB719563DAF}"/>
              </a:ext>
            </a:extLst>
          </p:cNvPr>
          <p:cNvSpPr/>
          <p:nvPr/>
        </p:nvSpPr>
        <p:spPr>
          <a:xfrm>
            <a:off x="12700" y="4766247"/>
            <a:ext cx="3429000" cy="2372497"/>
          </a:xfrm>
          <a:prstGeom prst="rect">
            <a:avLst/>
          </a:prstGeom>
          <a:solidFill>
            <a:srgbClr val="CB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Rectangle 22">
            <a:extLst>
              <a:ext uri="{FF2B5EF4-FFF2-40B4-BE49-F238E27FC236}">
                <a16:creationId xmlns:a16="http://schemas.microsoft.com/office/drawing/2014/main" id="{C5AD6D43-FAB1-F587-D2AB-E0AD77A402D0}"/>
              </a:ext>
            </a:extLst>
          </p:cNvPr>
          <p:cNvSpPr/>
          <p:nvPr/>
        </p:nvSpPr>
        <p:spPr>
          <a:xfrm>
            <a:off x="123911" y="4890214"/>
            <a:ext cx="3218932" cy="2124562"/>
          </a:xfrm>
          <a:prstGeom prst="rect">
            <a:avLst/>
          </a:prstGeom>
          <a:solidFill>
            <a:srgbClr val="ED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TextBox 23">
            <a:extLst>
              <a:ext uri="{FF2B5EF4-FFF2-40B4-BE49-F238E27FC236}">
                <a16:creationId xmlns:a16="http://schemas.microsoft.com/office/drawing/2014/main" id="{C8E5401A-207B-B5F0-454F-AE8E4EB0F9F6}"/>
              </a:ext>
            </a:extLst>
          </p:cNvPr>
          <p:cNvSpPr txBox="1"/>
          <p:nvPr/>
        </p:nvSpPr>
        <p:spPr>
          <a:xfrm>
            <a:off x="234956" y="4987210"/>
            <a:ext cx="1893467" cy="707886"/>
          </a:xfrm>
          <a:prstGeom prst="rect">
            <a:avLst/>
          </a:prstGeom>
          <a:noFill/>
        </p:spPr>
        <p:txBody>
          <a:bodyPr wrap="none" rtlCol="0">
            <a:spAutoFit/>
          </a:bodyPr>
          <a:lstStyle/>
          <a:p>
            <a:r>
              <a:rPr lang="en-US" altLang="ko-KR" sz="4000" dirty="0">
                <a:solidFill>
                  <a:srgbClr val="B13E60"/>
                </a:solidFill>
                <a:latin typeface="Bebas Neue" panose="00000500000000000000" pitchFamily="2" charset="0"/>
              </a:rPr>
              <a:t>Earth Day</a:t>
            </a:r>
            <a:endParaRPr lang="ko-KR" altLang="en-US" sz="4000" dirty="0">
              <a:solidFill>
                <a:srgbClr val="B13E60"/>
              </a:solidFill>
              <a:latin typeface="Bebas Neue" panose="00000500000000000000" pitchFamily="2" charset="0"/>
            </a:endParaRPr>
          </a:p>
        </p:txBody>
      </p:sp>
      <p:sp>
        <p:nvSpPr>
          <p:cNvPr id="25" name="TextBox 24">
            <a:extLst>
              <a:ext uri="{FF2B5EF4-FFF2-40B4-BE49-F238E27FC236}">
                <a16:creationId xmlns:a16="http://schemas.microsoft.com/office/drawing/2014/main" id="{A1DB3BCA-AB0F-B25B-9622-DC91EA776A0E}"/>
              </a:ext>
            </a:extLst>
          </p:cNvPr>
          <p:cNvSpPr txBox="1"/>
          <p:nvPr/>
        </p:nvSpPr>
        <p:spPr>
          <a:xfrm>
            <a:off x="234956" y="5691765"/>
            <a:ext cx="2863844" cy="954107"/>
          </a:xfrm>
          <a:prstGeom prst="rect">
            <a:avLst/>
          </a:prstGeom>
          <a:noFill/>
        </p:spPr>
        <p:txBody>
          <a:bodyPr wrap="square" rtlCol="0">
            <a:spAutoFit/>
          </a:bodyPr>
          <a:lstStyle/>
          <a:p>
            <a:r>
              <a:rPr lang="en-US" altLang="ko-KR" sz="1400" dirty="0">
                <a:solidFill>
                  <a:srgbClr val="768393"/>
                </a:solidFill>
                <a:latin typeface="Franklin Gothic Book" panose="020B0503020102020204" pitchFamily="34" charset="0"/>
              </a:rPr>
              <a:t>Earth Day is on </a:t>
            </a:r>
            <a:r>
              <a:rPr lang="en-US" altLang="ko-KR" sz="1400" b="1" dirty="0">
                <a:solidFill>
                  <a:srgbClr val="768393"/>
                </a:solidFill>
                <a:latin typeface="Franklin Gothic Book" panose="020B0503020102020204" pitchFamily="34" charset="0"/>
              </a:rPr>
              <a:t>April 22</a:t>
            </a:r>
            <a:r>
              <a:rPr lang="en-US" altLang="ko-KR" sz="1400" baseline="30000" dirty="0">
                <a:solidFill>
                  <a:srgbClr val="768393"/>
                </a:solidFill>
                <a:latin typeface="Franklin Gothic Book" panose="020B0503020102020204" pitchFamily="34" charset="0"/>
              </a:rPr>
              <a:t>nd</a:t>
            </a:r>
            <a:r>
              <a:rPr lang="en-US" altLang="ko-KR" sz="1400" dirty="0">
                <a:solidFill>
                  <a:srgbClr val="768393"/>
                </a:solidFill>
                <a:latin typeface="Franklin Gothic Book" panose="020B0503020102020204" pitchFamily="34" charset="0"/>
              </a:rPr>
              <a:t>. We should consider environmentalism every day, but especially on Earth Day. </a:t>
            </a:r>
            <a:endParaRPr lang="ko-KR" altLang="en-US" sz="1400" dirty="0">
              <a:solidFill>
                <a:srgbClr val="768393"/>
              </a:solidFill>
              <a:latin typeface="Franklin Gothic Book" panose="020B0503020102020204" pitchFamily="34" charset="0"/>
            </a:endParaRPr>
          </a:p>
        </p:txBody>
      </p:sp>
      <p:sp>
        <p:nvSpPr>
          <p:cNvPr id="26" name="Rectangle 25">
            <a:extLst>
              <a:ext uri="{FF2B5EF4-FFF2-40B4-BE49-F238E27FC236}">
                <a16:creationId xmlns:a16="http://schemas.microsoft.com/office/drawing/2014/main" id="{A1BCB07A-28AD-D140-0ACC-BB83CDAC4E88}"/>
              </a:ext>
            </a:extLst>
          </p:cNvPr>
          <p:cNvSpPr/>
          <p:nvPr/>
        </p:nvSpPr>
        <p:spPr>
          <a:xfrm>
            <a:off x="3415788" y="4766247"/>
            <a:ext cx="3429000" cy="2372497"/>
          </a:xfrm>
          <a:prstGeom prst="rect">
            <a:avLst/>
          </a:prstGeom>
          <a:solidFill>
            <a:srgbClr val="CB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Rectangle 26">
            <a:extLst>
              <a:ext uri="{FF2B5EF4-FFF2-40B4-BE49-F238E27FC236}">
                <a16:creationId xmlns:a16="http://schemas.microsoft.com/office/drawing/2014/main" id="{FA64197C-D9A2-44DE-88E1-63183421F885}"/>
              </a:ext>
            </a:extLst>
          </p:cNvPr>
          <p:cNvSpPr/>
          <p:nvPr/>
        </p:nvSpPr>
        <p:spPr>
          <a:xfrm>
            <a:off x="3526999" y="4890214"/>
            <a:ext cx="3218932" cy="2124562"/>
          </a:xfrm>
          <a:prstGeom prst="rect">
            <a:avLst/>
          </a:prstGeom>
          <a:solidFill>
            <a:srgbClr val="ED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TextBox 27">
            <a:extLst>
              <a:ext uri="{FF2B5EF4-FFF2-40B4-BE49-F238E27FC236}">
                <a16:creationId xmlns:a16="http://schemas.microsoft.com/office/drawing/2014/main" id="{019BE048-8572-8F0B-D7EF-D6E6988DFE1A}"/>
              </a:ext>
            </a:extLst>
          </p:cNvPr>
          <p:cNvSpPr txBox="1"/>
          <p:nvPr/>
        </p:nvSpPr>
        <p:spPr>
          <a:xfrm>
            <a:off x="3638044" y="4987210"/>
            <a:ext cx="2985000" cy="1323439"/>
          </a:xfrm>
          <a:prstGeom prst="rect">
            <a:avLst/>
          </a:prstGeom>
          <a:noFill/>
        </p:spPr>
        <p:txBody>
          <a:bodyPr wrap="square" rtlCol="0">
            <a:spAutoFit/>
          </a:bodyPr>
          <a:lstStyle/>
          <a:p>
            <a:r>
              <a:rPr lang="en-US" altLang="ko-KR" sz="4000" dirty="0">
                <a:solidFill>
                  <a:srgbClr val="B13E60"/>
                </a:solidFill>
                <a:latin typeface="Bebas Neue" panose="00000500000000000000" pitchFamily="2" charset="0"/>
              </a:rPr>
              <a:t>Victory Day in Europe Day </a:t>
            </a:r>
            <a:endParaRPr lang="ko-KR" altLang="en-US" sz="4000" dirty="0">
              <a:solidFill>
                <a:srgbClr val="B13E60"/>
              </a:solidFill>
              <a:latin typeface="Bebas Neue" panose="00000500000000000000" pitchFamily="2" charset="0"/>
            </a:endParaRPr>
          </a:p>
        </p:txBody>
      </p:sp>
      <p:sp>
        <p:nvSpPr>
          <p:cNvPr id="29" name="TextBox 28">
            <a:extLst>
              <a:ext uri="{FF2B5EF4-FFF2-40B4-BE49-F238E27FC236}">
                <a16:creationId xmlns:a16="http://schemas.microsoft.com/office/drawing/2014/main" id="{2151206F-26DF-C1D7-064E-0C7090D92A7E}"/>
              </a:ext>
            </a:extLst>
          </p:cNvPr>
          <p:cNvSpPr txBox="1"/>
          <p:nvPr/>
        </p:nvSpPr>
        <p:spPr>
          <a:xfrm>
            <a:off x="3638044" y="6224913"/>
            <a:ext cx="2863844" cy="523220"/>
          </a:xfrm>
          <a:prstGeom prst="rect">
            <a:avLst/>
          </a:prstGeom>
          <a:noFill/>
        </p:spPr>
        <p:txBody>
          <a:bodyPr wrap="square" rtlCol="0">
            <a:spAutoFit/>
          </a:bodyPr>
          <a:lstStyle/>
          <a:p>
            <a:r>
              <a:rPr lang="en-US" altLang="ko-KR" sz="1400" b="1" dirty="0">
                <a:solidFill>
                  <a:srgbClr val="768393"/>
                </a:solidFill>
                <a:latin typeface="Franklin Gothic Book" panose="020B0503020102020204" pitchFamily="34" charset="0"/>
              </a:rPr>
              <a:t>May 8</a:t>
            </a:r>
            <a:r>
              <a:rPr lang="en-US" altLang="ko-KR" sz="1400" baseline="30000" dirty="0">
                <a:solidFill>
                  <a:srgbClr val="768393"/>
                </a:solidFill>
                <a:latin typeface="Franklin Gothic Book" panose="020B0503020102020204" pitchFamily="34" charset="0"/>
              </a:rPr>
              <a:t>th</a:t>
            </a:r>
            <a:r>
              <a:rPr lang="en-US" altLang="ko-KR" sz="1400" dirty="0">
                <a:solidFill>
                  <a:srgbClr val="768393"/>
                </a:solidFill>
                <a:latin typeface="Franklin Gothic Book" panose="020B0503020102020204" pitchFamily="34" charset="0"/>
              </a:rPr>
              <a:t>  is a day to celebrate the end of World War 2. </a:t>
            </a:r>
            <a:endParaRPr lang="ko-KR" altLang="en-US" sz="1400" dirty="0">
              <a:solidFill>
                <a:srgbClr val="768393"/>
              </a:solidFill>
              <a:latin typeface="Franklin Gothic Book" panose="020B0503020102020204" pitchFamily="34" charset="0"/>
            </a:endParaRPr>
          </a:p>
        </p:txBody>
      </p:sp>
      <p:sp>
        <p:nvSpPr>
          <p:cNvPr id="30" name="Rectangle 29">
            <a:extLst>
              <a:ext uri="{FF2B5EF4-FFF2-40B4-BE49-F238E27FC236}">
                <a16:creationId xmlns:a16="http://schemas.microsoft.com/office/drawing/2014/main" id="{CB8E946E-22A3-935E-C37E-2EF32E90C0D2}"/>
              </a:ext>
            </a:extLst>
          </p:cNvPr>
          <p:cNvSpPr/>
          <p:nvPr/>
        </p:nvSpPr>
        <p:spPr>
          <a:xfrm>
            <a:off x="12700" y="7142235"/>
            <a:ext cx="3429000" cy="2372497"/>
          </a:xfrm>
          <a:prstGeom prst="rect">
            <a:avLst/>
          </a:prstGeom>
          <a:solidFill>
            <a:srgbClr val="CB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Rectangle 30">
            <a:extLst>
              <a:ext uri="{FF2B5EF4-FFF2-40B4-BE49-F238E27FC236}">
                <a16:creationId xmlns:a16="http://schemas.microsoft.com/office/drawing/2014/main" id="{A71A610E-E824-EA06-580D-59B502BA713E}"/>
              </a:ext>
            </a:extLst>
          </p:cNvPr>
          <p:cNvSpPr/>
          <p:nvPr/>
        </p:nvSpPr>
        <p:spPr>
          <a:xfrm>
            <a:off x="123911" y="7266202"/>
            <a:ext cx="3218932" cy="2124562"/>
          </a:xfrm>
          <a:prstGeom prst="rect">
            <a:avLst/>
          </a:prstGeom>
          <a:solidFill>
            <a:srgbClr val="ED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TextBox 31">
            <a:extLst>
              <a:ext uri="{FF2B5EF4-FFF2-40B4-BE49-F238E27FC236}">
                <a16:creationId xmlns:a16="http://schemas.microsoft.com/office/drawing/2014/main" id="{17D0BBFA-1155-6A01-2EDC-566535058A75}"/>
              </a:ext>
            </a:extLst>
          </p:cNvPr>
          <p:cNvSpPr txBox="1"/>
          <p:nvPr/>
        </p:nvSpPr>
        <p:spPr>
          <a:xfrm>
            <a:off x="234956" y="7413998"/>
            <a:ext cx="2226892" cy="646331"/>
          </a:xfrm>
          <a:prstGeom prst="rect">
            <a:avLst/>
          </a:prstGeom>
          <a:noFill/>
        </p:spPr>
        <p:txBody>
          <a:bodyPr wrap="none" rtlCol="0">
            <a:spAutoFit/>
          </a:bodyPr>
          <a:lstStyle/>
          <a:p>
            <a:r>
              <a:rPr lang="en-US" altLang="ko-KR" sz="3600" dirty="0">
                <a:solidFill>
                  <a:srgbClr val="B13E60"/>
                </a:solidFill>
                <a:latin typeface="Bebas Neue" panose="00000500000000000000" pitchFamily="2" charset="0"/>
              </a:rPr>
              <a:t>Mother’s Day</a:t>
            </a:r>
            <a:endParaRPr lang="ko-KR" altLang="en-US" sz="3600" dirty="0">
              <a:solidFill>
                <a:srgbClr val="B13E60"/>
              </a:solidFill>
              <a:latin typeface="Bebas Neue" panose="00000500000000000000" pitchFamily="2" charset="0"/>
            </a:endParaRPr>
          </a:p>
        </p:txBody>
      </p:sp>
      <p:sp>
        <p:nvSpPr>
          <p:cNvPr id="33" name="TextBox 32">
            <a:extLst>
              <a:ext uri="{FF2B5EF4-FFF2-40B4-BE49-F238E27FC236}">
                <a16:creationId xmlns:a16="http://schemas.microsoft.com/office/drawing/2014/main" id="{2B5A2250-43E4-FAC3-E293-968DC314EB49}"/>
              </a:ext>
            </a:extLst>
          </p:cNvPr>
          <p:cNvSpPr txBox="1"/>
          <p:nvPr/>
        </p:nvSpPr>
        <p:spPr>
          <a:xfrm>
            <a:off x="234956" y="8067753"/>
            <a:ext cx="2863844" cy="738664"/>
          </a:xfrm>
          <a:prstGeom prst="rect">
            <a:avLst/>
          </a:prstGeom>
          <a:noFill/>
        </p:spPr>
        <p:txBody>
          <a:bodyPr wrap="square" rtlCol="0">
            <a:spAutoFit/>
          </a:bodyPr>
          <a:lstStyle/>
          <a:p>
            <a:r>
              <a:rPr lang="en-US" altLang="ko-KR" sz="1400" dirty="0">
                <a:solidFill>
                  <a:srgbClr val="768393"/>
                </a:solidFill>
                <a:latin typeface="Franklin Gothic Book" panose="020B0503020102020204" pitchFamily="34" charset="0"/>
              </a:rPr>
              <a:t>As you might guess, we show our thanks and appreciation for our mothers on </a:t>
            </a:r>
            <a:r>
              <a:rPr lang="en-US" altLang="ko-KR" sz="1400" b="1" dirty="0">
                <a:solidFill>
                  <a:srgbClr val="768393"/>
                </a:solidFill>
                <a:latin typeface="Franklin Gothic Book" panose="020B0503020102020204" pitchFamily="34" charset="0"/>
              </a:rPr>
              <a:t>May 14</a:t>
            </a:r>
            <a:r>
              <a:rPr lang="en-US" altLang="ko-KR" sz="1400" baseline="30000" dirty="0">
                <a:solidFill>
                  <a:srgbClr val="768393"/>
                </a:solidFill>
                <a:latin typeface="Franklin Gothic Book" panose="020B0503020102020204" pitchFamily="34" charset="0"/>
              </a:rPr>
              <a:t>th</a:t>
            </a:r>
            <a:r>
              <a:rPr lang="en-US" altLang="ko-KR" sz="1400" dirty="0">
                <a:solidFill>
                  <a:srgbClr val="768393"/>
                </a:solidFill>
                <a:latin typeface="Franklin Gothic Book" panose="020B0503020102020204" pitchFamily="34" charset="0"/>
              </a:rPr>
              <a:t>, 2023. </a:t>
            </a:r>
            <a:endParaRPr lang="ko-KR" altLang="en-US" sz="1400" dirty="0">
              <a:solidFill>
                <a:srgbClr val="768393"/>
              </a:solidFill>
              <a:latin typeface="Franklin Gothic Book" panose="020B0503020102020204" pitchFamily="34" charset="0"/>
            </a:endParaRPr>
          </a:p>
        </p:txBody>
      </p:sp>
      <p:sp>
        <p:nvSpPr>
          <p:cNvPr id="34" name="Rectangle 33">
            <a:extLst>
              <a:ext uri="{FF2B5EF4-FFF2-40B4-BE49-F238E27FC236}">
                <a16:creationId xmlns:a16="http://schemas.microsoft.com/office/drawing/2014/main" id="{5D03AC47-F650-D92E-8D88-BCCE269ECE55}"/>
              </a:ext>
            </a:extLst>
          </p:cNvPr>
          <p:cNvSpPr/>
          <p:nvPr/>
        </p:nvSpPr>
        <p:spPr>
          <a:xfrm>
            <a:off x="3415788" y="7142235"/>
            <a:ext cx="3429000" cy="2372497"/>
          </a:xfrm>
          <a:prstGeom prst="rect">
            <a:avLst/>
          </a:prstGeom>
          <a:solidFill>
            <a:srgbClr val="CB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Rectangle 34">
            <a:extLst>
              <a:ext uri="{FF2B5EF4-FFF2-40B4-BE49-F238E27FC236}">
                <a16:creationId xmlns:a16="http://schemas.microsoft.com/office/drawing/2014/main" id="{642DD409-025A-A8EA-A937-E870B94E5320}"/>
              </a:ext>
            </a:extLst>
          </p:cNvPr>
          <p:cNvSpPr/>
          <p:nvPr/>
        </p:nvSpPr>
        <p:spPr>
          <a:xfrm>
            <a:off x="3526999" y="7266202"/>
            <a:ext cx="3218932" cy="2124562"/>
          </a:xfrm>
          <a:prstGeom prst="rect">
            <a:avLst/>
          </a:prstGeom>
          <a:solidFill>
            <a:srgbClr val="ED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TextBox 35">
            <a:extLst>
              <a:ext uri="{FF2B5EF4-FFF2-40B4-BE49-F238E27FC236}">
                <a16:creationId xmlns:a16="http://schemas.microsoft.com/office/drawing/2014/main" id="{38705C5B-1762-3549-8BEF-ECAF469A3E50}"/>
              </a:ext>
            </a:extLst>
          </p:cNvPr>
          <p:cNvSpPr txBox="1"/>
          <p:nvPr/>
        </p:nvSpPr>
        <p:spPr>
          <a:xfrm>
            <a:off x="3638044" y="7363198"/>
            <a:ext cx="2358338" cy="707886"/>
          </a:xfrm>
          <a:prstGeom prst="rect">
            <a:avLst/>
          </a:prstGeom>
          <a:noFill/>
        </p:spPr>
        <p:txBody>
          <a:bodyPr wrap="none" rtlCol="0">
            <a:spAutoFit/>
          </a:bodyPr>
          <a:lstStyle/>
          <a:p>
            <a:r>
              <a:rPr lang="en-US" altLang="ko-KR" sz="4000" dirty="0">
                <a:solidFill>
                  <a:srgbClr val="B13E60"/>
                </a:solidFill>
                <a:latin typeface="Bebas Neue" panose="00000500000000000000" pitchFamily="2" charset="0"/>
              </a:rPr>
              <a:t>Father’s Day</a:t>
            </a:r>
            <a:endParaRPr lang="ko-KR" altLang="en-US" sz="4000" dirty="0">
              <a:solidFill>
                <a:srgbClr val="B13E60"/>
              </a:solidFill>
              <a:latin typeface="Bebas Neue" panose="00000500000000000000" pitchFamily="2" charset="0"/>
            </a:endParaRPr>
          </a:p>
        </p:txBody>
      </p:sp>
      <p:sp>
        <p:nvSpPr>
          <p:cNvPr id="37" name="TextBox 36">
            <a:extLst>
              <a:ext uri="{FF2B5EF4-FFF2-40B4-BE49-F238E27FC236}">
                <a16:creationId xmlns:a16="http://schemas.microsoft.com/office/drawing/2014/main" id="{8CF4F27F-C273-0C65-8FF9-23EE66C82BE7}"/>
              </a:ext>
            </a:extLst>
          </p:cNvPr>
          <p:cNvSpPr txBox="1"/>
          <p:nvPr/>
        </p:nvSpPr>
        <p:spPr>
          <a:xfrm>
            <a:off x="3638044" y="7973112"/>
            <a:ext cx="2863844" cy="954107"/>
          </a:xfrm>
          <a:prstGeom prst="rect">
            <a:avLst/>
          </a:prstGeom>
          <a:noFill/>
        </p:spPr>
        <p:txBody>
          <a:bodyPr wrap="square" rtlCol="0">
            <a:spAutoFit/>
          </a:bodyPr>
          <a:lstStyle/>
          <a:p>
            <a:r>
              <a:rPr lang="en-US" altLang="ko-KR" sz="1400" dirty="0">
                <a:solidFill>
                  <a:srgbClr val="768393"/>
                </a:solidFill>
                <a:latin typeface="Franklin Gothic Book" panose="020B0503020102020204" pitchFamily="34" charset="0"/>
              </a:rPr>
              <a:t>Father’s day is a day to appreciate our fathers and paternalistic bonds. It will be celebrated on </a:t>
            </a:r>
            <a:r>
              <a:rPr lang="en-US" altLang="ko-KR" sz="1400" b="1" dirty="0">
                <a:solidFill>
                  <a:srgbClr val="768393"/>
                </a:solidFill>
                <a:latin typeface="Franklin Gothic Book" panose="020B0503020102020204" pitchFamily="34" charset="0"/>
              </a:rPr>
              <a:t>June 18</a:t>
            </a:r>
            <a:r>
              <a:rPr lang="en-US" altLang="ko-KR" sz="1400" baseline="30000" dirty="0">
                <a:solidFill>
                  <a:srgbClr val="768393"/>
                </a:solidFill>
                <a:latin typeface="Franklin Gothic Book" panose="020B0503020102020204" pitchFamily="34" charset="0"/>
              </a:rPr>
              <a:t>th</a:t>
            </a:r>
            <a:r>
              <a:rPr lang="en-US" altLang="ko-KR" sz="1400" dirty="0">
                <a:solidFill>
                  <a:srgbClr val="768393"/>
                </a:solidFill>
                <a:latin typeface="Franklin Gothic Book" panose="020B0503020102020204" pitchFamily="34" charset="0"/>
              </a:rPr>
              <a:t> in 2023. </a:t>
            </a:r>
            <a:endParaRPr lang="ko-KR" altLang="en-US" sz="1400" dirty="0">
              <a:solidFill>
                <a:srgbClr val="768393"/>
              </a:solidFill>
              <a:latin typeface="Franklin Gothic Book" panose="020B0503020102020204" pitchFamily="34" charset="0"/>
            </a:endParaRPr>
          </a:p>
        </p:txBody>
      </p:sp>
      <p:sp>
        <p:nvSpPr>
          <p:cNvPr id="2" name="TextBox 1">
            <a:extLst>
              <a:ext uri="{FF2B5EF4-FFF2-40B4-BE49-F238E27FC236}">
                <a16:creationId xmlns:a16="http://schemas.microsoft.com/office/drawing/2014/main" id="{4387B35B-CC5E-B383-03AB-0135B11B1490}"/>
              </a:ext>
            </a:extLst>
          </p:cNvPr>
          <p:cNvSpPr txBox="1"/>
          <p:nvPr/>
        </p:nvSpPr>
        <p:spPr>
          <a:xfrm>
            <a:off x="3638044" y="2609651"/>
            <a:ext cx="2175596" cy="707886"/>
          </a:xfrm>
          <a:prstGeom prst="rect">
            <a:avLst/>
          </a:prstGeom>
          <a:noFill/>
        </p:spPr>
        <p:txBody>
          <a:bodyPr wrap="none" rtlCol="0">
            <a:spAutoFit/>
          </a:bodyPr>
          <a:lstStyle/>
          <a:p>
            <a:r>
              <a:rPr lang="en-US" altLang="ko-KR" sz="4000" dirty="0">
                <a:solidFill>
                  <a:srgbClr val="B13E60"/>
                </a:solidFill>
                <a:latin typeface="Bebas Neue" panose="00000500000000000000" pitchFamily="2" charset="0"/>
              </a:rPr>
              <a:t>Tartan Day </a:t>
            </a:r>
            <a:endParaRPr lang="ko-KR" altLang="en-US" sz="4000" dirty="0">
              <a:solidFill>
                <a:srgbClr val="B13E60"/>
              </a:solidFill>
              <a:latin typeface="Bebas Neue" panose="00000500000000000000" pitchFamily="2" charset="0"/>
            </a:endParaRPr>
          </a:p>
        </p:txBody>
      </p:sp>
    </p:spTree>
    <p:extLst>
      <p:ext uri="{BB962C8B-B14F-4D97-AF65-F5344CB8AC3E}">
        <p14:creationId xmlns:p14="http://schemas.microsoft.com/office/powerpoint/2010/main" val="653999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61674B-EFD7-8E96-1BD2-9F01DF23A81E}"/>
              </a:ext>
            </a:extLst>
          </p:cNvPr>
          <p:cNvSpPr/>
          <p:nvPr/>
        </p:nvSpPr>
        <p:spPr>
          <a:xfrm>
            <a:off x="12700" y="12700"/>
            <a:ext cx="3429000" cy="2372497"/>
          </a:xfrm>
          <a:prstGeom prst="rect">
            <a:avLst/>
          </a:prstGeom>
          <a:solidFill>
            <a:srgbClr val="CB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6">
            <a:extLst>
              <a:ext uri="{FF2B5EF4-FFF2-40B4-BE49-F238E27FC236}">
                <a16:creationId xmlns:a16="http://schemas.microsoft.com/office/drawing/2014/main" id="{FA694A05-C501-CB1A-B114-FFB3656369C0}"/>
              </a:ext>
            </a:extLst>
          </p:cNvPr>
          <p:cNvSpPr/>
          <p:nvPr/>
        </p:nvSpPr>
        <p:spPr>
          <a:xfrm>
            <a:off x="123911" y="136667"/>
            <a:ext cx="3218932" cy="2124562"/>
          </a:xfrm>
          <a:prstGeom prst="rect">
            <a:avLst/>
          </a:prstGeom>
          <a:solidFill>
            <a:srgbClr val="ED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TextBox 10">
            <a:extLst>
              <a:ext uri="{FF2B5EF4-FFF2-40B4-BE49-F238E27FC236}">
                <a16:creationId xmlns:a16="http://schemas.microsoft.com/office/drawing/2014/main" id="{6AB16A81-420B-E6F8-4FF5-8F56CF3F7329}"/>
              </a:ext>
            </a:extLst>
          </p:cNvPr>
          <p:cNvSpPr txBox="1"/>
          <p:nvPr/>
        </p:nvSpPr>
        <p:spPr>
          <a:xfrm>
            <a:off x="234956" y="233663"/>
            <a:ext cx="2321469" cy="707886"/>
          </a:xfrm>
          <a:prstGeom prst="rect">
            <a:avLst/>
          </a:prstGeom>
          <a:noFill/>
        </p:spPr>
        <p:txBody>
          <a:bodyPr wrap="none" rtlCol="0">
            <a:spAutoFit/>
          </a:bodyPr>
          <a:lstStyle/>
          <a:p>
            <a:r>
              <a:rPr lang="en-US" altLang="ko-KR" sz="4000" dirty="0">
                <a:solidFill>
                  <a:srgbClr val="B13E60"/>
                </a:solidFill>
                <a:latin typeface="Bebas Neue" panose="00000500000000000000" pitchFamily="2" charset="0"/>
              </a:rPr>
              <a:t>Loyalist Day</a:t>
            </a:r>
            <a:endParaRPr lang="ko-KR" altLang="en-US" sz="4000" dirty="0">
              <a:solidFill>
                <a:srgbClr val="B13E60"/>
              </a:solidFill>
              <a:latin typeface="Bebas Neue" panose="00000500000000000000" pitchFamily="2" charset="0"/>
            </a:endParaRPr>
          </a:p>
        </p:txBody>
      </p:sp>
      <p:sp>
        <p:nvSpPr>
          <p:cNvPr id="4" name="TextBox 3">
            <a:extLst>
              <a:ext uri="{FF2B5EF4-FFF2-40B4-BE49-F238E27FC236}">
                <a16:creationId xmlns:a16="http://schemas.microsoft.com/office/drawing/2014/main" id="{30E6A5A4-27F7-7BDA-955D-28A57ECFA3D8}"/>
              </a:ext>
            </a:extLst>
          </p:cNvPr>
          <p:cNvSpPr txBox="1"/>
          <p:nvPr/>
        </p:nvSpPr>
        <p:spPr>
          <a:xfrm>
            <a:off x="234956" y="938218"/>
            <a:ext cx="2863844" cy="1384995"/>
          </a:xfrm>
          <a:prstGeom prst="rect">
            <a:avLst/>
          </a:prstGeom>
          <a:noFill/>
        </p:spPr>
        <p:txBody>
          <a:bodyPr wrap="square" rtlCol="0">
            <a:spAutoFit/>
          </a:bodyPr>
          <a:lstStyle/>
          <a:p>
            <a:r>
              <a:rPr lang="en-US" altLang="ko-KR" sz="1400" dirty="0">
                <a:solidFill>
                  <a:srgbClr val="768393"/>
                </a:solidFill>
                <a:latin typeface="Franklin Gothic Book" panose="020B0503020102020204" pitchFamily="34" charset="0"/>
              </a:rPr>
              <a:t>During the American Revolution, there were many people living in America that were still loyal to Britain. They had to flee to Canada to escape persecution. </a:t>
            </a:r>
            <a:r>
              <a:rPr lang="en-US" altLang="ko-KR" sz="1400" b="1" dirty="0">
                <a:solidFill>
                  <a:srgbClr val="768393"/>
                </a:solidFill>
                <a:latin typeface="Franklin Gothic Book" panose="020B0503020102020204" pitchFamily="34" charset="0"/>
              </a:rPr>
              <a:t>June 19</a:t>
            </a:r>
            <a:r>
              <a:rPr lang="en-US" altLang="ko-KR" sz="1400" b="1" baseline="30000" dirty="0">
                <a:solidFill>
                  <a:srgbClr val="768393"/>
                </a:solidFill>
                <a:latin typeface="Franklin Gothic Book" panose="020B0503020102020204" pitchFamily="34" charset="0"/>
              </a:rPr>
              <a:t>t</a:t>
            </a:r>
            <a:r>
              <a:rPr lang="en-US" altLang="ko-KR" sz="1400" baseline="30000" dirty="0">
                <a:solidFill>
                  <a:srgbClr val="768393"/>
                </a:solidFill>
                <a:latin typeface="Franklin Gothic Book" panose="020B0503020102020204" pitchFamily="34" charset="0"/>
              </a:rPr>
              <a:t>h</a:t>
            </a:r>
            <a:r>
              <a:rPr lang="en-US" altLang="ko-KR" sz="1400" dirty="0">
                <a:solidFill>
                  <a:srgbClr val="768393"/>
                </a:solidFill>
                <a:latin typeface="Franklin Gothic Book" panose="020B0503020102020204" pitchFamily="34" charset="0"/>
              </a:rPr>
              <a:t> is a day to remember them. </a:t>
            </a:r>
            <a:endParaRPr lang="ko-KR" altLang="en-US" sz="1400" dirty="0">
              <a:solidFill>
                <a:srgbClr val="768393"/>
              </a:solidFill>
              <a:latin typeface="Franklin Gothic Book" panose="020B0503020102020204" pitchFamily="34" charset="0"/>
            </a:endParaRPr>
          </a:p>
        </p:txBody>
      </p:sp>
      <p:sp>
        <p:nvSpPr>
          <p:cNvPr id="5" name="Rectangle 4">
            <a:extLst>
              <a:ext uri="{FF2B5EF4-FFF2-40B4-BE49-F238E27FC236}">
                <a16:creationId xmlns:a16="http://schemas.microsoft.com/office/drawing/2014/main" id="{82E62EC6-0308-EDAF-BDCB-4F706CE6FBA7}"/>
              </a:ext>
            </a:extLst>
          </p:cNvPr>
          <p:cNvSpPr/>
          <p:nvPr/>
        </p:nvSpPr>
        <p:spPr>
          <a:xfrm>
            <a:off x="3415788" y="12700"/>
            <a:ext cx="3429000" cy="2372497"/>
          </a:xfrm>
          <a:prstGeom prst="rect">
            <a:avLst/>
          </a:prstGeom>
          <a:solidFill>
            <a:srgbClr val="CB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a:extLst>
              <a:ext uri="{FF2B5EF4-FFF2-40B4-BE49-F238E27FC236}">
                <a16:creationId xmlns:a16="http://schemas.microsoft.com/office/drawing/2014/main" id="{D8B6C1F6-AB95-E240-84CF-C687EC4056A9}"/>
              </a:ext>
            </a:extLst>
          </p:cNvPr>
          <p:cNvSpPr/>
          <p:nvPr/>
        </p:nvSpPr>
        <p:spPr>
          <a:xfrm>
            <a:off x="3526999" y="136667"/>
            <a:ext cx="3218932" cy="2124562"/>
          </a:xfrm>
          <a:prstGeom prst="rect">
            <a:avLst/>
          </a:prstGeom>
          <a:solidFill>
            <a:srgbClr val="ED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a:extLst>
              <a:ext uri="{FF2B5EF4-FFF2-40B4-BE49-F238E27FC236}">
                <a16:creationId xmlns:a16="http://schemas.microsoft.com/office/drawing/2014/main" id="{FEB077ED-CDAC-3703-D7DE-5480752162EF}"/>
              </a:ext>
            </a:extLst>
          </p:cNvPr>
          <p:cNvSpPr txBox="1"/>
          <p:nvPr/>
        </p:nvSpPr>
        <p:spPr>
          <a:xfrm>
            <a:off x="3638044" y="233663"/>
            <a:ext cx="2974889" cy="954107"/>
          </a:xfrm>
          <a:prstGeom prst="rect">
            <a:avLst/>
          </a:prstGeom>
          <a:noFill/>
        </p:spPr>
        <p:txBody>
          <a:bodyPr wrap="square" rtlCol="0">
            <a:spAutoFit/>
          </a:bodyPr>
          <a:lstStyle/>
          <a:p>
            <a:r>
              <a:rPr lang="en-US" altLang="ko-KR" sz="2800" dirty="0">
                <a:solidFill>
                  <a:srgbClr val="B13E60"/>
                </a:solidFill>
                <a:latin typeface="Bebas Neue" panose="00000500000000000000" pitchFamily="2" charset="0"/>
              </a:rPr>
              <a:t>Canadian Multiculturalism Day</a:t>
            </a:r>
            <a:endParaRPr lang="ko-KR" altLang="en-US" sz="2800" dirty="0">
              <a:solidFill>
                <a:srgbClr val="B13E60"/>
              </a:solidFill>
              <a:latin typeface="Bebas Neue" panose="00000500000000000000" pitchFamily="2" charset="0"/>
            </a:endParaRPr>
          </a:p>
        </p:txBody>
      </p:sp>
      <p:sp>
        <p:nvSpPr>
          <p:cNvPr id="13" name="TextBox 12">
            <a:extLst>
              <a:ext uri="{FF2B5EF4-FFF2-40B4-BE49-F238E27FC236}">
                <a16:creationId xmlns:a16="http://schemas.microsoft.com/office/drawing/2014/main" id="{A085A9E7-AD07-77F9-60E5-0ECE7673EB00}"/>
              </a:ext>
            </a:extLst>
          </p:cNvPr>
          <p:cNvSpPr txBox="1"/>
          <p:nvPr/>
        </p:nvSpPr>
        <p:spPr>
          <a:xfrm>
            <a:off x="3638044" y="1215217"/>
            <a:ext cx="2863844" cy="738664"/>
          </a:xfrm>
          <a:prstGeom prst="rect">
            <a:avLst/>
          </a:prstGeom>
          <a:noFill/>
        </p:spPr>
        <p:txBody>
          <a:bodyPr wrap="square" rtlCol="0">
            <a:spAutoFit/>
          </a:bodyPr>
          <a:lstStyle/>
          <a:p>
            <a:r>
              <a:rPr lang="en-US" altLang="ko-KR" sz="1400" dirty="0">
                <a:solidFill>
                  <a:srgbClr val="768393"/>
                </a:solidFill>
                <a:latin typeface="Franklin Gothic Book" panose="020B0503020102020204" pitchFamily="34" charset="0"/>
              </a:rPr>
              <a:t>Canada is famously multicultural. On </a:t>
            </a:r>
            <a:r>
              <a:rPr lang="en-US" altLang="ko-KR" sz="1400" b="1" dirty="0">
                <a:solidFill>
                  <a:srgbClr val="768393"/>
                </a:solidFill>
                <a:latin typeface="Franklin Gothic Book" panose="020B0503020102020204" pitchFamily="34" charset="0"/>
              </a:rPr>
              <a:t>June 27</a:t>
            </a:r>
            <a:r>
              <a:rPr lang="en-US" altLang="ko-KR" sz="1400" baseline="30000" dirty="0">
                <a:solidFill>
                  <a:srgbClr val="768393"/>
                </a:solidFill>
                <a:latin typeface="Franklin Gothic Book" panose="020B0503020102020204" pitchFamily="34" charset="0"/>
              </a:rPr>
              <a:t>th</a:t>
            </a:r>
            <a:r>
              <a:rPr lang="en-US" altLang="ko-KR" sz="1400" dirty="0">
                <a:solidFill>
                  <a:srgbClr val="768393"/>
                </a:solidFill>
                <a:latin typeface="Franklin Gothic Book" panose="020B0503020102020204" pitchFamily="34" charset="0"/>
              </a:rPr>
              <a:t>, Canadians can celebrate their diversity. </a:t>
            </a:r>
            <a:endParaRPr lang="ko-KR" altLang="en-US" sz="1400" dirty="0">
              <a:solidFill>
                <a:srgbClr val="768393"/>
              </a:solidFill>
              <a:latin typeface="Franklin Gothic Book" panose="020B0503020102020204" pitchFamily="34" charset="0"/>
            </a:endParaRPr>
          </a:p>
        </p:txBody>
      </p:sp>
      <p:sp>
        <p:nvSpPr>
          <p:cNvPr id="14" name="Rectangle 13">
            <a:extLst>
              <a:ext uri="{FF2B5EF4-FFF2-40B4-BE49-F238E27FC236}">
                <a16:creationId xmlns:a16="http://schemas.microsoft.com/office/drawing/2014/main" id="{326A5AC2-0BA3-A827-0A96-63F9F32B9B46}"/>
              </a:ext>
            </a:extLst>
          </p:cNvPr>
          <p:cNvSpPr/>
          <p:nvPr/>
        </p:nvSpPr>
        <p:spPr>
          <a:xfrm>
            <a:off x="12700" y="2388688"/>
            <a:ext cx="3429000" cy="2372497"/>
          </a:xfrm>
          <a:prstGeom prst="rect">
            <a:avLst/>
          </a:prstGeom>
          <a:solidFill>
            <a:srgbClr val="CB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ectangle 14">
            <a:extLst>
              <a:ext uri="{FF2B5EF4-FFF2-40B4-BE49-F238E27FC236}">
                <a16:creationId xmlns:a16="http://schemas.microsoft.com/office/drawing/2014/main" id="{2EF06A52-349F-E5E0-40E3-8FC55488A22E}"/>
              </a:ext>
            </a:extLst>
          </p:cNvPr>
          <p:cNvSpPr/>
          <p:nvPr/>
        </p:nvSpPr>
        <p:spPr>
          <a:xfrm>
            <a:off x="123911" y="2512655"/>
            <a:ext cx="3218932" cy="2124562"/>
          </a:xfrm>
          <a:prstGeom prst="rect">
            <a:avLst/>
          </a:prstGeom>
          <a:solidFill>
            <a:srgbClr val="ED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a:extLst>
              <a:ext uri="{FF2B5EF4-FFF2-40B4-BE49-F238E27FC236}">
                <a16:creationId xmlns:a16="http://schemas.microsoft.com/office/drawing/2014/main" id="{AD97C880-743D-1527-18AD-4E90BE9E108E}"/>
              </a:ext>
            </a:extLst>
          </p:cNvPr>
          <p:cNvSpPr txBox="1"/>
          <p:nvPr/>
        </p:nvSpPr>
        <p:spPr>
          <a:xfrm>
            <a:off x="234956" y="2456446"/>
            <a:ext cx="3096046" cy="1200329"/>
          </a:xfrm>
          <a:prstGeom prst="rect">
            <a:avLst/>
          </a:prstGeom>
          <a:noFill/>
        </p:spPr>
        <p:txBody>
          <a:bodyPr wrap="square" rtlCol="0">
            <a:spAutoFit/>
          </a:bodyPr>
          <a:lstStyle/>
          <a:p>
            <a:r>
              <a:rPr lang="en-US" altLang="ko-KR" sz="3600" dirty="0">
                <a:solidFill>
                  <a:srgbClr val="B13E60"/>
                </a:solidFill>
                <a:latin typeface="Bebas Neue" panose="00000500000000000000" pitchFamily="2" charset="0"/>
              </a:rPr>
              <a:t>National Peacekeeper’s Day </a:t>
            </a:r>
            <a:endParaRPr lang="ko-KR" altLang="en-US" sz="3600" dirty="0">
              <a:solidFill>
                <a:srgbClr val="B13E60"/>
              </a:solidFill>
              <a:latin typeface="Bebas Neue" panose="00000500000000000000" pitchFamily="2" charset="0"/>
            </a:endParaRPr>
          </a:p>
        </p:txBody>
      </p:sp>
      <p:sp>
        <p:nvSpPr>
          <p:cNvPr id="17" name="TextBox 16">
            <a:extLst>
              <a:ext uri="{FF2B5EF4-FFF2-40B4-BE49-F238E27FC236}">
                <a16:creationId xmlns:a16="http://schemas.microsoft.com/office/drawing/2014/main" id="{1EF94A5A-3E52-A715-EB9E-743163732EB5}"/>
              </a:ext>
            </a:extLst>
          </p:cNvPr>
          <p:cNvSpPr txBox="1"/>
          <p:nvPr/>
        </p:nvSpPr>
        <p:spPr>
          <a:xfrm>
            <a:off x="234956" y="3501843"/>
            <a:ext cx="3066216" cy="1169551"/>
          </a:xfrm>
          <a:prstGeom prst="rect">
            <a:avLst/>
          </a:prstGeom>
          <a:noFill/>
        </p:spPr>
        <p:txBody>
          <a:bodyPr wrap="square" rtlCol="0">
            <a:spAutoFit/>
          </a:bodyPr>
          <a:lstStyle/>
          <a:p>
            <a:r>
              <a:rPr lang="en-US" altLang="ko-KR" sz="1400" dirty="0">
                <a:solidFill>
                  <a:srgbClr val="768393"/>
                </a:solidFill>
                <a:latin typeface="Franklin Gothic Book" panose="020B0503020102020204" pitchFamily="34" charset="0"/>
              </a:rPr>
              <a:t>Canada has a long history of peacekeeping. Modern peacekeeping was ‘invented’ by a Canadian. </a:t>
            </a:r>
            <a:r>
              <a:rPr lang="en-US" altLang="ko-KR" sz="1400" b="1" dirty="0">
                <a:solidFill>
                  <a:srgbClr val="768393"/>
                </a:solidFill>
                <a:latin typeface="Franklin Gothic Book" panose="020B0503020102020204" pitchFamily="34" charset="0"/>
              </a:rPr>
              <a:t>August 9</a:t>
            </a:r>
            <a:r>
              <a:rPr lang="en-US" altLang="ko-KR" sz="1400" baseline="30000" dirty="0">
                <a:solidFill>
                  <a:srgbClr val="768393"/>
                </a:solidFill>
                <a:latin typeface="Franklin Gothic Book" panose="020B0503020102020204" pitchFamily="34" charset="0"/>
              </a:rPr>
              <a:t>th</a:t>
            </a:r>
            <a:r>
              <a:rPr lang="en-US" altLang="ko-KR" sz="1400" dirty="0">
                <a:solidFill>
                  <a:srgbClr val="768393"/>
                </a:solidFill>
                <a:latin typeface="Franklin Gothic Book" panose="020B0503020102020204" pitchFamily="34" charset="0"/>
              </a:rPr>
              <a:t> is a day to remember veterans of peacekeeping missions. </a:t>
            </a:r>
            <a:endParaRPr lang="ko-KR" altLang="en-US" sz="1400" dirty="0">
              <a:solidFill>
                <a:srgbClr val="768393"/>
              </a:solidFill>
              <a:latin typeface="Franklin Gothic Book" panose="020B0503020102020204" pitchFamily="34" charset="0"/>
            </a:endParaRPr>
          </a:p>
        </p:txBody>
      </p:sp>
      <p:sp>
        <p:nvSpPr>
          <p:cNvPr id="18" name="Rectangle 17">
            <a:extLst>
              <a:ext uri="{FF2B5EF4-FFF2-40B4-BE49-F238E27FC236}">
                <a16:creationId xmlns:a16="http://schemas.microsoft.com/office/drawing/2014/main" id="{628B748C-D761-F87D-1422-989B47DCABB1}"/>
              </a:ext>
            </a:extLst>
          </p:cNvPr>
          <p:cNvSpPr/>
          <p:nvPr/>
        </p:nvSpPr>
        <p:spPr>
          <a:xfrm>
            <a:off x="3415788" y="2388688"/>
            <a:ext cx="3429000" cy="2372497"/>
          </a:xfrm>
          <a:prstGeom prst="rect">
            <a:avLst/>
          </a:prstGeom>
          <a:solidFill>
            <a:srgbClr val="CB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Rectangle 18">
            <a:extLst>
              <a:ext uri="{FF2B5EF4-FFF2-40B4-BE49-F238E27FC236}">
                <a16:creationId xmlns:a16="http://schemas.microsoft.com/office/drawing/2014/main" id="{F768D0A7-B824-5D32-BE3A-C24EE2E779F8}"/>
              </a:ext>
            </a:extLst>
          </p:cNvPr>
          <p:cNvSpPr/>
          <p:nvPr/>
        </p:nvSpPr>
        <p:spPr>
          <a:xfrm>
            <a:off x="3526999" y="2512655"/>
            <a:ext cx="3218932" cy="2124562"/>
          </a:xfrm>
          <a:prstGeom prst="rect">
            <a:avLst/>
          </a:prstGeom>
          <a:solidFill>
            <a:srgbClr val="ED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Box 19">
            <a:extLst>
              <a:ext uri="{FF2B5EF4-FFF2-40B4-BE49-F238E27FC236}">
                <a16:creationId xmlns:a16="http://schemas.microsoft.com/office/drawing/2014/main" id="{560AFB6F-A03D-256B-F74F-A6E0BDC0351A}"/>
              </a:ext>
            </a:extLst>
          </p:cNvPr>
          <p:cNvSpPr txBox="1"/>
          <p:nvPr/>
        </p:nvSpPr>
        <p:spPr>
          <a:xfrm>
            <a:off x="3638044" y="2609651"/>
            <a:ext cx="2974889" cy="1077218"/>
          </a:xfrm>
          <a:prstGeom prst="rect">
            <a:avLst/>
          </a:prstGeom>
          <a:noFill/>
        </p:spPr>
        <p:txBody>
          <a:bodyPr wrap="square" rtlCol="0">
            <a:spAutoFit/>
          </a:bodyPr>
          <a:lstStyle/>
          <a:p>
            <a:r>
              <a:rPr lang="en-US" altLang="ko-KR" sz="3200" dirty="0">
                <a:solidFill>
                  <a:srgbClr val="B13E60"/>
                </a:solidFill>
                <a:latin typeface="Bebas Neue" panose="00000500000000000000" pitchFamily="2" charset="0"/>
              </a:rPr>
              <a:t>National Grandparents’ Day</a:t>
            </a:r>
            <a:endParaRPr lang="ko-KR" altLang="en-US" sz="3200" dirty="0">
              <a:solidFill>
                <a:srgbClr val="B13E60"/>
              </a:solidFill>
              <a:latin typeface="Bebas Neue" panose="00000500000000000000" pitchFamily="2" charset="0"/>
            </a:endParaRPr>
          </a:p>
        </p:txBody>
      </p:sp>
      <p:sp>
        <p:nvSpPr>
          <p:cNvPr id="21" name="TextBox 20">
            <a:extLst>
              <a:ext uri="{FF2B5EF4-FFF2-40B4-BE49-F238E27FC236}">
                <a16:creationId xmlns:a16="http://schemas.microsoft.com/office/drawing/2014/main" id="{E31C1D45-7A29-EE70-18CA-0A984406437E}"/>
              </a:ext>
            </a:extLst>
          </p:cNvPr>
          <p:cNvSpPr txBox="1"/>
          <p:nvPr/>
        </p:nvSpPr>
        <p:spPr>
          <a:xfrm>
            <a:off x="3638043" y="3764752"/>
            <a:ext cx="2974889" cy="523220"/>
          </a:xfrm>
          <a:prstGeom prst="rect">
            <a:avLst/>
          </a:prstGeom>
          <a:noFill/>
        </p:spPr>
        <p:txBody>
          <a:bodyPr wrap="square" rtlCol="0">
            <a:spAutoFit/>
          </a:bodyPr>
          <a:lstStyle/>
          <a:p>
            <a:r>
              <a:rPr lang="en-US" altLang="ko-KR" sz="1400" dirty="0">
                <a:solidFill>
                  <a:srgbClr val="768393"/>
                </a:solidFill>
                <a:latin typeface="Franklin Gothic Book" panose="020B0503020102020204" pitchFamily="34" charset="0"/>
              </a:rPr>
              <a:t>On </a:t>
            </a:r>
            <a:r>
              <a:rPr lang="en-US" altLang="ko-KR" sz="1400" b="1" dirty="0">
                <a:solidFill>
                  <a:srgbClr val="768393"/>
                </a:solidFill>
                <a:latin typeface="Franklin Gothic Book" panose="020B0503020102020204" pitchFamily="34" charset="0"/>
              </a:rPr>
              <a:t>September 10</a:t>
            </a:r>
            <a:r>
              <a:rPr lang="en-US" altLang="ko-KR" sz="1400" baseline="30000" dirty="0">
                <a:solidFill>
                  <a:srgbClr val="768393"/>
                </a:solidFill>
                <a:latin typeface="Franklin Gothic Book" panose="020B0503020102020204" pitchFamily="34" charset="0"/>
              </a:rPr>
              <a:t>th</a:t>
            </a:r>
            <a:r>
              <a:rPr lang="en-US" altLang="ko-KR" sz="1400" dirty="0">
                <a:solidFill>
                  <a:srgbClr val="768393"/>
                </a:solidFill>
                <a:latin typeface="Franklin Gothic Book" panose="020B0503020102020204" pitchFamily="34" charset="0"/>
              </a:rPr>
              <a:t> , 2023, Canadian youth will honor their grandparents. </a:t>
            </a:r>
            <a:endParaRPr lang="ko-KR" altLang="en-US" sz="1400" dirty="0">
              <a:solidFill>
                <a:srgbClr val="768393"/>
              </a:solidFill>
              <a:latin typeface="Franklin Gothic Book" panose="020B0503020102020204" pitchFamily="34" charset="0"/>
            </a:endParaRPr>
          </a:p>
        </p:txBody>
      </p:sp>
      <p:sp>
        <p:nvSpPr>
          <p:cNvPr id="22" name="Rectangle 21">
            <a:extLst>
              <a:ext uri="{FF2B5EF4-FFF2-40B4-BE49-F238E27FC236}">
                <a16:creationId xmlns:a16="http://schemas.microsoft.com/office/drawing/2014/main" id="{59FAC20C-BCD1-C4C6-44F5-FCB719563DAF}"/>
              </a:ext>
            </a:extLst>
          </p:cNvPr>
          <p:cNvSpPr/>
          <p:nvPr/>
        </p:nvSpPr>
        <p:spPr>
          <a:xfrm>
            <a:off x="12700" y="4766247"/>
            <a:ext cx="3429000" cy="2372497"/>
          </a:xfrm>
          <a:prstGeom prst="rect">
            <a:avLst/>
          </a:prstGeom>
          <a:solidFill>
            <a:srgbClr val="CB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Rectangle 22">
            <a:extLst>
              <a:ext uri="{FF2B5EF4-FFF2-40B4-BE49-F238E27FC236}">
                <a16:creationId xmlns:a16="http://schemas.microsoft.com/office/drawing/2014/main" id="{C5AD6D43-FAB1-F587-D2AB-E0AD77A402D0}"/>
              </a:ext>
            </a:extLst>
          </p:cNvPr>
          <p:cNvSpPr/>
          <p:nvPr/>
        </p:nvSpPr>
        <p:spPr>
          <a:xfrm>
            <a:off x="123911" y="4890214"/>
            <a:ext cx="3218932" cy="2124562"/>
          </a:xfrm>
          <a:prstGeom prst="rect">
            <a:avLst/>
          </a:prstGeom>
          <a:solidFill>
            <a:srgbClr val="ED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TextBox 23">
            <a:extLst>
              <a:ext uri="{FF2B5EF4-FFF2-40B4-BE49-F238E27FC236}">
                <a16:creationId xmlns:a16="http://schemas.microsoft.com/office/drawing/2014/main" id="{C8E5401A-207B-B5F0-454F-AE8E4EB0F9F6}"/>
              </a:ext>
            </a:extLst>
          </p:cNvPr>
          <p:cNvSpPr txBox="1"/>
          <p:nvPr/>
        </p:nvSpPr>
        <p:spPr>
          <a:xfrm>
            <a:off x="234956" y="4987210"/>
            <a:ext cx="2129109" cy="707886"/>
          </a:xfrm>
          <a:prstGeom prst="rect">
            <a:avLst/>
          </a:prstGeom>
          <a:noFill/>
        </p:spPr>
        <p:txBody>
          <a:bodyPr wrap="none" rtlCol="0">
            <a:spAutoFit/>
          </a:bodyPr>
          <a:lstStyle/>
          <a:p>
            <a:r>
              <a:rPr lang="en-US" altLang="ko-KR" sz="4000" dirty="0">
                <a:solidFill>
                  <a:srgbClr val="B13E60"/>
                </a:solidFill>
                <a:latin typeface="Bebas Neue" panose="00000500000000000000" pitchFamily="2" charset="0"/>
              </a:rPr>
              <a:t>Halloween </a:t>
            </a:r>
            <a:endParaRPr lang="ko-KR" altLang="en-US" sz="4000" dirty="0">
              <a:solidFill>
                <a:srgbClr val="B13E60"/>
              </a:solidFill>
              <a:latin typeface="Bebas Neue" panose="00000500000000000000" pitchFamily="2" charset="0"/>
            </a:endParaRPr>
          </a:p>
        </p:txBody>
      </p:sp>
      <p:sp>
        <p:nvSpPr>
          <p:cNvPr id="25" name="TextBox 24">
            <a:extLst>
              <a:ext uri="{FF2B5EF4-FFF2-40B4-BE49-F238E27FC236}">
                <a16:creationId xmlns:a16="http://schemas.microsoft.com/office/drawing/2014/main" id="{A1DB3BCA-AB0F-B25B-9622-DC91EA776A0E}"/>
              </a:ext>
            </a:extLst>
          </p:cNvPr>
          <p:cNvSpPr txBox="1"/>
          <p:nvPr/>
        </p:nvSpPr>
        <p:spPr>
          <a:xfrm>
            <a:off x="234956" y="5691765"/>
            <a:ext cx="2863844" cy="954107"/>
          </a:xfrm>
          <a:prstGeom prst="rect">
            <a:avLst/>
          </a:prstGeom>
          <a:noFill/>
        </p:spPr>
        <p:txBody>
          <a:bodyPr wrap="square" rtlCol="0">
            <a:spAutoFit/>
          </a:bodyPr>
          <a:lstStyle/>
          <a:p>
            <a:r>
              <a:rPr lang="en-US" altLang="ko-KR" sz="1400" dirty="0">
                <a:solidFill>
                  <a:srgbClr val="768393"/>
                </a:solidFill>
                <a:latin typeface="Franklin Gothic Book" panose="020B0503020102020204" pitchFamily="34" charset="0"/>
              </a:rPr>
              <a:t>The international scary holiday, Halloween, is celebrated on </a:t>
            </a:r>
            <a:r>
              <a:rPr lang="en-US" altLang="ko-KR" sz="1400" b="1" dirty="0">
                <a:solidFill>
                  <a:srgbClr val="768393"/>
                </a:solidFill>
                <a:latin typeface="Franklin Gothic Book" panose="020B0503020102020204" pitchFamily="34" charset="0"/>
              </a:rPr>
              <a:t>October 31</a:t>
            </a:r>
            <a:r>
              <a:rPr lang="en-US" altLang="ko-KR" sz="1400" baseline="30000" dirty="0">
                <a:solidFill>
                  <a:srgbClr val="768393"/>
                </a:solidFill>
                <a:latin typeface="Franklin Gothic Book" panose="020B0503020102020204" pitchFamily="34" charset="0"/>
              </a:rPr>
              <a:t>st</a:t>
            </a:r>
            <a:r>
              <a:rPr lang="en-US" altLang="ko-KR" sz="1400" dirty="0">
                <a:solidFill>
                  <a:srgbClr val="768393"/>
                </a:solidFill>
                <a:latin typeface="Franklin Gothic Book" panose="020B0503020102020204" pitchFamily="34" charset="0"/>
              </a:rPr>
              <a:t>. Children wear costumes and collect candies. </a:t>
            </a:r>
            <a:endParaRPr lang="ko-KR" altLang="en-US" sz="1400" dirty="0">
              <a:solidFill>
                <a:srgbClr val="768393"/>
              </a:solidFill>
              <a:latin typeface="Franklin Gothic Book" panose="020B0503020102020204" pitchFamily="34" charset="0"/>
            </a:endParaRPr>
          </a:p>
        </p:txBody>
      </p:sp>
      <p:sp>
        <p:nvSpPr>
          <p:cNvPr id="26" name="Rectangle 25">
            <a:extLst>
              <a:ext uri="{FF2B5EF4-FFF2-40B4-BE49-F238E27FC236}">
                <a16:creationId xmlns:a16="http://schemas.microsoft.com/office/drawing/2014/main" id="{A1BCB07A-28AD-D140-0ACC-BB83CDAC4E88}"/>
              </a:ext>
            </a:extLst>
          </p:cNvPr>
          <p:cNvSpPr/>
          <p:nvPr/>
        </p:nvSpPr>
        <p:spPr>
          <a:xfrm>
            <a:off x="3415788" y="4766247"/>
            <a:ext cx="3429000" cy="2372497"/>
          </a:xfrm>
          <a:prstGeom prst="rect">
            <a:avLst/>
          </a:prstGeom>
          <a:solidFill>
            <a:srgbClr val="CB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Rectangle 26">
            <a:extLst>
              <a:ext uri="{FF2B5EF4-FFF2-40B4-BE49-F238E27FC236}">
                <a16:creationId xmlns:a16="http://schemas.microsoft.com/office/drawing/2014/main" id="{FA64197C-D9A2-44DE-88E1-63183421F885}"/>
              </a:ext>
            </a:extLst>
          </p:cNvPr>
          <p:cNvSpPr/>
          <p:nvPr/>
        </p:nvSpPr>
        <p:spPr>
          <a:xfrm>
            <a:off x="3526999" y="4890214"/>
            <a:ext cx="3218932" cy="2124562"/>
          </a:xfrm>
          <a:prstGeom prst="rect">
            <a:avLst/>
          </a:prstGeom>
          <a:solidFill>
            <a:srgbClr val="ED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TextBox 27">
            <a:extLst>
              <a:ext uri="{FF2B5EF4-FFF2-40B4-BE49-F238E27FC236}">
                <a16:creationId xmlns:a16="http://schemas.microsoft.com/office/drawing/2014/main" id="{019BE048-8572-8F0B-D7EF-D6E6988DFE1A}"/>
              </a:ext>
            </a:extLst>
          </p:cNvPr>
          <p:cNvSpPr txBox="1"/>
          <p:nvPr/>
        </p:nvSpPr>
        <p:spPr>
          <a:xfrm>
            <a:off x="3638044" y="4987210"/>
            <a:ext cx="3096045" cy="707886"/>
          </a:xfrm>
          <a:prstGeom prst="rect">
            <a:avLst/>
          </a:prstGeom>
          <a:noFill/>
        </p:spPr>
        <p:txBody>
          <a:bodyPr wrap="square" rtlCol="0">
            <a:spAutoFit/>
          </a:bodyPr>
          <a:lstStyle/>
          <a:p>
            <a:r>
              <a:rPr lang="en-US" altLang="ko-KR" sz="2000" dirty="0">
                <a:solidFill>
                  <a:srgbClr val="B13E60"/>
                </a:solidFill>
                <a:latin typeface="Bebas Neue" panose="00000500000000000000" pitchFamily="2" charset="0"/>
              </a:rPr>
              <a:t>National Day of Remembrance and Action on Violence Against Women </a:t>
            </a:r>
            <a:endParaRPr lang="ko-KR" altLang="en-US" sz="2000" dirty="0">
              <a:solidFill>
                <a:srgbClr val="B13E60"/>
              </a:solidFill>
              <a:latin typeface="Bebas Neue" panose="00000500000000000000" pitchFamily="2" charset="0"/>
            </a:endParaRPr>
          </a:p>
        </p:txBody>
      </p:sp>
      <p:sp>
        <p:nvSpPr>
          <p:cNvPr id="29" name="TextBox 28">
            <a:extLst>
              <a:ext uri="{FF2B5EF4-FFF2-40B4-BE49-F238E27FC236}">
                <a16:creationId xmlns:a16="http://schemas.microsoft.com/office/drawing/2014/main" id="{2151206F-26DF-C1D7-064E-0C7090D92A7E}"/>
              </a:ext>
            </a:extLst>
          </p:cNvPr>
          <p:cNvSpPr txBox="1"/>
          <p:nvPr/>
        </p:nvSpPr>
        <p:spPr>
          <a:xfrm>
            <a:off x="3638044" y="5691765"/>
            <a:ext cx="2863844" cy="1384995"/>
          </a:xfrm>
          <a:prstGeom prst="rect">
            <a:avLst/>
          </a:prstGeom>
          <a:noFill/>
        </p:spPr>
        <p:txBody>
          <a:bodyPr wrap="square" rtlCol="0">
            <a:spAutoFit/>
          </a:bodyPr>
          <a:lstStyle/>
          <a:p>
            <a:r>
              <a:rPr lang="en-US" altLang="ko-KR" sz="1400" b="1" dirty="0">
                <a:solidFill>
                  <a:srgbClr val="768393"/>
                </a:solidFill>
                <a:latin typeface="Franklin Gothic Book" panose="020B0503020102020204" pitchFamily="34" charset="0"/>
              </a:rPr>
              <a:t>December 6</a:t>
            </a:r>
            <a:r>
              <a:rPr lang="en-US" altLang="ko-KR" sz="1400" b="1" baseline="30000" dirty="0">
                <a:solidFill>
                  <a:srgbClr val="768393"/>
                </a:solidFill>
                <a:latin typeface="Franklin Gothic Book" panose="020B0503020102020204" pitchFamily="34" charset="0"/>
              </a:rPr>
              <a:t>t</a:t>
            </a:r>
            <a:r>
              <a:rPr lang="en-US" altLang="ko-KR" sz="1400" baseline="30000" dirty="0">
                <a:solidFill>
                  <a:srgbClr val="768393"/>
                </a:solidFill>
                <a:latin typeface="Franklin Gothic Book" panose="020B0503020102020204" pitchFamily="34" charset="0"/>
              </a:rPr>
              <a:t>h</a:t>
            </a:r>
            <a:r>
              <a:rPr lang="en-US" altLang="ko-KR" sz="1400" dirty="0">
                <a:solidFill>
                  <a:srgbClr val="768393"/>
                </a:solidFill>
                <a:latin typeface="Franklin Gothic Book" panose="020B0503020102020204" pitchFamily="34" charset="0"/>
              </a:rPr>
              <a:t> is also known as White Ribbon Day because people wear white ribbons to support the end of violence against women. It takes place on the anniversary of the Ecole Polytechnique Massacre.  </a:t>
            </a:r>
            <a:endParaRPr lang="ko-KR" altLang="en-US" sz="1400" dirty="0">
              <a:solidFill>
                <a:srgbClr val="768393"/>
              </a:solidFill>
              <a:latin typeface="Franklin Gothic Book" panose="020B0503020102020204" pitchFamily="34" charset="0"/>
            </a:endParaRPr>
          </a:p>
        </p:txBody>
      </p:sp>
    </p:spTree>
    <p:extLst>
      <p:ext uri="{BB962C8B-B14F-4D97-AF65-F5344CB8AC3E}">
        <p14:creationId xmlns:p14="http://schemas.microsoft.com/office/powerpoint/2010/main" val="40957117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253</TotalTime>
  <Words>1132</Words>
  <Application>Microsoft Office PowerPoint</Application>
  <PresentationFormat>A4 Paper (210x297 mm)</PresentationFormat>
  <Paragraphs>76</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Bebas Neue</vt:lpstr>
      <vt:lpstr>Calibri Light</vt:lpstr>
      <vt:lpstr>Franklin Gothic Book</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ESL Toybox</dc:creator>
  <cp:lastModifiedBy>ESL Toybox</cp:lastModifiedBy>
  <cp:revision>10</cp:revision>
  <cp:lastPrinted>2022-12-13T04:58:17Z</cp:lastPrinted>
  <dcterms:created xsi:type="dcterms:W3CDTF">2022-12-13T01:02:09Z</dcterms:created>
  <dcterms:modified xsi:type="dcterms:W3CDTF">2022-12-13T05:16:11Z</dcterms:modified>
</cp:coreProperties>
</file>